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840" r:id="rId1"/>
  </p:sldMasterIdLst>
  <p:notesMasterIdLst>
    <p:notesMasterId r:id="rId13"/>
  </p:notesMasterIdLst>
  <p:sldIdLst>
    <p:sldId id="290" r:id="rId2"/>
    <p:sldId id="300" r:id="rId3"/>
    <p:sldId id="287" r:id="rId4"/>
    <p:sldId id="286" r:id="rId5"/>
    <p:sldId id="294" r:id="rId6"/>
    <p:sldId id="297" r:id="rId7"/>
    <p:sldId id="266" r:id="rId8"/>
    <p:sldId id="299" r:id="rId9"/>
    <p:sldId id="274" r:id="rId10"/>
    <p:sldId id="258" r:id="rId11"/>
    <p:sldId id="293" r:id="rId12"/>
  </p:sldIdLst>
  <p:sldSz cx="14630400" cy="8229600"/>
  <p:notesSz cx="6808788" cy="9940925"/>
  <p:embeddedFontLst>
    <p:embeddedFont>
      <p:font typeface="Arial Narrow" panose="020B0606020202030204" pitchFamily="34" charset="0"/>
      <p:regular r:id="rId14"/>
      <p:bold r:id="rId15"/>
      <p:italic r:id="rId16"/>
      <p:boldItalic r:id="rId17"/>
    </p:embeddedFont>
    <p:embeddedFont>
      <p:font typeface="Prata" panose="020B0604020202020204" charset="-52"/>
      <p:regular r:id="rId18"/>
    </p:embeddedFont>
    <p:embeddedFont>
      <p:font typeface="Wingdings 3" panose="05040102010807070707" pitchFamily="18" charset="2"/>
      <p:regular r:id="rId19"/>
    </p:embeddedFont>
    <p:embeddedFont>
      <p:font typeface="Raleway" panose="020B0604020202020204" charset="-52"/>
      <p:regular r:id="rId20"/>
    </p:embeddedFont>
    <p:embeddedFont>
      <p:font typeface="Arial Black" panose="020B0A04020102020204" pitchFamily="34" charset="0"/>
      <p:bold r:id="rId21"/>
    </p:embeddedFont>
    <p:embeddedFont>
      <p:font typeface="Trebuchet MS" panose="020B0603020202020204" pitchFamily="34" charset="0"/>
      <p:regular r:id="rId22"/>
      <p:bold r:id="rId23"/>
      <p:italic r:id="rId24"/>
      <p:boldItalic r:id="rId25"/>
    </p:embeddedFont>
    <p:embeddedFont>
      <p:font typeface="Verdana" panose="020B0604030504040204" pitchFamily="34" charset="0"/>
      <p:regular r:id="rId26"/>
      <p:bold r:id="rId27"/>
      <p:italic r:id="rId28"/>
      <p:boldItalic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63" autoAdjust="0"/>
    <p:restoredTop sz="95233" autoAdjust="0"/>
  </p:normalViewPr>
  <p:slideViewPr>
    <p:cSldViewPr snapToGrid="0" snapToObjects="1">
      <p:cViewPr varScale="1">
        <p:scale>
          <a:sx n="92" d="100"/>
          <a:sy n="92" d="100"/>
        </p:scale>
        <p:origin x="6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21" Type="http://schemas.openxmlformats.org/officeDocument/2006/relationships/font" Target="fonts/font8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font" Target="fonts/font20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font" Target="fonts/font19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font" Target="fonts/font1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font" Target="fonts/font17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94151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7135" tIns="33568" rIns="67135" bIns="33568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7135" tIns="33568" rIns="67135" bIns="33568"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143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7135" tIns="33568" rIns="67135" bIns="33568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7135" tIns="33568" rIns="67135" bIns="33568"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7135" tIns="33568" rIns="67135" bIns="33568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7135" tIns="33568" rIns="67135" bIns="33568"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4196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7135" tIns="33568" rIns="67135" bIns="33568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7135" tIns="33568" rIns="67135" bIns="33568"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0277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7135" tIns="33568" rIns="67135" bIns="33568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7135" tIns="33568" rIns="67135" bIns="33568"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679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7135" tIns="33568" rIns="67135" bIns="33568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7135" tIns="33568" rIns="67135" bIns="33568"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4507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7135" tIns="33568" rIns="67135" bIns="33568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7135" tIns="33568" rIns="67135" bIns="33568"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3067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7135" tIns="33568" rIns="67135" bIns="33568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7135" tIns="33568" rIns="67135" bIns="33568"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8048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7135" tIns="33568" rIns="67135" bIns="33568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7135" tIns="33568" rIns="67135" bIns="33568"/>
          <a:lstStyle/>
          <a:p>
            <a:pPr defTabSz="671352">
              <a:defRPr/>
            </a:pPr>
            <a:fld id="{F7021451-1387-4CA6-816F-3879F97B5CBC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671352">
                <a:defRPr/>
              </a:pPr>
              <a:t>7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6813490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7135" tIns="33568" rIns="67135" bIns="33568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7135" tIns="33568" rIns="67135" bIns="33568"/>
          <a:lstStyle/>
          <a:p>
            <a:pPr defTabSz="671352">
              <a:defRPr/>
            </a:pPr>
            <a:fld id="{F7021451-1387-4CA6-816F-3879F97B5CBC}" type="slidenum">
              <a:rPr lang="en-US" sz="1300">
                <a:solidFill>
                  <a:prstClr val="black"/>
                </a:solidFill>
                <a:latin typeface="Calibri" panose="020F0502020204030204"/>
              </a:rPr>
              <a:pPr defTabSz="671352">
                <a:defRPr/>
              </a:pPr>
              <a:t>8</a:t>
            </a:fld>
            <a:endParaRPr lang="en-US" sz="13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4726970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7135" tIns="33568" rIns="67135" bIns="33568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7135" tIns="33568" rIns="67135" bIns="33568"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268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10160"/>
            <a:ext cx="14630400" cy="8239760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08481" y="2885441"/>
            <a:ext cx="9320323" cy="1975562"/>
          </a:xfrm>
        </p:spPr>
        <p:txBody>
          <a:bodyPr anchor="b">
            <a:noAutofit/>
          </a:bodyPr>
          <a:lstStyle>
            <a:lvl1pPr algn="r">
              <a:defRPr sz="648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8481" y="4861000"/>
            <a:ext cx="9320323" cy="131627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548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7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45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94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91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89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6/18/2026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3972769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2" y="731520"/>
            <a:ext cx="10316002" cy="4084320"/>
          </a:xfrm>
        </p:spPr>
        <p:txBody>
          <a:bodyPr anchor="ctr">
            <a:normAutofit/>
          </a:bodyPr>
          <a:lstStyle>
            <a:lvl1pPr algn="l">
              <a:defRPr sz="528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2" y="5364480"/>
            <a:ext cx="10316002" cy="1885154"/>
          </a:xfrm>
        </p:spPr>
        <p:txBody>
          <a:bodyPr anchor="ctr">
            <a:normAutofit/>
          </a:bodyPr>
          <a:lstStyle>
            <a:lvl1pPr marL="0" indent="0" algn="l">
              <a:buNone/>
              <a:defRPr sz="216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4864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6/18/2026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1101168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7601" y="731520"/>
            <a:ext cx="9712961" cy="3627120"/>
          </a:xfrm>
        </p:spPr>
        <p:txBody>
          <a:bodyPr anchor="ctr">
            <a:normAutofit/>
          </a:bodyPr>
          <a:lstStyle>
            <a:lvl1pPr algn="l">
              <a:defRPr sz="528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39367" y="4358640"/>
            <a:ext cx="8669429" cy="4572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92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2" y="5364480"/>
            <a:ext cx="10316002" cy="1885154"/>
          </a:xfrm>
        </p:spPr>
        <p:txBody>
          <a:bodyPr anchor="ctr">
            <a:normAutofit/>
          </a:bodyPr>
          <a:lstStyle>
            <a:lvl1pPr marL="0" indent="0" algn="l">
              <a:buNone/>
              <a:defRPr sz="216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4864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6/18/2026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650244" y="948454"/>
            <a:ext cx="731520" cy="701731"/>
          </a:xfrm>
          <a:prstGeom prst="rect">
            <a:avLst/>
          </a:prstGeom>
        </p:spPr>
        <p:txBody>
          <a:bodyPr vert="horz" lIns="109728" tIns="54864" rIns="109728" bIns="54864" rtlCol="0" anchor="ctr">
            <a:noAutofit/>
          </a:bodyPr>
          <a:lstStyle/>
          <a:p>
            <a:pPr lvl="0"/>
            <a:r>
              <a:rPr lang="en-US" sz="96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671613" y="3463867"/>
            <a:ext cx="731520" cy="701731"/>
          </a:xfrm>
          <a:prstGeom prst="rect">
            <a:avLst/>
          </a:prstGeom>
        </p:spPr>
        <p:txBody>
          <a:bodyPr vert="horz" lIns="109728" tIns="54864" rIns="109728" bIns="54864" rtlCol="0" anchor="ctr">
            <a:noAutofit/>
          </a:bodyPr>
          <a:lstStyle/>
          <a:p>
            <a:pPr lvl="0"/>
            <a:r>
              <a:rPr lang="en-US" sz="96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216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75400398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2" y="2318386"/>
            <a:ext cx="10316002" cy="3114552"/>
          </a:xfrm>
        </p:spPr>
        <p:txBody>
          <a:bodyPr anchor="b">
            <a:normAutofit/>
          </a:bodyPr>
          <a:lstStyle>
            <a:lvl1pPr algn="l">
              <a:defRPr sz="528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2" y="5432938"/>
            <a:ext cx="10316002" cy="1816697"/>
          </a:xfrm>
        </p:spPr>
        <p:txBody>
          <a:bodyPr anchor="t">
            <a:normAutofit/>
          </a:bodyPr>
          <a:lstStyle>
            <a:lvl1pPr marL="0" indent="0" algn="l">
              <a:buNone/>
              <a:defRPr sz="216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4864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6/18/2026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514360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7601" y="731520"/>
            <a:ext cx="9712961" cy="3627120"/>
          </a:xfrm>
        </p:spPr>
        <p:txBody>
          <a:bodyPr anchor="ctr">
            <a:normAutofit/>
          </a:bodyPr>
          <a:lstStyle>
            <a:lvl1pPr algn="l">
              <a:defRPr sz="528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12799" y="4815840"/>
            <a:ext cx="10316003" cy="61709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88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2" y="5432938"/>
            <a:ext cx="10316002" cy="1816697"/>
          </a:xfrm>
        </p:spPr>
        <p:txBody>
          <a:bodyPr anchor="t">
            <a:normAutofit/>
          </a:bodyPr>
          <a:lstStyle>
            <a:lvl1pPr marL="0" indent="0" algn="l">
              <a:buNone/>
              <a:defRPr sz="216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54864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6/18/2026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50244" y="948454"/>
            <a:ext cx="731520" cy="701731"/>
          </a:xfrm>
          <a:prstGeom prst="rect">
            <a:avLst/>
          </a:prstGeom>
        </p:spPr>
        <p:txBody>
          <a:bodyPr vert="horz" lIns="109728" tIns="54864" rIns="109728" bIns="54864" rtlCol="0" anchor="ctr">
            <a:noAutofit/>
          </a:bodyPr>
          <a:lstStyle/>
          <a:p>
            <a:pPr lvl="0"/>
            <a:r>
              <a:rPr lang="en-US" sz="96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671613" y="3463867"/>
            <a:ext cx="731520" cy="701731"/>
          </a:xfrm>
          <a:prstGeom prst="rect">
            <a:avLst/>
          </a:prstGeom>
        </p:spPr>
        <p:txBody>
          <a:bodyPr vert="horz" lIns="109728" tIns="54864" rIns="109728" bIns="54864" rtlCol="0" anchor="ctr">
            <a:noAutofit/>
          </a:bodyPr>
          <a:lstStyle/>
          <a:p>
            <a:pPr lvl="0"/>
            <a:r>
              <a:rPr lang="en-US" sz="96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84315942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59" y="731520"/>
            <a:ext cx="10305844" cy="3627120"/>
          </a:xfrm>
        </p:spPr>
        <p:txBody>
          <a:bodyPr anchor="ctr">
            <a:normAutofit/>
          </a:bodyPr>
          <a:lstStyle>
            <a:lvl1pPr algn="l">
              <a:defRPr sz="528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12799" y="4815840"/>
            <a:ext cx="10316003" cy="61709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880">
                <a:solidFill>
                  <a:schemeClr val="accent1"/>
                </a:solidFill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2" y="5432938"/>
            <a:ext cx="10316002" cy="1816697"/>
          </a:xfrm>
        </p:spPr>
        <p:txBody>
          <a:bodyPr anchor="t">
            <a:normAutofit/>
          </a:bodyPr>
          <a:lstStyle>
            <a:lvl1pPr marL="0" indent="0" algn="l">
              <a:buNone/>
              <a:defRPr sz="216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54864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6/18/2026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4593507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6/18/2026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2457823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61208" y="731520"/>
            <a:ext cx="1565692" cy="630174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2802" y="731520"/>
            <a:ext cx="8472180" cy="630174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6/18/2026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4520386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4636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57300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734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32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6/18/2026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8390199"/>
      </p:ext>
    </p:extLst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9122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170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2" y="3241041"/>
            <a:ext cx="10316002" cy="2191897"/>
          </a:xfrm>
        </p:spPr>
        <p:txBody>
          <a:bodyPr anchor="b"/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2" y="5432938"/>
            <a:ext cx="10316002" cy="1032480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54864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6/18/2026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317833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2801" y="2592707"/>
            <a:ext cx="5020842" cy="465692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07964" y="2592707"/>
            <a:ext cx="5020841" cy="465692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6/18/2026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0916240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894" y="2593180"/>
            <a:ext cx="5022748" cy="691514"/>
          </a:xfrm>
        </p:spPr>
        <p:txBody>
          <a:bodyPr anchor="b">
            <a:noAutofit/>
          </a:bodyPr>
          <a:lstStyle>
            <a:lvl1pPr marL="0" indent="0">
              <a:buNone/>
              <a:defRPr sz="2880" b="0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0894" y="3284695"/>
            <a:ext cx="5022748" cy="396494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06059" y="2593180"/>
            <a:ext cx="5022742" cy="691514"/>
          </a:xfrm>
        </p:spPr>
        <p:txBody>
          <a:bodyPr anchor="b">
            <a:noAutofit/>
          </a:bodyPr>
          <a:lstStyle>
            <a:lvl1pPr marL="0" indent="0">
              <a:buNone/>
              <a:defRPr sz="2880" b="0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06062" y="3284695"/>
            <a:ext cx="5022740" cy="396494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6/18/2026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1947708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1" y="731520"/>
            <a:ext cx="10316002" cy="158496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6/18/2026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241483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6/18/2026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1950180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1" y="1798325"/>
            <a:ext cx="4625434" cy="1534159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2554" y="617910"/>
            <a:ext cx="5416249" cy="66317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1" y="3332483"/>
            <a:ext cx="4625434" cy="3101339"/>
          </a:xfrm>
        </p:spPr>
        <p:txBody>
          <a:bodyPr>
            <a:normAutofit/>
          </a:bodyPr>
          <a:lstStyle>
            <a:lvl1pPr marL="0" indent="0">
              <a:buNone/>
              <a:defRPr sz="1680"/>
            </a:lvl1pPr>
            <a:lvl2pPr marL="548476" indent="0">
              <a:buNone/>
              <a:defRPr sz="1680"/>
            </a:lvl2pPr>
            <a:lvl3pPr marL="1096951" indent="0">
              <a:buNone/>
              <a:defRPr sz="1440"/>
            </a:lvl3pPr>
            <a:lvl4pPr marL="1645427" indent="0">
              <a:buNone/>
              <a:defRPr sz="1200"/>
            </a:lvl4pPr>
            <a:lvl5pPr marL="2193901" indent="0">
              <a:buNone/>
              <a:defRPr sz="1200"/>
            </a:lvl5pPr>
            <a:lvl6pPr marL="2742377" indent="0">
              <a:buNone/>
              <a:defRPr sz="1200"/>
            </a:lvl6pPr>
            <a:lvl7pPr marL="3290852" indent="0">
              <a:buNone/>
              <a:defRPr sz="1200"/>
            </a:lvl7pPr>
            <a:lvl8pPr marL="3839328" indent="0">
              <a:buNone/>
              <a:defRPr sz="1200"/>
            </a:lvl8pPr>
            <a:lvl9pPr marL="4387804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6/18/2026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1736636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2" y="5760720"/>
            <a:ext cx="10316000" cy="680086"/>
          </a:xfrm>
        </p:spPr>
        <p:txBody>
          <a:bodyPr anchor="b">
            <a:normAutofit/>
          </a:bodyPr>
          <a:lstStyle>
            <a:lvl1pPr algn="l">
              <a:defRPr sz="288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801" y="731520"/>
            <a:ext cx="10316002" cy="4614862"/>
          </a:xfrm>
        </p:spPr>
        <p:txBody>
          <a:bodyPr anchor="t">
            <a:normAutofit/>
          </a:bodyPr>
          <a:lstStyle>
            <a:lvl1pPr marL="0" indent="0" algn="ctr">
              <a:buNone/>
              <a:defRPr sz="1920"/>
            </a:lvl1pPr>
            <a:lvl2pPr marL="548640" indent="0">
              <a:buNone/>
              <a:defRPr sz="1920"/>
            </a:lvl2pPr>
            <a:lvl3pPr marL="1097280" indent="0">
              <a:buNone/>
              <a:defRPr sz="1920"/>
            </a:lvl3pPr>
            <a:lvl4pPr marL="1645920" indent="0">
              <a:buNone/>
              <a:defRPr sz="1920"/>
            </a:lvl4pPr>
            <a:lvl5pPr marL="2194560" indent="0">
              <a:buNone/>
              <a:defRPr sz="1920"/>
            </a:lvl5pPr>
            <a:lvl6pPr marL="2743200" indent="0">
              <a:buNone/>
              <a:defRPr sz="1920"/>
            </a:lvl6pPr>
            <a:lvl7pPr marL="3291840" indent="0">
              <a:buNone/>
              <a:defRPr sz="1920"/>
            </a:lvl7pPr>
            <a:lvl8pPr marL="3840480" indent="0">
              <a:buNone/>
              <a:defRPr sz="1920"/>
            </a:lvl8pPr>
            <a:lvl9pPr marL="4389120" indent="0">
              <a:buNone/>
              <a:defRPr sz="192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2" y="6440806"/>
            <a:ext cx="10316000" cy="808829"/>
          </a:xfrm>
        </p:spPr>
        <p:txBody>
          <a:bodyPr>
            <a:normAutofit/>
          </a:bodyPr>
          <a:lstStyle>
            <a:lvl1pPr marL="0" indent="0">
              <a:buNone/>
              <a:defRPr sz="1440"/>
            </a:lvl1pPr>
            <a:lvl2pPr marL="548640" indent="0">
              <a:buNone/>
              <a:defRPr sz="1440"/>
            </a:lvl2pPr>
            <a:lvl3pPr marL="1097280" indent="0">
              <a:buNone/>
              <a:defRPr sz="1200"/>
            </a:lvl3pPr>
            <a:lvl4pPr marL="1645920" indent="0">
              <a:buNone/>
              <a:defRPr sz="1080"/>
            </a:lvl4pPr>
            <a:lvl5pPr marL="2194560" indent="0">
              <a:buNone/>
              <a:defRPr sz="1080"/>
            </a:lvl5pPr>
            <a:lvl6pPr marL="2743200" indent="0">
              <a:buNone/>
              <a:defRPr sz="1080"/>
            </a:lvl6pPr>
            <a:lvl7pPr marL="3291840" indent="0">
              <a:buNone/>
              <a:defRPr sz="1080"/>
            </a:lvl7pPr>
            <a:lvl8pPr marL="3840480" indent="0">
              <a:buNone/>
              <a:defRPr sz="1080"/>
            </a:lvl8pPr>
            <a:lvl9pPr marL="4389120" indent="0">
              <a:buNone/>
              <a:defRPr sz="108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6/18/2026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9052448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10160"/>
            <a:ext cx="14630400" cy="823976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2801" y="731520"/>
            <a:ext cx="10316002" cy="158496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1" y="2592707"/>
            <a:ext cx="10316002" cy="46569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46160" y="7249635"/>
            <a:ext cx="1094327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6/18/2026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12801" y="7249635"/>
            <a:ext cx="7557134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08796" y="7249635"/>
            <a:ext cx="820007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0">
                <a:solidFill>
                  <a:schemeClr val="accent1"/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285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  <p:sldLayoutId id="2147483853" r:id="rId13"/>
    <p:sldLayoutId id="2147483854" r:id="rId14"/>
    <p:sldLayoutId id="2147483855" r:id="rId15"/>
    <p:sldLayoutId id="2147483856" r:id="rId16"/>
    <p:sldLayoutId id="2147483857" r:id="rId17"/>
    <p:sldLayoutId id="2147483858" r:id="rId18"/>
    <p:sldLayoutId id="2147483859" r:id="rId19"/>
    <p:sldLayoutId id="2147483863" r:id="rId20"/>
    <p:sldLayoutId id="2147483865" r:id="rId21"/>
  </p:sldLayoutIdLst>
  <p:hf sldNum="0" hdr="0" ftr="0" dt="0"/>
  <p:txStyles>
    <p:titleStyle>
      <a:lvl1pPr algn="l" defTabSz="548640" rtl="0" eaLnBrk="1" latinLnBrk="0" hangingPunct="1">
        <a:spcBef>
          <a:spcPct val="0"/>
        </a:spcBef>
        <a:buNone/>
        <a:defRPr sz="432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411480" indent="-41148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16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891540" indent="-34290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92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371600" indent="-27432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8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920240" indent="-27432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4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468880" indent="-27432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4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3017520" indent="-27432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4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3566160" indent="-27432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4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4114800" indent="-27432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4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4663440" indent="-274320" algn="l" defTabSz="548640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4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54864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1030013" y="1828800"/>
            <a:ext cx="12380941" cy="41204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550"/>
              </a:lnSpc>
              <a:spcAft>
                <a:spcPts val="1200"/>
              </a:spcAft>
              <a:buNone/>
            </a:pPr>
            <a:r>
              <a:rPr lang="ru-RU" sz="3600" dirty="0" smtClean="0">
                <a:solidFill>
                  <a:srgbClr val="F2E782"/>
                </a:solidFill>
                <a:latin typeface="Arial Black" panose="020B0A04020102020204" pitchFamily="34" charset="0"/>
                <a:ea typeface="Prata" pitchFamily="34" charset="-122"/>
                <a:cs typeface="Prata" pitchFamily="34" charset="-120"/>
              </a:rPr>
              <a:t>    </a:t>
            </a:r>
          </a:p>
          <a:p>
            <a:pPr marL="0" indent="0" algn="ctr">
              <a:lnSpc>
                <a:spcPts val="5550"/>
              </a:lnSpc>
              <a:spcAft>
                <a:spcPts val="1200"/>
              </a:spcAft>
              <a:buNone/>
            </a:pPr>
            <a:r>
              <a:rPr lang="ru-RU" sz="5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Prata" panose="020B0604020202020204" charset="-52"/>
                <a:ea typeface="Prata" pitchFamily="34" charset="-122"/>
                <a:cs typeface="Prata" pitchFamily="34" charset="-120"/>
              </a:rPr>
              <a:t>Кредитные продукты </a:t>
            </a:r>
          </a:p>
          <a:p>
            <a:pPr marL="0" indent="0" algn="ctr">
              <a:lnSpc>
                <a:spcPts val="5550"/>
              </a:lnSpc>
              <a:spcAft>
                <a:spcPts val="1200"/>
              </a:spcAft>
              <a:buNone/>
            </a:pPr>
            <a:r>
              <a:rPr lang="ru-RU" sz="54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Prata" panose="020B0604020202020204" charset="-52"/>
                <a:ea typeface="Prata" pitchFamily="34" charset="-122"/>
                <a:cs typeface="Prata" pitchFamily="34" charset="-120"/>
              </a:rPr>
              <a:t>в </a:t>
            </a:r>
            <a:r>
              <a:rPr lang="en-US" sz="54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Prata" panose="020B0604020202020204" charset="-52"/>
                <a:ea typeface="Prata" pitchFamily="34" charset="-122"/>
                <a:cs typeface="Prata" pitchFamily="34" charset="-120"/>
              </a:rPr>
              <a:t>ОАО </a:t>
            </a:r>
            <a:r>
              <a:rPr lang="en-US" sz="54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Prata" panose="020B0604020202020204" charset="-52"/>
                <a:ea typeface="Prata" pitchFamily="34" charset="-122"/>
                <a:cs typeface="Prata" pitchFamily="34" charset="-120"/>
              </a:rPr>
              <a:t>«АСБ Беларусбанк» </a:t>
            </a:r>
            <a:endParaRPr lang="ru-RU" sz="5400" b="1" dirty="0" smtClean="0">
              <a:solidFill>
                <a:schemeClr val="accent4">
                  <a:lumMod val="40000"/>
                  <a:lumOff val="60000"/>
                </a:schemeClr>
              </a:solidFill>
              <a:latin typeface="Prata" panose="020B0604020202020204" charset="-52"/>
              <a:ea typeface="Prata" pitchFamily="34" charset="-122"/>
              <a:cs typeface="Prata" pitchFamily="34" charset="-12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20622"/>
            <a:ext cx="9076267" cy="2708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64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310" y="2590205"/>
            <a:ext cx="121920" cy="463677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951062" y="987136"/>
            <a:ext cx="6225047" cy="904009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marL="0" indent="0" algn="ctr">
              <a:lnSpc>
                <a:spcPts val="3300"/>
              </a:lnSpc>
              <a:buNone/>
            </a:pPr>
            <a:r>
              <a:rPr lang="en-US" sz="3200" b="1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Туристический</a:t>
            </a:r>
            <a:r>
              <a:rPr lang="en-US" sz="32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 </a:t>
            </a:r>
            <a:r>
              <a:rPr lang="en-US" sz="32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потенциал</a:t>
            </a:r>
            <a:endParaRPr lang="en-US" sz="3200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 3"/>
          <p:cNvSpPr/>
          <p:nvPr/>
        </p:nvSpPr>
        <p:spPr>
          <a:xfrm>
            <a:off x="1314526" y="2643699"/>
            <a:ext cx="3517118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Инвестиционные </a:t>
            </a:r>
            <a:r>
              <a:rPr lang="en-US" sz="1750" dirty="0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проекты</a:t>
            </a:r>
            <a:r>
              <a:rPr lang="ru-RU" sz="175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ru-RU" sz="1750" dirty="0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р</a:t>
            </a:r>
            <a:r>
              <a:rPr lang="en-US" sz="1750" dirty="0" err="1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азвития</a:t>
            </a:r>
            <a:r>
              <a:rPr lang="ru-RU" sz="1750" dirty="0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750" dirty="0" err="1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туристической</a:t>
            </a:r>
            <a:r>
              <a:rPr lang="en-US" sz="1750" dirty="0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75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отрасли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991572" y="4415292"/>
            <a:ext cx="5801916" cy="21775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b="1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СРОК</a:t>
            </a:r>
            <a:r>
              <a:rPr lang="en-US" sz="175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- до </a:t>
            </a:r>
            <a:r>
              <a:rPr lang="en-US" sz="175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15</a:t>
            </a:r>
            <a:r>
              <a:rPr lang="en-US" sz="1750" b="1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75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лет</a:t>
            </a:r>
            <a:endParaRPr lang="en-US" sz="175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b="1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СУММА</a:t>
            </a:r>
            <a:r>
              <a:rPr lang="en-US" sz="175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- не более </a:t>
            </a:r>
            <a:r>
              <a:rPr lang="en-US" sz="175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100 млн. </a:t>
            </a:r>
            <a:r>
              <a:rPr lang="en-US" sz="175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рублей</a:t>
            </a:r>
            <a:endParaRPr lang="en-US" sz="1750" dirty="0"/>
          </a:p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b="1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СТАВКА</a:t>
            </a:r>
            <a:r>
              <a:rPr lang="en-US" sz="175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- не более </a:t>
            </a:r>
            <a:r>
              <a:rPr lang="en-US" sz="175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6%</a:t>
            </a:r>
            <a:r>
              <a:rPr lang="en-US" sz="175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годовых с момента заключения кредитного договора </a:t>
            </a:r>
            <a:r>
              <a:rPr lang="en-US" sz="1750" b="1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до</a:t>
            </a:r>
            <a:r>
              <a:rPr lang="en-US" sz="175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75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31</a:t>
            </a:r>
            <a:r>
              <a:rPr lang="ru-RU" sz="175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.12.2032</a:t>
            </a:r>
            <a:r>
              <a:rPr lang="en-US" sz="175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,</a:t>
            </a:r>
            <a:r>
              <a:rPr lang="en-US" sz="1750" dirty="0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75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далее</a:t>
            </a:r>
            <a:r>
              <a:rPr lang="en-US" sz="175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ru-RU" sz="1750" dirty="0" smtClean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не более </a:t>
            </a:r>
            <a:r>
              <a:rPr lang="en-US" sz="1750" dirty="0" smtClean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СР</a:t>
            </a:r>
            <a:r>
              <a:rPr lang="ru-RU" sz="1750" dirty="0" smtClean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НБРБ </a:t>
            </a:r>
            <a:r>
              <a:rPr lang="en-US" sz="1750" dirty="0" smtClean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+3 </a:t>
            </a:r>
            <a:r>
              <a:rPr lang="en-US" sz="175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п.п.</a:t>
            </a:r>
            <a:endParaRPr lang="en-US" sz="175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9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5149" y="2562007"/>
            <a:ext cx="121920" cy="4636770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7361368" y="2760449"/>
            <a:ext cx="7038589" cy="19389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850"/>
              </a:lnSpc>
            </a:pPr>
            <a:r>
              <a:rPr lang="en-US" dirty="0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Предусматривают </a:t>
            </a:r>
            <a:r>
              <a:rPr lang="en-US" dirty="0" err="1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строительство</a:t>
            </a:r>
            <a:r>
              <a:rPr lang="en-US" dirty="0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и </a:t>
            </a:r>
            <a:r>
              <a:rPr lang="en-US" dirty="0" err="1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модернизацию</a:t>
            </a:r>
            <a:r>
              <a:rPr lang="en-US" dirty="0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санаторно-курортных</a:t>
            </a:r>
            <a:r>
              <a:rPr lang="en-US" dirty="0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и </a:t>
            </a:r>
            <a:r>
              <a:rPr lang="en-US" dirty="0" err="1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оздоровительных</a:t>
            </a:r>
            <a:r>
              <a:rPr lang="en-US" dirty="0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центров</a:t>
            </a:r>
            <a:r>
              <a:rPr lang="en-US" dirty="0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гостиниц</a:t>
            </a:r>
            <a:r>
              <a:rPr lang="en-US" dirty="0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и </a:t>
            </a:r>
            <a:r>
              <a:rPr lang="en-US" dirty="0" err="1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аналогичных</a:t>
            </a:r>
            <a:r>
              <a:rPr lang="en-US" dirty="0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средств</a:t>
            </a:r>
            <a:r>
              <a:rPr lang="en-US" dirty="0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размещения</a:t>
            </a:r>
            <a:r>
              <a:rPr lang="en-US" dirty="0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или</a:t>
            </a:r>
            <a:r>
              <a:rPr lang="en-US" dirty="0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создание</a:t>
            </a:r>
            <a:r>
              <a:rPr lang="en-US" dirty="0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и </a:t>
            </a:r>
            <a:r>
              <a:rPr lang="en-US" dirty="0" err="1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развитие</a:t>
            </a:r>
            <a:r>
              <a:rPr lang="en-US" dirty="0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современных</a:t>
            </a:r>
            <a:r>
              <a:rPr lang="en-US" dirty="0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коллективных</a:t>
            </a:r>
            <a:r>
              <a:rPr lang="en-US" dirty="0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средств</a:t>
            </a:r>
            <a:r>
              <a:rPr lang="en-US" dirty="0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размещения</a:t>
            </a:r>
            <a:r>
              <a:rPr lang="en-US" dirty="0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(</a:t>
            </a:r>
            <a:r>
              <a:rPr lang="en-US" dirty="0" err="1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кемпинги</a:t>
            </a:r>
            <a:r>
              <a:rPr lang="en-US" dirty="0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глэмпинги</a:t>
            </a:r>
            <a:r>
              <a:rPr lang="en-US" dirty="0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и </a:t>
            </a:r>
            <a:r>
              <a:rPr lang="en-US" dirty="0" err="1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другое</a:t>
            </a:r>
            <a:r>
              <a:rPr lang="en-US" dirty="0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)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815" y="2729721"/>
            <a:ext cx="2788156" cy="1853641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7624665" y="4735468"/>
            <a:ext cx="3182281" cy="4260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850"/>
              </a:lnSpc>
            </a:pPr>
            <a:r>
              <a:rPr lang="en-US" dirty="0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Реализуются </a:t>
            </a:r>
            <a:r>
              <a:rPr lang="en-US" dirty="0" err="1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вне</a:t>
            </a:r>
            <a:r>
              <a:rPr lang="en-US" dirty="0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г. </a:t>
            </a:r>
            <a:r>
              <a:rPr lang="en-US" dirty="0" err="1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Минска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Shape 5"/>
          <p:cNvSpPr/>
          <p:nvPr/>
        </p:nvSpPr>
        <p:spPr>
          <a:xfrm>
            <a:off x="7340632" y="2555199"/>
            <a:ext cx="7230945" cy="5212566"/>
          </a:xfrm>
          <a:prstGeom prst="roundRect">
            <a:avLst>
              <a:gd name="adj" fmla="val 3155"/>
            </a:avLst>
          </a:prstGeom>
          <a:solidFill>
            <a:schemeClr val="accent2">
              <a:lumMod val="50000"/>
            </a:schemeClr>
          </a:solidFill>
          <a:ln w="30480">
            <a:solidFill>
              <a:srgbClr val="535455"/>
            </a:solidFill>
            <a:prstDash val="solid"/>
          </a:ln>
        </p:spPr>
      </p:sp>
      <p:sp>
        <p:nvSpPr>
          <p:cNvPr id="21" name="Прямоугольник 20"/>
          <p:cNvSpPr/>
          <p:nvPr/>
        </p:nvSpPr>
        <p:spPr>
          <a:xfrm>
            <a:off x="7375462" y="4851770"/>
            <a:ext cx="6916272" cy="2695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850"/>
              </a:lnSpc>
            </a:pPr>
            <a:r>
              <a:rPr lang="ru-RU" sz="1700" dirty="0" smtClean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   - </a:t>
            </a:r>
            <a:r>
              <a:rPr lang="en-US" sz="1700" dirty="0" err="1" smtClean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Соответствуют</a:t>
            </a:r>
            <a:r>
              <a:rPr lang="en-US" sz="1700" dirty="0" smtClean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7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видам</a:t>
            </a:r>
            <a:r>
              <a:rPr lang="en-US" sz="17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деятельности, </a:t>
            </a:r>
            <a:r>
              <a:rPr lang="en-US" sz="17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определенным</a:t>
            </a:r>
            <a:r>
              <a:rPr lang="en-US" sz="17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в </a:t>
            </a:r>
            <a:r>
              <a:rPr lang="en-US" sz="17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приложении</a:t>
            </a:r>
            <a:r>
              <a:rPr lang="en-US" sz="17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к </a:t>
            </a:r>
            <a:r>
              <a:rPr lang="en-US" sz="17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постановлению</a:t>
            </a:r>
            <a:r>
              <a:rPr lang="en-US" sz="17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7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Совета</a:t>
            </a:r>
            <a:r>
              <a:rPr lang="en-US" sz="17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7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Министров</a:t>
            </a:r>
            <a:r>
              <a:rPr lang="en-US" sz="17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7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Республики</a:t>
            </a:r>
            <a:r>
              <a:rPr lang="en-US" sz="17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Беларусь от </a:t>
            </a:r>
            <a:r>
              <a:rPr lang="en-US" sz="1700" dirty="0" smtClean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13</a:t>
            </a:r>
            <a:r>
              <a:rPr lang="ru-RU" sz="1700" dirty="0" smtClean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.06.</a:t>
            </a:r>
            <a:r>
              <a:rPr lang="en-US" sz="1700" dirty="0" smtClean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2024 </a:t>
            </a:r>
            <a:r>
              <a:rPr lang="en-US" sz="17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№417 </a:t>
            </a:r>
            <a:r>
              <a:rPr lang="en-US" sz="17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по</a:t>
            </a:r>
            <a:r>
              <a:rPr lang="en-US" sz="17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7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секциям</a:t>
            </a:r>
            <a:r>
              <a:rPr lang="en-US" sz="17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I (</a:t>
            </a:r>
            <a:r>
              <a:rPr lang="en-US" sz="17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услуги</a:t>
            </a:r>
            <a:r>
              <a:rPr lang="en-US" sz="17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7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по</a:t>
            </a:r>
            <a:r>
              <a:rPr lang="en-US" sz="17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7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временному</a:t>
            </a:r>
            <a:r>
              <a:rPr lang="en-US" sz="17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7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проживанию</a:t>
            </a:r>
            <a:r>
              <a:rPr lang="en-US" sz="17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и </a:t>
            </a:r>
            <a:r>
              <a:rPr lang="en-US" sz="17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питанию</a:t>
            </a:r>
            <a:r>
              <a:rPr lang="en-US" sz="17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), Q (</a:t>
            </a:r>
            <a:r>
              <a:rPr lang="en-US" sz="17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здравохранение</a:t>
            </a:r>
            <a:r>
              <a:rPr lang="en-US" sz="17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и </a:t>
            </a:r>
            <a:r>
              <a:rPr lang="en-US" sz="17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социальные</a:t>
            </a:r>
            <a:r>
              <a:rPr lang="en-US" sz="17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7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услуги</a:t>
            </a:r>
            <a:r>
              <a:rPr lang="en-US" sz="17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) и R (</a:t>
            </a:r>
            <a:r>
              <a:rPr lang="en-US" sz="17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творчество</a:t>
            </a:r>
            <a:r>
              <a:rPr lang="en-US" sz="17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, </a:t>
            </a:r>
            <a:r>
              <a:rPr lang="en-US" sz="17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спорт</a:t>
            </a:r>
            <a:r>
              <a:rPr lang="en-US" sz="17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, </a:t>
            </a:r>
            <a:r>
              <a:rPr lang="en-US" sz="17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развлечения</a:t>
            </a:r>
            <a:r>
              <a:rPr lang="en-US" sz="17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и </a:t>
            </a:r>
            <a:r>
              <a:rPr lang="en-US" sz="17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отдых</a:t>
            </a:r>
            <a:r>
              <a:rPr lang="en-US" sz="17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) </a:t>
            </a:r>
            <a:r>
              <a:rPr lang="en-US" sz="17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общегосударственного</a:t>
            </a:r>
            <a:r>
              <a:rPr lang="en-US" sz="17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7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классификатора</a:t>
            </a:r>
            <a:r>
              <a:rPr lang="en-US" sz="17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ОКРБ 005-2011 «</a:t>
            </a:r>
            <a:r>
              <a:rPr lang="en-US" sz="17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Виды</a:t>
            </a:r>
            <a:r>
              <a:rPr lang="en-US" sz="17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7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экономической</a:t>
            </a:r>
            <a:r>
              <a:rPr lang="en-US" sz="17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7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деятельности</a:t>
            </a:r>
            <a:r>
              <a:rPr lang="en-US" sz="1700" dirty="0" smtClean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»</a:t>
            </a:r>
            <a:r>
              <a:rPr lang="ru-RU" sz="1700" dirty="0" smtClean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.</a:t>
            </a:r>
            <a:endParaRPr lang="en-US" sz="17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2" name="Text 7"/>
          <p:cNvSpPr/>
          <p:nvPr/>
        </p:nvSpPr>
        <p:spPr>
          <a:xfrm>
            <a:off x="7467710" y="2965633"/>
            <a:ext cx="6824024" cy="196080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ts val="2850"/>
              </a:lnSpc>
            </a:pPr>
            <a:r>
              <a:rPr lang="ru-RU" sz="1600" dirty="0" smtClean="0">
                <a:solidFill>
                  <a:schemeClr val="bg1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   - </a:t>
            </a:r>
            <a:r>
              <a:rPr lang="en-US" sz="1600" dirty="0" err="1" smtClean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Предусматривают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строительство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и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модернизацию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7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санаторно-курортных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и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оздоровительных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центров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,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гостиниц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и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аналогичных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средств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размещения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или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создание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и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развитие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современных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коллективных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средств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размещения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(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кемпинги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,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глэмпинги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и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другое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)</a:t>
            </a:r>
            <a:r>
              <a:rPr lang="ru-RU" sz="1600" dirty="0" smtClean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.</a:t>
            </a:r>
            <a:endParaRPr lang="en-US" sz="1600" dirty="0" smtClean="0">
              <a:solidFill>
                <a:schemeClr val="bg1">
                  <a:lumMod val="75000"/>
                </a:schemeClr>
              </a:solidFill>
              <a:latin typeface="Raleway" pitchFamily="34" charset="0"/>
              <a:ea typeface="Raleway" pitchFamily="34" charset="-122"/>
              <a:cs typeface="Raleway" pitchFamily="34" charset="-120"/>
            </a:endParaRPr>
          </a:p>
          <a:p>
            <a:pPr algn="just">
              <a:lnSpc>
                <a:spcPts val="2850"/>
              </a:lnSpc>
            </a:pPr>
            <a:r>
              <a:rPr lang="en-US" sz="1600" dirty="0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 </a:t>
            </a:r>
            <a:r>
              <a:rPr lang="ru-RU" sz="1600" dirty="0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 - </a:t>
            </a:r>
            <a:r>
              <a:rPr lang="ru-RU" sz="1600" dirty="0" smtClean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Реализуются </a:t>
            </a:r>
            <a:r>
              <a:rPr lang="ru-RU" sz="160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вне территории г.Минска.</a:t>
            </a:r>
          </a:p>
          <a:p>
            <a:pPr algn="just">
              <a:lnSpc>
                <a:spcPts val="2850"/>
              </a:lnSpc>
            </a:pPr>
            <a:endParaRPr lang="en-US" sz="1500" dirty="0" smtClean="0">
              <a:solidFill>
                <a:schemeClr val="bg1">
                  <a:lumMod val="75000"/>
                </a:schemeClr>
              </a:solidFill>
              <a:latin typeface="Raleway" pitchFamily="34" charset="0"/>
              <a:ea typeface="Raleway" pitchFamily="34" charset="-122"/>
              <a:cs typeface="Raleway" pitchFamily="34" charset="-120"/>
            </a:endParaRPr>
          </a:p>
          <a:p>
            <a:pPr algn="just">
              <a:lnSpc>
                <a:spcPts val="2850"/>
              </a:lnSpc>
            </a:pPr>
            <a:endParaRPr lang="en-US" sz="15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4" name="Text 1"/>
          <p:cNvSpPr/>
          <p:nvPr/>
        </p:nvSpPr>
        <p:spPr>
          <a:xfrm>
            <a:off x="7624665" y="2570217"/>
            <a:ext cx="4942284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Основные </a:t>
            </a:r>
            <a:r>
              <a:rPr lang="en-US" sz="2400" dirty="0" err="1" smtClean="0">
                <a:solidFill>
                  <a:schemeClr val="accent4">
                    <a:lumMod val="40000"/>
                    <a:lumOff val="6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требования</a:t>
            </a:r>
            <a:r>
              <a:rPr lang="ru-RU" sz="2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:</a:t>
            </a:r>
            <a:endParaRPr lang="en-US" sz="24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5"/>
          <p:cNvSpPr/>
          <p:nvPr/>
        </p:nvSpPr>
        <p:spPr>
          <a:xfrm>
            <a:off x="8392850" y="3888623"/>
            <a:ext cx="5738125" cy="3912679"/>
          </a:xfrm>
          <a:prstGeom prst="roundRect">
            <a:avLst>
              <a:gd name="adj" fmla="val 2779"/>
            </a:avLst>
          </a:prstGeom>
          <a:solidFill>
            <a:schemeClr val="accent2">
              <a:lumMod val="50000"/>
            </a:schemeClr>
          </a:solidFill>
          <a:ln w="30480">
            <a:solidFill>
              <a:srgbClr val="535455"/>
            </a:solidFill>
            <a:prstDash val="solid"/>
          </a:ln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307" y="1730078"/>
            <a:ext cx="138900" cy="5997246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862805" y="873787"/>
            <a:ext cx="7078775" cy="7915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8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Prata" panose="020B0604020202020204" charset="-52"/>
                <a:ea typeface="Raleway" pitchFamily="34" charset="-122"/>
                <a:cs typeface="Raleway" pitchFamily="34" charset="-120"/>
              </a:rPr>
              <a:t>Импортозамещение</a:t>
            </a:r>
            <a:r>
              <a:rPr lang="en-US" sz="2800" dirty="0">
                <a:solidFill>
                  <a:schemeClr val="accent3">
                    <a:lumMod val="60000"/>
                    <a:lumOff val="40000"/>
                  </a:schemeClr>
                </a:solidFill>
                <a:latin typeface="Prata" panose="020B0604020202020204" charset="-52"/>
                <a:ea typeface="Raleway" pitchFamily="34" charset="-122"/>
                <a:cs typeface="Raleway" pitchFamily="34" charset="-120"/>
              </a:rPr>
              <a:t>, </a:t>
            </a:r>
            <a:r>
              <a:rPr lang="en-US" sz="28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Prata" panose="020B0604020202020204" charset="-52"/>
                <a:ea typeface="Raleway" pitchFamily="34" charset="-122"/>
                <a:cs typeface="Raleway" pitchFamily="34" charset="-120"/>
              </a:rPr>
              <a:t>локализация</a:t>
            </a:r>
            <a:r>
              <a:rPr lang="ru-RU" sz="2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Prata" panose="020B0604020202020204" charset="-52"/>
                <a:ea typeface="Raleway" pitchFamily="34" charset="-122"/>
                <a:cs typeface="Raleway" pitchFamily="34" charset="-120"/>
              </a:rPr>
              <a:t>, </a:t>
            </a:r>
          </a:p>
          <a:p>
            <a:pPr marL="0" indent="0" algn="l">
              <a:lnSpc>
                <a:spcPts val="2600"/>
              </a:lnSpc>
              <a:buNone/>
            </a:pPr>
            <a:r>
              <a:rPr lang="ru-RU" sz="2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Prata" panose="020B0604020202020204" charset="-52"/>
                <a:ea typeface="Raleway" pitchFamily="34" charset="-122"/>
                <a:cs typeface="Raleway" pitchFamily="34" charset="-120"/>
              </a:rPr>
              <a:t>местное сырье и материалы</a:t>
            </a:r>
            <a:r>
              <a:rPr lang="en-US" sz="2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Prata" panose="020B0604020202020204" charset="-52"/>
                <a:ea typeface="Raleway" pitchFamily="34" charset="-122"/>
                <a:cs typeface="Raleway" pitchFamily="34" charset="-120"/>
              </a:rPr>
              <a:t>:</a:t>
            </a:r>
            <a:endParaRPr lang="en-US" sz="2800" dirty="0">
              <a:solidFill>
                <a:schemeClr val="accent3">
                  <a:lumMod val="60000"/>
                  <a:lumOff val="40000"/>
                </a:schemeClr>
              </a:solidFill>
              <a:latin typeface="Prata" panose="020B0604020202020204" charset="-52"/>
            </a:endParaRPr>
          </a:p>
        </p:txBody>
      </p:sp>
      <p:sp>
        <p:nvSpPr>
          <p:cNvPr id="7" name="Text 4"/>
          <p:cNvSpPr/>
          <p:nvPr/>
        </p:nvSpPr>
        <p:spPr>
          <a:xfrm>
            <a:off x="939615" y="1380392"/>
            <a:ext cx="5180812" cy="18109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600"/>
              </a:lnSpc>
              <a:buSzPct val="100000"/>
              <a:buChar char="•"/>
            </a:pPr>
            <a:endParaRPr lang="ru-RU" sz="1650" b="1" dirty="0" smtClean="0">
              <a:solidFill>
                <a:srgbClr val="CFCBBF"/>
              </a:solidFill>
              <a:latin typeface="Raleway" pitchFamily="34" charset="0"/>
              <a:ea typeface="Raleway" pitchFamily="34" charset="-122"/>
              <a:cs typeface="Raleway" pitchFamily="34" charset="-120"/>
            </a:endParaRPr>
          </a:p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650" b="1" dirty="0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СРОК</a:t>
            </a:r>
            <a:r>
              <a:rPr lang="en-US" sz="1650" dirty="0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65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- до </a:t>
            </a:r>
            <a:r>
              <a:rPr lang="en-US" sz="165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15 лет</a:t>
            </a:r>
            <a:endParaRPr lang="en-US" sz="165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650" b="1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СУММА</a:t>
            </a:r>
            <a:r>
              <a:rPr lang="en-US" sz="165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- не более </a:t>
            </a:r>
            <a:r>
              <a:rPr lang="en-US" sz="165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100 млн</a:t>
            </a:r>
            <a:r>
              <a:rPr lang="en-US" sz="165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. рублей</a:t>
            </a:r>
            <a:endParaRPr lang="en-US" sz="1650" dirty="0"/>
          </a:p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650" b="1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СТАВКА</a:t>
            </a:r>
            <a:r>
              <a:rPr lang="en-US" sz="165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- не более </a:t>
            </a:r>
            <a:r>
              <a:rPr lang="en-US" sz="1650" dirty="0">
                <a:solidFill>
                  <a:schemeClr val="accent4">
                    <a:lumMod val="60000"/>
                    <a:lumOff val="40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7% </a:t>
            </a:r>
            <a:r>
              <a:rPr lang="en-US" sz="165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годовых с момента заключения кредитного договора </a:t>
            </a:r>
            <a:r>
              <a:rPr lang="en-US" sz="1650" b="1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до</a:t>
            </a:r>
            <a:r>
              <a:rPr lang="en-US" sz="165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65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31</a:t>
            </a:r>
            <a:r>
              <a:rPr lang="ru-RU" sz="165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.12.2032</a:t>
            </a:r>
            <a:r>
              <a:rPr lang="en-US" sz="165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,</a:t>
            </a:r>
            <a:r>
              <a:rPr lang="en-US" sz="1650" dirty="0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, </a:t>
            </a:r>
            <a:r>
              <a:rPr lang="en-US" sz="165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далее СР+3п.п,</a:t>
            </a:r>
            <a:endParaRPr lang="en-US" sz="165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Shape 5"/>
          <p:cNvSpPr/>
          <p:nvPr/>
        </p:nvSpPr>
        <p:spPr>
          <a:xfrm>
            <a:off x="773996" y="3384821"/>
            <a:ext cx="7287603" cy="4416481"/>
          </a:xfrm>
          <a:prstGeom prst="roundRect">
            <a:avLst>
              <a:gd name="adj" fmla="val 2779"/>
            </a:avLst>
          </a:prstGeom>
          <a:solidFill>
            <a:schemeClr val="accent2">
              <a:lumMod val="50000"/>
            </a:schemeClr>
          </a:solidFill>
          <a:ln w="30480">
            <a:solidFill>
              <a:srgbClr val="535455"/>
            </a:solidFill>
            <a:prstDash val="solid"/>
          </a:ln>
        </p:spPr>
      </p:sp>
      <p:pic>
        <p:nvPicPr>
          <p:cNvPr id="9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7218" y="1645790"/>
            <a:ext cx="140852" cy="608153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7466" y="1645790"/>
            <a:ext cx="1623344" cy="1830407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533755" y="104533"/>
            <a:ext cx="80073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Технологическая</a:t>
            </a:r>
            <a:r>
              <a:rPr lang="en-US" sz="32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 </a:t>
            </a:r>
            <a:r>
              <a:rPr lang="en-US" sz="3200" b="1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самодостаточность</a:t>
            </a:r>
            <a:endParaRPr lang="ru-RU" sz="3200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Text 1"/>
          <p:cNvSpPr/>
          <p:nvPr/>
        </p:nvSpPr>
        <p:spPr>
          <a:xfrm>
            <a:off x="1144458" y="3513324"/>
            <a:ext cx="4942284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65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Основные </a:t>
            </a:r>
            <a:r>
              <a:rPr lang="en-US" sz="2650" dirty="0" err="1" smtClean="0">
                <a:solidFill>
                  <a:schemeClr val="accent4">
                    <a:lumMod val="40000"/>
                    <a:lumOff val="6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требования</a:t>
            </a:r>
            <a:r>
              <a:rPr lang="ru-RU" sz="265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:</a:t>
            </a:r>
            <a:endParaRPr lang="en-US" sz="265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1" name="Text 2"/>
          <p:cNvSpPr/>
          <p:nvPr/>
        </p:nvSpPr>
        <p:spPr>
          <a:xfrm>
            <a:off x="8460626" y="826313"/>
            <a:ext cx="6436011" cy="8079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3150"/>
              </a:lnSpc>
            </a:pPr>
            <a:r>
              <a:rPr lang="en-US" sz="28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Перспективные</a:t>
            </a:r>
            <a:r>
              <a:rPr lang="en-US" sz="2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 </a:t>
            </a:r>
            <a:r>
              <a:rPr lang="en-US" sz="2800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промышленные</a:t>
            </a:r>
            <a:r>
              <a:rPr lang="en-US" sz="2800" dirty="0">
                <a:solidFill>
                  <a:schemeClr val="accent3">
                    <a:lumMod val="60000"/>
                    <a:lumOff val="4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 </a:t>
            </a:r>
            <a:r>
              <a:rPr lang="en-US" sz="2800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проекты</a:t>
            </a:r>
            <a:endParaRPr lang="en-US" sz="2800" dirty="0">
              <a:solidFill>
                <a:schemeClr val="accent3">
                  <a:lumMod val="60000"/>
                  <a:lumOff val="40000"/>
                </a:schemeClr>
              </a:solidFill>
              <a:latin typeface="Prata" pitchFamily="34" charset="0"/>
              <a:ea typeface="Prata" pitchFamily="34" charset="-122"/>
              <a:cs typeface="Prata" pitchFamily="34" charset="-120"/>
            </a:endParaRPr>
          </a:p>
          <a:p>
            <a:pPr marL="0" indent="0" algn="l">
              <a:lnSpc>
                <a:spcPts val="3150"/>
              </a:lnSpc>
              <a:buNone/>
            </a:pPr>
            <a:endParaRPr lang="en-US" sz="28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" name="Text 7"/>
          <p:cNvSpPr/>
          <p:nvPr/>
        </p:nvSpPr>
        <p:spPr>
          <a:xfrm>
            <a:off x="8460626" y="1768604"/>
            <a:ext cx="5835968" cy="238265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650" b="1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СРОК</a:t>
            </a:r>
            <a:r>
              <a:rPr lang="en-US" sz="165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- до </a:t>
            </a:r>
            <a:r>
              <a:rPr lang="en-US" sz="165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15 лет</a:t>
            </a:r>
            <a:endParaRPr lang="en-US" sz="165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650" b="1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СУММА</a:t>
            </a:r>
            <a:r>
              <a:rPr lang="en-US" sz="165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- не более </a:t>
            </a:r>
            <a:r>
              <a:rPr lang="en-US" sz="165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100 </a:t>
            </a:r>
            <a:r>
              <a:rPr lang="en-US" sz="1650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млн</a:t>
            </a:r>
            <a:r>
              <a:rPr lang="en-US" sz="165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650" dirty="0" err="1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руб</a:t>
            </a:r>
            <a:r>
              <a:rPr lang="ru-RU" sz="1650" dirty="0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. </a:t>
            </a:r>
            <a:r>
              <a:rPr lang="en-US" sz="1650" dirty="0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(</a:t>
            </a:r>
            <a:r>
              <a:rPr lang="en-US" sz="165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промышленные роботы, </a:t>
            </a:r>
            <a:r>
              <a:rPr lang="en-US" sz="1650" dirty="0" err="1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беспилотные</a:t>
            </a:r>
            <a:r>
              <a:rPr lang="en-US" sz="1650" dirty="0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65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системы), </a:t>
            </a:r>
            <a:endParaRPr lang="ru-RU" sz="1650" dirty="0" smtClean="0">
              <a:solidFill>
                <a:srgbClr val="CFCBBF"/>
              </a:solidFill>
              <a:latin typeface="Raleway" pitchFamily="34" charset="0"/>
              <a:ea typeface="Raleway" pitchFamily="34" charset="-122"/>
              <a:cs typeface="Raleway" pitchFamily="34" charset="-120"/>
            </a:endParaRPr>
          </a:p>
          <a:p>
            <a:pPr algn="l">
              <a:lnSpc>
                <a:spcPts val="2600"/>
              </a:lnSpc>
              <a:buSzPct val="100000"/>
            </a:pPr>
            <a:r>
              <a:rPr lang="ru-RU" sz="1650" dirty="0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     </a:t>
            </a:r>
            <a:r>
              <a:rPr lang="en-US" sz="1650" dirty="0" err="1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не</a:t>
            </a:r>
            <a:r>
              <a:rPr lang="en-US" sz="1650" dirty="0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65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более </a:t>
            </a:r>
            <a:r>
              <a:rPr lang="en-US" sz="165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200 млн. </a:t>
            </a:r>
            <a:r>
              <a:rPr lang="en-US" sz="165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рублей (биотехнологии)</a:t>
            </a:r>
            <a:endParaRPr lang="en-US" sz="1650" dirty="0"/>
          </a:p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650" b="1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СТАВКА</a:t>
            </a:r>
            <a:r>
              <a:rPr lang="en-US" sz="165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- не более </a:t>
            </a:r>
            <a:r>
              <a:rPr lang="en-US" sz="165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6% </a:t>
            </a:r>
            <a:r>
              <a:rPr lang="en-US" sz="165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годовых с момента заключения кредитного договора </a:t>
            </a:r>
            <a:r>
              <a:rPr lang="en-US" sz="1650" b="1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до</a:t>
            </a:r>
            <a:r>
              <a:rPr lang="en-US" sz="165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65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31</a:t>
            </a:r>
            <a:r>
              <a:rPr lang="ru-RU" sz="165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.12.2032</a:t>
            </a:r>
            <a:r>
              <a:rPr lang="en-US" sz="165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, </a:t>
            </a:r>
            <a:r>
              <a:rPr lang="en-US" sz="1650" dirty="0" err="1" smtClean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далее</a:t>
            </a:r>
            <a:r>
              <a:rPr lang="en-US" sz="1650" dirty="0" smtClean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65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СР+3п.п</a:t>
            </a:r>
            <a:r>
              <a:rPr lang="en-US" sz="1650" dirty="0">
                <a:solidFill>
                  <a:schemeClr val="accent4">
                    <a:lumMod val="60000"/>
                    <a:lumOff val="40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.</a:t>
            </a:r>
            <a:endParaRPr lang="en-US" sz="165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9" name="Text 1"/>
          <p:cNvSpPr/>
          <p:nvPr/>
        </p:nvSpPr>
        <p:spPr>
          <a:xfrm>
            <a:off x="8811799" y="4067116"/>
            <a:ext cx="4942284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65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Основные </a:t>
            </a:r>
            <a:r>
              <a:rPr lang="en-US" sz="2650" dirty="0" err="1" smtClean="0">
                <a:solidFill>
                  <a:schemeClr val="accent4">
                    <a:lumMod val="40000"/>
                    <a:lumOff val="6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требования</a:t>
            </a:r>
            <a:r>
              <a:rPr lang="ru-RU" sz="265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:</a:t>
            </a:r>
            <a:endParaRPr lang="en-US" sz="265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8" name="Text 11"/>
          <p:cNvSpPr/>
          <p:nvPr/>
        </p:nvSpPr>
        <p:spPr>
          <a:xfrm>
            <a:off x="803476" y="3881968"/>
            <a:ext cx="7180580" cy="488612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ts val="2200"/>
              </a:lnSpc>
              <a:buSzPct val="100000"/>
              <a:buChar char="•"/>
            </a:pPr>
            <a:r>
              <a:rPr lang="en-US" sz="1750" dirty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запуск производства высокотехнологичной </a:t>
            </a:r>
            <a:r>
              <a:rPr lang="en-US" sz="1750" b="1" dirty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импортозамещающей</a:t>
            </a:r>
            <a:r>
              <a:rPr lang="en-US" sz="1750" dirty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 продукции;</a:t>
            </a:r>
            <a:endParaRPr lang="en-US" sz="1750" dirty="0">
              <a:latin typeface="Raleway" panose="020B0604020202020204" charset="-52"/>
            </a:endParaRPr>
          </a:p>
          <a:p>
            <a:pPr marL="342900" indent="-342900">
              <a:lnSpc>
                <a:spcPts val="2200"/>
              </a:lnSpc>
              <a:buSzPct val="100000"/>
              <a:buChar char="•"/>
            </a:pPr>
            <a:r>
              <a:rPr lang="en-US" sz="1750" dirty="0" err="1" smtClean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увеличение</a:t>
            </a:r>
            <a:r>
              <a:rPr lang="en-US" sz="1750" dirty="0" smtClean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750" dirty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уровня </a:t>
            </a:r>
            <a:r>
              <a:rPr lang="en-US" sz="1750" b="1" dirty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локализации </a:t>
            </a:r>
            <a:r>
              <a:rPr lang="en-US" sz="1750" dirty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собственного производства,</a:t>
            </a:r>
            <a:endParaRPr lang="en-US" sz="1750" dirty="0">
              <a:latin typeface="Raleway" panose="020B0604020202020204" charset="-52"/>
            </a:endParaRPr>
          </a:p>
          <a:p>
            <a:pPr>
              <a:lnSpc>
                <a:spcPts val="2200"/>
              </a:lnSpc>
              <a:buSzPct val="100000"/>
            </a:pPr>
            <a:r>
              <a:rPr lang="ru-RU" sz="1750" dirty="0" smtClean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      </a:t>
            </a:r>
            <a:r>
              <a:rPr lang="en-US" sz="1750" dirty="0" err="1" smtClean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производств</a:t>
            </a:r>
            <a:r>
              <a:rPr lang="ru-RU" sz="1750" dirty="0" smtClean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о</a:t>
            </a:r>
            <a:r>
              <a:rPr lang="en-US" sz="1750" dirty="0" smtClean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750" dirty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продукции для субъекта хозяйствования, </a:t>
            </a:r>
            <a:r>
              <a:rPr lang="ru-RU" sz="1750" dirty="0" smtClean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 </a:t>
            </a:r>
          </a:p>
          <a:p>
            <a:pPr>
              <a:lnSpc>
                <a:spcPts val="2200"/>
              </a:lnSpc>
              <a:buSzPct val="100000"/>
            </a:pPr>
            <a:r>
              <a:rPr lang="ru-RU" sz="1750" dirty="0" smtClean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      </a:t>
            </a:r>
            <a:r>
              <a:rPr lang="en-US" sz="1750" dirty="0" err="1" smtClean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которому</a:t>
            </a:r>
            <a:r>
              <a:rPr lang="en-US" sz="1750" dirty="0" smtClean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750" dirty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отгружается продукция </a:t>
            </a:r>
            <a:r>
              <a:rPr lang="en-US" sz="1750" dirty="0" err="1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по</a:t>
            </a:r>
            <a:r>
              <a:rPr lang="en-US" sz="1750" dirty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750" dirty="0" err="1" smtClean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проекту</a:t>
            </a:r>
            <a:r>
              <a:rPr lang="ru-RU" sz="1750" dirty="0" smtClean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.</a:t>
            </a:r>
          </a:p>
          <a:p>
            <a:pPr>
              <a:lnSpc>
                <a:spcPts val="2200"/>
              </a:lnSpc>
              <a:buSzPct val="100000"/>
            </a:pPr>
            <a:r>
              <a:rPr lang="ru-RU" sz="1750" dirty="0" smtClean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      </a:t>
            </a:r>
            <a:r>
              <a:rPr lang="en-US" sz="1750" dirty="0" err="1" smtClean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производств</a:t>
            </a:r>
            <a:r>
              <a:rPr lang="ru-RU" sz="1750" dirty="0" smtClean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о</a:t>
            </a:r>
            <a:r>
              <a:rPr lang="en-US" sz="1750" dirty="0" smtClean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750" dirty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продукции, соответствующей </a:t>
            </a:r>
            <a:r>
              <a:rPr lang="en-US" sz="1750" dirty="0" err="1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кодам</a:t>
            </a:r>
            <a:r>
              <a:rPr lang="en-US" sz="1750" dirty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 </a:t>
            </a:r>
            <a:r>
              <a:rPr lang="ru-RU" sz="1750" dirty="0" smtClean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  </a:t>
            </a:r>
          </a:p>
          <a:p>
            <a:pPr>
              <a:lnSpc>
                <a:spcPts val="2200"/>
              </a:lnSpc>
              <a:buSzPct val="100000"/>
            </a:pPr>
            <a:r>
              <a:rPr lang="ru-RU" sz="1750" dirty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 </a:t>
            </a:r>
            <a:r>
              <a:rPr lang="ru-RU" sz="1750" dirty="0" smtClean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     </a:t>
            </a:r>
            <a:r>
              <a:rPr lang="en-US" sz="1750" dirty="0" err="1" smtClean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общегосударственного</a:t>
            </a:r>
            <a:r>
              <a:rPr lang="en-US" sz="1750" dirty="0" smtClean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750" dirty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классификатора Республики </a:t>
            </a:r>
            <a:r>
              <a:rPr lang="en-US" sz="1750" dirty="0" err="1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Беларусь</a:t>
            </a:r>
            <a:r>
              <a:rPr lang="en-US" sz="1750" dirty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 </a:t>
            </a:r>
            <a:endParaRPr lang="ru-RU" sz="1750" dirty="0" smtClean="0">
              <a:solidFill>
                <a:srgbClr val="CFCBBF"/>
              </a:solidFill>
              <a:latin typeface="Raleway" panose="020B0604020202020204" charset="-52"/>
              <a:ea typeface="Raleway" pitchFamily="34" charset="-122"/>
              <a:cs typeface="Raleway" pitchFamily="34" charset="-120"/>
            </a:endParaRPr>
          </a:p>
          <a:p>
            <a:pPr>
              <a:lnSpc>
                <a:spcPts val="2200"/>
              </a:lnSpc>
              <a:buSzPct val="100000"/>
            </a:pPr>
            <a:r>
              <a:rPr lang="ru-RU" sz="1750" dirty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 </a:t>
            </a:r>
            <a:r>
              <a:rPr lang="ru-RU" sz="1750" dirty="0" smtClean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     </a:t>
            </a:r>
            <a:r>
              <a:rPr lang="en-US" sz="1750" dirty="0" smtClean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ОКРБ </a:t>
            </a:r>
            <a:r>
              <a:rPr lang="en-US" sz="1750" dirty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007-2012, указанным в приложении к </a:t>
            </a:r>
            <a:r>
              <a:rPr lang="en-US" sz="1750" dirty="0" err="1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постановлению</a:t>
            </a:r>
            <a:r>
              <a:rPr lang="en-US" sz="1750" dirty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 </a:t>
            </a:r>
            <a:r>
              <a:rPr lang="ru-RU" sz="1750" dirty="0" smtClean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  </a:t>
            </a:r>
          </a:p>
          <a:p>
            <a:pPr>
              <a:lnSpc>
                <a:spcPts val="2200"/>
              </a:lnSpc>
              <a:buSzPct val="100000"/>
            </a:pPr>
            <a:r>
              <a:rPr lang="ru-RU" sz="1750" dirty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 </a:t>
            </a:r>
            <a:r>
              <a:rPr lang="ru-RU" sz="1750" dirty="0" smtClean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     </a:t>
            </a:r>
            <a:r>
              <a:rPr lang="en-US" sz="1750" dirty="0" err="1" smtClean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Правительства</a:t>
            </a:r>
            <a:r>
              <a:rPr lang="en-US" sz="1750" dirty="0" smtClean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750" dirty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Республики Беларусь от 14.02.2022 №80</a:t>
            </a:r>
            <a:endParaRPr lang="en-US" sz="1750" dirty="0">
              <a:latin typeface="Raleway" panose="020B0604020202020204" charset="-52"/>
            </a:endParaRPr>
          </a:p>
          <a:p>
            <a:pPr marL="342900" indent="-342900">
              <a:lnSpc>
                <a:spcPts val="2200"/>
              </a:lnSpc>
              <a:buSzPct val="100000"/>
              <a:buChar char="•"/>
            </a:pPr>
            <a:r>
              <a:rPr lang="en-US" sz="1750" dirty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производство мебели, готовой продукции из льна с углубленной переработкой отечественного сырья и материалов (собственного и покупного – дерево, древесно-волокнистые плиты, лен) и иных видов продукции из </a:t>
            </a:r>
            <a:r>
              <a:rPr lang="en-US" sz="1750" b="1" dirty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местного сырья.</a:t>
            </a:r>
            <a:endParaRPr lang="en-US" sz="1750" b="1" dirty="0">
              <a:latin typeface="Raleway" panose="020B0604020202020204" charset="-52"/>
            </a:endParaRPr>
          </a:p>
        </p:txBody>
      </p:sp>
      <p:sp>
        <p:nvSpPr>
          <p:cNvPr id="26" name="Text 11"/>
          <p:cNvSpPr/>
          <p:nvPr/>
        </p:nvSpPr>
        <p:spPr>
          <a:xfrm>
            <a:off x="8494478" y="4485877"/>
            <a:ext cx="5427584" cy="17194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ts val="2200"/>
              </a:lnSpc>
              <a:buSzPct val="100000"/>
              <a:buChar char="•"/>
            </a:pPr>
            <a:r>
              <a:rPr lang="ru-RU" sz="1750" dirty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запуск </a:t>
            </a:r>
            <a:r>
              <a:rPr lang="ru-RU" sz="1750" dirty="0" smtClean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производства промышленных </a:t>
            </a:r>
            <a:r>
              <a:rPr lang="ru-RU" sz="1750" dirty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роботов </a:t>
            </a:r>
          </a:p>
          <a:p>
            <a:pPr>
              <a:lnSpc>
                <a:spcPts val="2200"/>
              </a:lnSpc>
              <a:buSzPct val="100000"/>
            </a:pPr>
            <a:r>
              <a:rPr lang="ru-RU" sz="1750" dirty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      или их </a:t>
            </a:r>
            <a:r>
              <a:rPr lang="ru-RU" sz="1750" dirty="0" smtClean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внедрение;</a:t>
            </a:r>
          </a:p>
          <a:p>
            <a:pPr marL="342900" indent="-342900">
              <a:lnSpc>
                <a:spcPts val="2200"/>
              </a:lnSpc>
              <a:buSzPct val="100000"/>
              <a:buChar char="•"/>
            </a:pPr>
            <a:r>
              <a:rPr lang="ru-RU" sz="1750" dirty="0" smtClean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запуск </a:t>
            </a:r>
            <a:r>
              <a:rPr lang="ru-RU" sz="1750" dirty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производства беспилотных систем </a:t>
            </a:r>
          </a:p>
          <a:p>
            <a:pPr>
              <a:lnSpc>
                <a:spcPts val="2200"/>
              </a:lnSpc>
              <a:buSzPct val="100000"/>
            </a:pPr>
            <a:r>
              <a:rPr lang="ru-RU" sz="1750" dirty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      (воздушных, наземных); </a:t>
            </a:r>
            <a:endParaRPr lang="ru-RU" sz="1750" dirty="0" smtClean="0">
              <a:solidFill>
                <a:srgbClr val="CFCBBF"/>
              </a:solidFill>
              <a:latin typeface="Raleway" panose="020B0604020202020204" charset="-52"/>
              <a:ea typeface="Raleway" pitchFamily="34" charset="-122"/>
              <a:cs typeface="Raleway" pitchFamily="34" charset="-120"/>
            </a:endParaRPr>
          </a:p>
          <a:p>
            <a:pPr marL="342900" indent="-342900">
              <a:lnSpc>
                <a:spcPts val="2200"/>
              </a:lnSpc>
              <a:buSzPct val="100000"/>
              <a:buChar char="•"/>
            </a:pPr>
            <a:r>
              <a:rPr lang="ru-RU" sz="1750" dirty="0" smtClean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запуск </a:t>
            </a:r>
            <a:r>
              <a:rPr lang="ru-RU" sz="1750" dirty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производства продукции на </a:t>
            </a:r>
            <a:r>
              <a:rPr lang="ru-RU" sz="1750" dirty="0" smtClean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основе</a:t>
            </a:r>
          </a:p>
          <a:p>
            <a:pPr marL="342900" indent="-342900">
              <a:lnSpc>
                <a:spcPts val="2200"/>
              </a:lnSpc>
              <a:buSzPct val="100000"/>
              <a:buChar char="•"/>
            </a:pPr>
            <a:r>
              <a:rPr lang="ru-RU" sz="1750" dirty="0" smtClean="0">
                <a:solidFill>
                  <a:srgbClr val="CFCBBF"/>
                </a:solidFill>
                <a:latin typeface="Raleway" panose="020B0604020202020204" charset="-52"/>
                <a:ea typeface="Raleway" pitchFamily="34" charset="-122"/>
                <a:cs typeface="Raleway" pitchFamily="34" charset="-120"/>
              </a:rPr>
              <a:t> биотехнологий.</a:t>
            </a:r>
          </a:p>
          <a:p>
            <a:pPr>
              <a:lnSpc>
                <a:spcPts val="2200"/>
              </a:lnSpc>
              <a:buSzPct val="100000"/>
            </a:pPr>
            <a:endParaRPr lang="en-US" sz="1750" dirty="0">
              <a:latin typeface="Raleway" panose="020B0604020202020204" charset="-52"/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59862" y="5926780"/>
            <a:ext cx="2894221" cy="1639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63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262758" y="1363244"/>
            <a:ext cx="13232279" cy="31565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r>
              <a:rPr lang="ru-RU" sz="3600" dirty="0" smtClean="0">
                <a:solidFill>
                  <a:srgbClr val="F2E782"/>
                </a:solidFill>
                <a:latin typeface="Arial Black" panose="020B0A04020102020204" pitchFamily="34" charset="0"/>
                <a:ea typeface="Prata" pitchFamily="34" charset="-122"/>
                <a:cs typeface="Prata" pitchFamily="34" charset="-120"/>
              </a:rPr>
              <a:t>     </a:t>
            </a:r>
            <a:endParaRPr lang="ru-RU" sz="4000" dirty="0" smtClean="0">
              <a:solidFill>
                <a:schemeClr val="accent4">
                  <a:lumMod val="40000"/>
                  <a:lumOff val="60000"/>
                </a:schemeClr>
              </a:solidFill>
              <a:latin typeface="Prata" panose="020B0604020202020204" charset="-52"/>
              <a:ea typeface="Prata" pitchFamily="34" charset="-122"/>
              <a:cs typeface="Prata" pitchFamily="34" charset="-12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04497" y="1644491"/>
            <a:ext cx="1389467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solidFill>
                <a:schemeClr val="tx2">
                  <a:lumMod val="20000"/>
                  <a:lumOff val="80000"/>
                </a:schemeClr>
              </a:solidFill>
              <a:latin typeface="Trebuchet MS" panose="020B0603020202020204" pitchFamily="34" charset="0"/>
            </a:endParaRPr>
          </a:p>
          <a:p>
            <a:pPr algn="ctr"/>
            <a:r>
              <a:rPr lang="ru-RU" sz="28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28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финансирование текущей и(или) финансовой </a:t>
            </a:r>
            <a:r>
              <a:rPr lang="ru-RU" sz="28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деятельности</a:t>
            </a:r>
            <a:r>
              <a:rPr lang="ru-RU" sz="28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ru-RU" sz="28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800" dirty="0">
              <a:solidFill>
                <a:schemeClr val="accent4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dirty="0">
              <a:solidFill>
                <a:schemeClr val="accent3">
                  <a:lumMod val="20000"/>
                  <a:lumOff val="80000"/>
                </a:schemeClr>
              </a:solidFill>
              <a:latin typeface="Trebuchet MS" panose="020B0603020202020204" pitchFamily="34" charset="0"/>
            </a:endParaRPr>
          </a:p>
          <a:p>
            <a:r>
              <a:rPr lang="ru-RU" sz="24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Trebuchet MS" panose="020B0603020202020204" pitchFamily="34" charset="0"/>
              </a:rPr>
              <a:t>Предоставление:</a:t>
            </a:r>
            <a:r>
              <a:rPr lang="ru-RU" sz="24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Trebuchet MS" panose="020B0603020202020204" pitchFamily="34" charset="0"/>
              </a:rPr>
              <a:t> единовременно </a:t>
            </a:r>
            <a:r>
              <a:rPr lang="ru-RU" sz="2400" dirty="0">
                <a:solidFill>
                  <a:schemeClr val="tx2">
                    <a:lumMod val="20000"/>
                    <a:lumOff val="80000"/>
                  </a:schemeClr>
                </a:solidFill>
                <a:latin typeface="Trebuchet MS" panose="020B0603020202020204" pitchFamily="34" charset="0"/>
              </a:rPr>
              <a:t>либо путем открытия кредитных линий </a:t>
            </a:r>
            <a:r>
              <a:rPr lang="ru-RU" sz="24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Trebuchet MS" panose="020B0603020202020204" pitchFamily="34" charset="0"/>
              </a:rPr>
              <a:t>(</a:t>
            </a:r>
            <a:r>
              <a:rPr lang="ru-RU" sz="2400" dirty="0">
                <a:solidFill>
                  <a:schemeClr val="tx2">
                    <a:lumMod val="20000"/>
                    <a:lumOff val="80000"/>
                  </a:schemeClr>
                </a:solidFill>
                <a:latin typeface="Trebuchet MS" panose="020B0603020202020204" pitchFamily="34" charset="0"/>
              </a:rPr>
              <a:t>в том числе возобновляемых). </a:t>
            </a:r>
          </a:p>
          <a:p>
            <a:endParaRPr lang="ru-RU" sz="2400" b="1" dirty="0" smtClean="0">
              <a:solidFill>
                <a:schemeClr val="tx2">
                  <a:lumMod val="20000"/>
                  <a:lumOff val="80000"/>
                </a:schemeClr>
              </a:solidFill>
              <a:latin typeface="Trebuchet MS" panose="020B0603020202020204" pitchFamily="34" charset="0"/>
            </a:endParaRPr>
          </a:p>
          <a:p>
            <a:r>
              <a:rPr lang="ru-RU" sz="24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Trebuchet MS" panose="020B0603020202020204" pitchFamily="34" charset="0"/>
              </a:rPr>
              <a:t>Размер: </a:t>
            </a:r>
            <a:r>
              <a:rPr lang="ru-RU" sz="24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Trebuchet MS" panose="020B0603020202020204" pitchFamily="34" charset="0"/>
              </a:rPr>
              <a:t>размер </a:t>
            </a:r>
            <a:r>
              <a:rPr lang="ru-RU" sz="2400" dirty="0">
                <a:solidFill>
                  <a:schemeClr val="tx2">
                    <a:lumMod val="20000"/>
                    <a:lumOff val="80000"/>
                  </a:schemeClr>
                </a:solidFill>
                <a:latin typeface="Trebuchet MS" panose="020B0603020202020204" pitchFamily="34" charset="0"/>
              </a:rPr>
              <a:t>кредита определяется исходя из потребности корпоративного клиента в заемных средствах, определяемой путем анализа планируемых денежных потоков, с учетом результатов финансово-хозяйственной деятельности, а также наличия в достаточном размере ликвидного обеспечения. </a:t>
            </a:r>
          </a:p>
          <a:p>
            <a:endParaRPr lang="ru-RU" sz="2400" b="1" dirty="0" smtClean="0">
              <a:solidFill>
                <a:schemeClr val="tx2">
                  <a:lumMod val="20000"/>
                  <a:lumOff val="80000"/>
                </a:schemeClr>
              </a:solidFill>
              <a:latin typeface="Trebuchet MS" panose="020B0603020202020204" pitchFamily="34" charset="0"/>
            </a:endParaRPr>
          </a:p>
          <a:p>
            <a:r>
              <a:rPr lang="ru-RU" sz="24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Trebuchet MS" panose="020B0603020202020204" pitchFamily="34" charset="0"/>
              </a:rPr>
              <a:t>Срок: </a:t>
            </a:r>
            <a:r>
              <a:rPr lang="ru-RU" sz="24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Trebuchet MS" panose="020B0603020202020204" pitchFamily="34" charset="0"/>
              </a:rPr>
              <a:t>сроки </a:t>
            </a:r>
            <a:r>
              <a:rPr lang="ru-RU" sz="2400" dirty="0">
                <a:solidFill>
                  <a:schemeClr val="tx2">
                    <a:lumMod val="20000"/>
                    <a:lumOff val="80000"/>
                  </a:schemeClr>
                </a:solidFill>
                <a:latin typeface="Trebuchet MS" panose="020B0603020202020204" pitchFamily="34" charset="0"/>
              </a:rPr>
              <a:t>возврата кредита устанавливаются исходя из длительности производственного цикла, оборачиваемости оборотных активов, договорных сроков реализации продукции (работ, услуг) и сроков поступления выручки, иных экономически обоснованных сроков.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60833" y="2464374"/>
            <a:ext cx="7704083" cy="575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814" indent="-80814" algn="just" eaLnBrk="0" hangingPunct="0">
              <a:lnSpc>
                <a:spcPct val="150000"/>
              </a:lnSpc>
              <a:spcAft>
                <a:spcPts val="314"/>
              </a:spcAft>
              <a:buClr>
                <a:schemeClr val="bg1">
                  <a:lumMod val="6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ru-RU" sz="2400" b="1" dirty="0">
              <a:solidFill>
                <a:schemeClr val="accent4">
                  <a:lumMod val="20000"/>
                  <a:lumOff val="80000"/>
                </a:scheme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0"/>
          <p:cNvSpPr/>
          <p:nvPr/>
        </p:nvSpPr>
        <p:spPr>
          <a:xfrm>
            <a:off x="771963" y="599448"/>
            <a:ext cx="13042701" cy="6600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450"/>
              </a:lnSpc>
              <a:buNone/>
            </a:pPr>
            <a:r>
              <a:rPr lang="ru-RU" sz="355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Prata" pitchFamily="34" charset="0"/>
              </a:rPr>
              <a:t>Кредитные продукты ОАО «АСБ БЕЛАРУСБАНК» :</a:t>
            </a:r>
            <a:endParaRPr lang="en-US" sz="3550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413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262758" y="716973"/>
            <a:ext cx="13232279" cy="380286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r>
              <a:rPr lang="ru-RU" sz="3600" dirty="0" smtClean="0">
                <a:solidFill>
                  <a:srgbClr val="F2E782"/>
                </a:solidFill>
                <a:latin typeface="Arial Black" panose="020B0A04020102020204" pitchFamily="34" charset="0"/>
                <a:ea typeface="Prata" pitchFamily="34" charset="-122"/>
                <a:cs typeface="Prata" pitchFamily="34" charset="-120"/>
              </a:rPr>
              <a:t>     </a:t>
            </a:r>
            <a:endParaRPr lang="ru-RU" sz="4000" dirty="0" smtClean="0">
              <a:solidFill>
                <a:schemeClr val="accent4">
                  <a:lumMod val="40000"/>
                  <a:lumOff val="60000"/>
                </a:schemeClr>
              </a:solidFill>
              <a:latin typeface="Prata" panose="020B0604020202020204" charset="-52"/>
              <a:ea typeface="Prata" pitchFamily="34" charset="-122"/>
              <a:cs typeface="Prata" pitchFamily="34" charset="-12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60126" y="1644491"/>
            <a:ext cx="1353904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На цели инвестиционной деятельности:</a:t>
            </a:r>
          </a:p>
          <a:p>
            <a:pPr algn="ctr">
              <a:defRPr/>
            </a:pPr>
            <a:endParaRPr lang="ru-RU" sz="2800" b="1" dirty="0" smtClean="0">
              <a:solidFill>
                <a:schemeClr val="accent4">
                  <a:lumMod val="20000"/>
                  <a:lumOff val="80000"/>
                </a:schemeClr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r>
              <a:rPr lang="ru-RU" sz="2800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Цель: </a:t>
            </a:r>
            <a:r>
              <a:rPr lang="ru-RU" sz="28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покупка</a:t>
            </a:r>
            <a:r>
              <a:rPr lang="ru-RU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, реконструкция, модернизация, строительство, капремонт основных средств, оплата затрат на долевое строительство объектов</a:t>
            </a:r>
            <a:r>
              <a:rPr lang="ru-RU" sz="28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.</a:t>
            </a:r>
          </a:p>
          <a:p>
            <a:endParaRPr lang="ru-RU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r>
              <a:rPr lang="ru-RU" sz="2800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Валюта: </a:t>
            </a:r>
            <a:r>
              <a:rPr lang="ru-RU" sz="28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белорусские </a:t>
            </a:r>
            <a:r>
              <a:rPr lang="ru-RU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рубли, российские рубли, китайские юани</a:t>
            </a:r>
            <a:r>
              <a:rPr lang="ru-RU" sz="28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.</a:t>
            </a:r>
          </a:p>
          <a:p>
            <a:endParaRPr lang="ru-RU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r>
              <a:rPr lang="ru-RU" sz="28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Срок</a:t>
            </a:r>
            <a:r>
              <a:rPr lang="ru-RU" sz="2800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:</a:t>
            </a:r>
            <a:r>
              <a:rPr lang="ru-RU" sz="2800" dirty="0"/>
              <a:t> 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</a:rPr>
              <a:t>Срок кредита устанавливается исходя из периода окупаемости, иных экономически обоснованных сроков. </a:t>
            </a:r>
            <a:endParaRPr lang="ru-RU" sz="2800" dirty="0" smtClean="0">
              <a:solidFill>
                <a:schemeClr val="bg2">
                  <a:lumMod val="90000"/>
                </a:schemeClr>
              </a:solidFill>
            </a:endParaRPr>
          </a:p>
          <a:p>
            <a:endParaRPr lang="ru-RU" sz="2800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ru-RU" sz="2800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Выдача: </a:t>
            </a:r>
            <a:r>
              <a:rPr lang="ru-RU" sz="28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на </a:t>
            </a:r>
            <a:r>
              <a:rPr lang="ru-RU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счета третьих лиц, на счета по учету </a:t>
            </a:r>
            <a:r>
              <a:rPr lang="ru-RU" sz="28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аккредитивов.</a:t>
            </a:r>
          </a:p>
          <a:p>
            <a:endParaRPr lang="ru-RU" sz="2800" b="1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r>
              <a:rPr lang="ru-RU" sz="2800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Отсрочка: </a:t>
            </a:r>
            <a:r>
              <a:rPr lang="ru-RU" sz="28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допускается</a:t>
            </a:r>
            <a:r>
              <a:rPr lang="ru-RU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.</a:t>
            </a:r>
          </a:p>
          <a:p>
            <a:pPr>
              <a:defRPr/>
            </a:pPr>
            <a:endParaRPr lang="en-US" sz="2800" b="1" dirty="0">
              <a:solidFill>
                <a:schemeClr val="accent4">
                  <a:lumMod val="20000"/>
                  <a:lumOff val="80000"/>
                </a:schemeClr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60833" y="2464374"/>
            <a:ext cx="7704083" cy="575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814" indent="-80814" algn="just" eaLnBrk="0" hangingPunct="0">
              <a:lnSpc>
                <a:spcPct val="150000"/>
              </a:lnSpc>
              <a:spcAft>
                <a:spcPts val="314"/>
              </a:spcAft>
              <a:buClr>
                <a:schemeClr val="bg1">
                  <a:lumMod val="6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ru-RU" sz="2400" b="1" dirty="0">
              <a:solidFill>
                <a:schemeClr val="accent4">
                  <a:lumMod val="20000"/>
                  <a:lumOff val="80000"/>
                </a:scheme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0093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262758" y="1363244"/>
            <a:ext cx="13232279" cy="31565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r>
              <a:rPr lang="ru-RU" sz="3600" dirty="0" smtClean="0">
                <a:solidFill>
                  <a:srgbClr val="F2E782"/>
                </a:solidFill>
                <a:latin typeface="Arial Black" panose="020B0A04020102020204" pitchFamily="34" charset="0"/>
                <a:ea typeface="Prata" pitchFamily="34" charset="-122"/>
                <a:cs typeface="Prata" pitchFamily="34" charset="-120"/>
              </a:rPr>
              <a:t>     </a:t>
            </a:r>
            <a:endParaRPr lang="ru-RU" sz="4000" dirty="0" smtClean="0">
              <a:solidFill>
                <a:schemeClr val="accent4">
                  <a:lumMod val="40000"/>
                  <a:lumOff val="60000"/>
                </a:schemeClr>
              </a:solidFill>
              <a:latin typeface="Prata" panose="020B0604020202020204" charset="-52"/>
              <a:ea typeface="Prata" pitchFamily="34" charset="-122"/>
              <a:cs typeface="Prata" pitchFamily="34" charset="-12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60833" y="2464374"/>
            <a:ext cx="7704083" cy="575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814" indent="-80814" algn="just" eaLnBrk="0" hangingPunct="0">
              <a:lnSpc>
                <a:spcPct val="150000"/>
              </a:lnSpc>
              <a:spcAft>
                <a:spcPts val="314"/>
              </a:spcAft>
              <a:buClr>
                <a:schemeClr val="bg1">
                  <a:lumMod val="6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ru-RU" sz="2400" b="1" dirty="0">
              <a:solidFill>
                <a:schemeClr val="accent4">
                  <a:lumMod val="20000"/>
                  <a:lumOff val="80000"/>
                </a:scheme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0"/>
          <p:cNvSpPr/>
          <p:nvPr/>
        </p:nvSpPr>
        <p:spPr>
          <a:xfrm>
            <a:off x="771963" y="599448"/>
            <a:ext cx="13042701" cy="6600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450"/>
              </a:lnSpc>
              <a:buNone/>
            </a:pPr>
            <a:r>
              <a:rPr lang="ru-RU" sz="355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Prata" pitchFamily="34" charset="0"/>
              </a:rPr>
              <a:t>СТАВКИ:</a:t>
            </a:r>
            <a:endParaRPr lang="en-US" sz="3550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" name="AutoShape 10" descr="Discount Circle.png"/>
          <p:cNvSpPr>
            <a:spLocks noChangeAspect="1" noChangeArrowheads="1"/>
          </p:cNvSpPr>
          <p:nvPr/>
        </p:nvSpPr>
        <p:spPr bwMode="auto">
          <a:xfrm>
            <a:off x="123825" y="-930275"/>
            <a:ext cx="285750" cy="28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AutoShape 11" descr="Discount Circle.png"/>
          <p:cNvSpPr>
            <a:spLocks noChangeAspect="1" noChangeArrowheads="1"/>
          </p:cNvSpPr>
          <p:nvPr/>
        </p:nvSpPr>
        <p:spPr bwMode="auto">
          <a:xfrm>
            <a:off x="155575" y="992188"/>
            <a:ext cx="285750" cy="28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AutoShape 12" descr="Discount Circle.png"/>
          <p:cNvSpPr>
            <a:spLocks noChangeAspect="1" noChangeArrowheads="1"/>
          </p:cNvSpPr>
          <p:nvPr/>
        </p:nvSpPr>
        <p:spPr bwMode="auto">
          <a:xfrm>
            <a:off x="155575" y="1266825"/>
            <a:ext cx="285750" cy="28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022632" y="1787751"/>
            <a:ext cx="11284116" cy="5601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20000"/>
                  <a:lumOff val="80000"/>
                </a:schemeClr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Arial" panose="020B0604020202020204" pitchFamily="34" charset="0"/>
              </a:rPr>
              <a:t>Кредит в белорусских рублях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Arial" panose="020B0604020202020204" pitchFamily="34" charset="0"/>
              </a:rPr>
              <a:t>: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accent3">
                  <a:lumMod val="20000"/>
                  <a:lumOff val="80000"/>
                </a:schemeClr>
              </a:solidFill>
              <a:effectLst/>
              <a:latin typeface="Arial" panose="020B0604020202020204" pitchFamily="34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Arial" panose="020B0604020202020204" pitchFamily="34" charset="0"/>
              </a:rPr>
              <a:t>1. предоставляемые на цели текущей деятельности по 30.06.2026, - в размере СР*, увеличенной на 2,61 процентных пункта (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</a:rPr>
              <a:t>11,86% годовых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Arial" panose="020B0604020202020204" pitchFamily="34" charset="0"/>
              </a:rPr>
              <a:t>), a предоставляемые с 01.07.2026 - в размере РВСР** (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</a:rPr>
              <a:t>12,26</a:t>
            </a:r>
            <a:r>
              <a:rPr lang="ru-RU" altLang="ru-RU" sz="2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</a:rPr>
              <a:t>% </a:t>
            </a:r>
            <a:r>
              <a:rPr lang="ru-RU" altLang="ru-RU" sz="20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</a:rPr>
              <a:t>годовых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Arial" panose="020B0604020202020204" pitchFamily="34" charset="0"/>
              </a:rPr>
              <a:t>).  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Arial" panose="020B0604020202020204" pitchFamily="34" charset="0"/>
              </a:rPr>
              <a:t>2. предоставляемые на цели инвестиционной деятельности, - в размере РВСР** 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Arial" panose="020B0604020202020204" pitchFamily="34" charset="0"/>
              </a:rPr>
              <a:t>(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</a:rPr>
              <a:t>11,22</a:t>
            </a:r>
            <a:r>
              <a:rPr lang="ru-RU" altLang="ru-RU" sz="20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</a:rPr>
              <a:t> % годовых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Arial" panose="020B0604020202020204" pitchFamily="34" charset="0"/>
              </a:rPr>
              <a:t>).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Arial" panose="020B0604020202020204" pitchFamily="34" charset="0"/>
              </a:rPr>
              <a:t>*СР - ставка рефинансирования Национального банка Республики Беларусь (далее - НБ РБ)</a:t>
            </a:r>
            <a:b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Arial" panose="020B0604020202020204" pitchFamily="34" charset="0"/>
              </a:rPr>
            </a:b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Arial" panose="020B0604020202020204" pitchFamily="34" charset="0"/>
              </a:rPr>
              <a:t>**РВСР - соответствующая расчетная величина стандартного риска по новым кредитам в национальной валюте, предоставленным юридическим лицам. Размеры РВСР по инвестиционным и иным кредитам размещаются на официальном сайте Национального банка Республики Беларусь в глобальной компьютерной сети Интернет. 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Arial" panose="020B0604020202020204" pitchFamily="34" charset="0"/>
              </a:rPr>
              <a:t>  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Arial" panose="020B0604020202020204" pitchFamily="34" charset="0"/>
              </a:rPr>
              <a:t>Кредит в китайских юанях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Arial" panose="020B0604020202020204" pitchFamily="34" charset="0"/>
              </a:rPr>
              <a:t>:  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</a:rPr>
              <a:t>8,0% годовых.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accent3">
                  <a:lumMod val="20000"/>
                  <a:lumOff val="80000"/>
                </a:schemeClr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Arial" panose="020B0604020202020204" pitchFamily="34" charset="0"/>
              </a:rPr>
              <a:t>Кредит в российских рублях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Arial" panose="020B0604020202020204" pitchFamily="34" charset="0"/>
              </a:rPr>
              <a:t>: </a:t>
            </a:r>
            <a:r>
              <a:rPr lang="ru-RU" altLang="ru-RU" sz="20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rial" panose="020B0604020202020204" pitchFamily="34" charset="0"/>
              </a:rPr>
              <a:t>в размере 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Arial" panose="020B0604020202020204" pitchFamily="34" charset="0"/>
              </a:rPr>
              <a:t>ключевой ставки Центрального банка Российской Федерации, увеличенной на 3 </a:t>
            </a:r>
            <a:r>
              <a:rPr kumimoji="0" lang="ru-RU" alt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Arial" panose="020B0604020202020204" pitchFamily="34" charset="0"/>
              </a:rPr>
              <a:t>п.п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Arial" panose="020B0604020202020204" pitchFamily="34" charset="0"/>
              </a:rPr>
              <a:t>. (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</a:rPr>
              <a:t>17,5% годовых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Arial" panose="020B0604020202020204" pitchFamily="34" charset="0"/>
              </a:rPr>
              <a:t>) </a:t>
            </a:r>
          </a:p>
        </p:txBody>
      </p:sp>
      <p:sp>
        <p:nvSpPr>
          <p:cNvPr id="5" name="AutoShape 2" descr="Discount Circle.png"/>
          <p:cNvSpPr>
            <a:spLocks noChangeAspect="1" noChangeArrowheads="1"/>
          </p:cNvSpPr>
          <p:nvPr/>
        </p:nvSpPr>
        <p:spPr bwMode="auto">
          <a:xfrm>
            <a:off x="276225" y="-777875"/>
            <a:ext cx="285750" cy="28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3" descr="Discount Circle.png"/>
          <p:cNvSpPr>
            <a:spLocks noChangeAspect="1" noChangeArrowheads="1"/>
          </p:cNvSpPr>
          <p:nvPr/>
        </p:nvSpPr>
        <p:spPr bwMode="auto">
          <a:xfrm>
            <a:off x="307975" y="1144588"/>
            <a:ext cx="285750" cy="28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4" descr="Discount Circle.png"/>
          <p:cNvSpPr>
            <a:spLocks noChangeAspect="1" noChangeArrowheads="1"/>
          </p:cNvSpPr>
          <p:nvPr/>
        </p:nvSpPr>
        <p:spPr bwMode="auto">
          <a:xfrm>
            <a:off x="307975" y="1419225"/>
            <a:ext cx="285750" cy="28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063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262758" y="1363244"/>
            <a:ext cx="13232279" cy="31565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550"/>
              </a:lnSpc>
              <a:buNone/>
            </a:pPr>
            <a:r>
              <a:rPr lang="ru-RU" sz="3600" dirty="0" smtClean="0">
                <a:solidFill>
                  <a:srgbClr val="F2E782"/>
                </a:solidFill>
                <a:latin typeface="Arial Black" panose="020B0A04020102020204" pitchFamily="34" charset="0"/>
                <a:ea typeface="Prata" pitchFamily="34" charset="-122"/>
                <a:cs typeface="Prata" pitchFamily="34" charset="-120"/>
              </a:rPr>
              <a:t>     </a:t>
            </a:r>
            <a:endParaRPr lang="ru-RU" sz="4000" dirty="0" smtClean="0">
              <a:solidFill>
                <a:schemeClr val="accent4">
                  <a:lumMod val="40000"/>
                  <a:lumOff val="60000"/>
                </a:schemeClr>
              </a:solidFill>
              <a:latin typeface="Prata" panose="020B0604020202020204" charset="-52"/>
              <a:ea typeface="Prata" pitchFamily="34" charset="-122"/>
              <a:cs typeface="Prata" pitchFamily="34" charset="-12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0832" y="1644494"/>
            <a:ext cx="137383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en-US" sz="2800" b="1" dirty="0">
              <a:solidFill>
                <a:schemeClr val="accent4">
                  <a:lumMod val="20000"/>
                  <a:lumOff val="80000"/>
                </a:schemeClr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60833" y="2464374"/>
            <a:ext cx="7704083" cy="575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814" indent="-80814" algn="just" eaLnBrk="0" hangingPunct="0">
              <a:lnSpc>
                <a:spcPct val="150000"/>
              </a:lnSpc>
              <a:spcAft>
                <a:spcPts val="314"/>
              </a:spcAft>
              <a:buClr>
                <a:schemeClr val="bg1">
                  <a:lumMod val="6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ru-RU" sz="2400" b="1" dirty="0">
              <a:solidFill>
                <a:schemeClr val="accent4">
                  <a:lumMod val="20000"/>
                  <a:lumOff val="80000"/>
                </a:scheme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0"/>
          <p:cNvSpPr/>
          <p:nvPr/>
        </p:nvSpPr>
        <p:spPr>
          <a:xfrm>
            <a:off x="771963" y="599448"/>
            <a:ext cx="13042701" cy="65055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/>
            <a:r>
              <a:rPr lang="ru-RU" sz="36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Быстрые кредитные продукты в рамках </a:t>
            </a:r>
            <a:endParaRPr lang="ru-RU" sz="3600" b="1" dirty="0" smtClean="0">
              <a:solidFill>
                <a:schemeClr val="accent2">
                  <a:lumMod val="20000"/>
                  <a:lumOff val="80000"/>
                </a:schemeClr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программы </a:t>
            </a:r>
            <a:r>
              <a:rPr lang="ru-RU" sz="36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«Кредитный конвейер»:</a:t>
            </a:r>
          </a:p>
        </p:txBody>
      </p:sp>
      <p:sp>
        <p:nvSpPr>
          <p:cNvPr id="15" name="AutoShape 10" descr="Discount Circle.png"/>
          <p:cNvSpPr>
            <a:spLocks noChangeAspect="1" noChangeArrowheads="1"/>
          </p:cNvSpPr>
          <p:nvPr/>
        </p:nvSpPr>
        <p:spPr bwMode="auto">
          <a:xfrm>
            <a:off x="123825" y="-930275"/>
            <a:ext cx="285750" cy="28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AutoShape 11" descr="Discount Circle.png"/>
          <p:cNvSpPr>
            <a:spLocks noChangeAspect="1" noChangeArrowheads="1"/>
          </p:cNvSpPr>
          <p:nvPr/>
        </p:nvSpPr>
        <p:spPr bwMode="auto">
          <a:xfrm>
            <a:off x="155575" y="992188"/>
            <a:ext cx="285750" cy="28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AutoShape 12" descr="Discount Circle.png"/>
          <p:cNvSpPr>
            <a:spLocks noChangeAspect="1" noChangeArrowheads="1"/>
          </p:cNvSpPr>
          <p:nvPr/>
        </p:nvSpPr>
        <p:spPr bwMode="auto">
          <a:xfrm>
            <a:off x="155575" y="1266825"/>
            <a:ext cx="285750" cy="28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022632" y="4403851"/>
            <a:ext cx="1128411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20000"/>
                  <a:lumOff val="8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AutoShape 2" descr="Discount Circle.png"/>
          <p:cNvSpPr>
            <a:spLocks noChangeAspect="1" noChangeArrowheads="1"/>
          </p:cNvSpPr>
          <p:nvPr/>
        </p:nvSpPr>
        <p:spPr bwMode="auto">
          <a:xfrm>
            <a:off x="276225" y="-777875"/>
            <a:ext cx="285750" cy="28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3" descr="Discount Circle.png"/>
          <p:cNvSpPr>
            <a:spLocks noChangeAspect="1" noChangeArrowheads="1"/>
          </p:cNvSpPr>
          <p:nvPr/>
        </p:nvSpPr>
        <p:spPr bwMode="auto">
          <a:xfrm>
            <a:off x="307975" y="1144588"/>
            <a:ext cx="285750" cy="28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4" descr="Discount Circle.png"/>
          <p:cNvSpPr>
            <a:spLocks noChangeAspect="1" noChangeArrowheads="1"/>
          </p:cNvSpPr>
          <p:nvPr/>
        </p:nvSpPr>
        <p:spPr bwMode="auto">
          <a:xfrm>
            <a:off x="307975" y="1419225"/>
            <a:ext cx="285750" cy="28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81651" y="1552575"/>
            <a:ext cx="11625097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dirty="0" smtClean="0"/>
          </a:p>
          <a:p>
            <a:pPr algn="ctr"/>
            <a:r>
              <a:rPr lang="ru-RU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«Быстрый кредит - </a:t>
            </a:r>
            <a:r>
              <a:rPr lang="ru-RU" sz="2000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Невозобновляемый</a:t>
            </a:r>
            <a:r>
              <a:rPr lang="ru-RU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», «Быстрый кредит - Возобновляемый</a:t>
            </a:r>
            <a:r>
              <a:rPr lang="ru-RU" sz="20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», «Быстрый </a:t>
            </a:r>
            <a:r>
              <a:rPr lang="ru-RU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кредит </a:t>
            </a:r>
            <a:r>
              <a:rPr lang="ru-RU" sz="20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Овердрафт», «Быстрый </a:t>
            </a:r>
            <a:r>
              <a:rPr lang="ru-RU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кредит </a:t>
            </a:r>
            <a:r>
              <a:rPr lang="ru-RU" sz="20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Авто», «Быстрый </a:t>
            </a:r>
            <a:r>
              <a:rPr lang="ru-RU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кредит </a:t>
            </a:r>
            <a:r>
              <a:rPr lang="ru-RU" sz="20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оборудование»</a:t>
            </a:r>
            <a:endParaRPr lang="ru-RU" sz="2000" dirty="0">
              <a:solidFill>
                <a:schemeClr val="accent4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b="1" dirty="0" smtClean="0">
              <a:solidFill>
                <a:schemeClr val="accent2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400" dirty="0" smtClean="0"/>
          </a:p>
          <a:p>
            <a:endParaRPr lang="ru-RU" sz="1400" dirty="0"/>
          </a:p>
          <a:p>
            <a:endParaRPr lang="ru-RU" sz="1400" dirty="0" smtClean="0"/>
          </a:p>
          <a:p>
            <a:endParaRPr lang="ru-RU" sz="1400" dirty="0"/>
          </a:p>
          <a:p>
            <a:endParaRPr lang="ru-RU" sz="1400" dirty="0" smtClean="0"/>
          </a:p>
          <a:p>
            <a:endParaRPr lang="ru-RU" sz="1600" dirty="0" smtClean="0">
              <a:solidFill>
                <a:schemeClr val="accent2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dirty="0">
              <a:solidFill>
                <a:schemeClr val="accent2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Кредиты </a:t>
            </a:r>
            <a:r>
              <a:rPr lang="ru-RU" sz="1600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рамках кредитных продуктов «Быстрый кредит - </a:t>
            </a:r>
            <a:r>
              <a:rPr lang="ru-RU" sz="1600" dirty="0" err="1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Невозобновляемый</a:t>
            </a:r>
            <a:r>
              <a:rPr lang="ru-RU" sz="1600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», «Быстрый кредит - Возобновляемый» предоставляются с установлением процентной ставки </a:t>
            </a:r>
            <a:r>
              <a:rPr lang="ru-RU" sz="16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размере 11 % годовых</a:t>
            </a:r>
            <a:r>
              <a:rPr lang="ru-RU" sz="16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ru-RU" sz="1600" dirty="0">
              <a:solidFill>
                <a:schemeClr val="accent2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истечении периода действия установленной процентной ставки за пользование кредитом - размер РВСР** на дату выдачи транша. </a:t>
            </a:r>
            <a:endParaRPr lang="ru-RU" sz="1600" dirty="0" smtClean="0">
              <a:solidFill>
                <a:schemeClr val="accent2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dirty="0">
              <a:solidFill>
                <a:schemeClr val="accent2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Кредиты в рамках кредитных продуктов  "Быстрый кредит - Авто", "Быстрый кредит - оборудование" и "Быстрый кредит - Овердрафт" процентные ставки устанавливаются в размере соответствующей РВСР**. </a:t>
            </a:r>
            <a:endParaRPr lang="ru-RU" sz="1600" dirty="0" smtClean="0">
              <a:solidFill>
                <a:schemeClr val="accent2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dirty="0">
              <a:solidFill>
                <a:schemeClr val="accent2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*СР - ставка рефинансирования Национального банка Республики Беларусь (далее - НБ РБ). </a:t>
            </a:r>
          </a:p>
          <a:p>
            <a:r>
              <a:rPr lang="ru-RU" sz="1600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**РВСР - соответствующая расчетная величина стандартного риска по новым кредитам в национальной валюте, предоставленным юридическим лицам. Размеры РВСР по инвестиционным и иным кредитам размещаются на официальном сайте Национального банка Республики Беларусь в глобальной компьютерной сети Интернет. </a:t>
            </a:r>
          </a:p>
          <a:p>
            <a:endParaRPr lang="ru-RU" sz="1600" b="1" dirty="0">
              <a:solidFill>
                <a:schemeClr val="accent2">
                  <a:lumMod val="20000"/>
                  <a:lumOff val="8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400" dirty="0"/>
          </a:p>
        </p:txBody>
      </p:sp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660833" y="2455940"/>
            <a:ext cx="12941387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20000"/>
                  <a:lumOff val="80000"/>
                </a:schemeClr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Arial" panose="020B0604020202020204" pitchFamily="34" charset="0"/>
              </a:rPr>
              <a:t>Преимущества: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b="1" dirty="0">
              <a:solidFill>
                <a:schemeClr val="accent3">
                  <a:lumMod val="20000"/>
                  <a:lumOff val="80000"/>
                </a:schemeClr>
              </a:solidFill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Arial" panose="020B0604020202020204" pitchFamily="34" charset="0"/>
              </a:rPr>
              <a:t>Срок - до 5 лет 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rial" panose="020B0604020202020204" pitchFamily="34" charset="0"/>
              </a:rPr>
              <a:t>Сумма - д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Arial" panose="020B0604020202020204" pitchFamily="34" charset="0"/>
              </a:rPr>
              <a:t>о 25 тыс. базовых величин (1 125 000 руб.);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Arial" panose="020B0604020202020204" pitchFamily="34" charset="0"/>
              </a:rPr>
              <a:t>отсрочка погашения основного долга - до 6 месяцев. </a:t>
            </a:r>
          </a:p>
        </p:txBody>
      </p:sp>
      <p:sp>
        <p:nvSpPr>
          <p:cNvPr id="19" name="AutoShape 4" descr="срок кредита"/>
          <p:cNvSpPr>
            <a:spLocks noChangeAspect="1" noChangeArrowheads="1"/>
          </p:cNvSpPr>
          <p:nvPr/>
        </p:nvSpPr>
        <p:spPr bwMode="auto">
          <a:xfrm>
            <a:off x="123825" y="-495300"/>
            <a:ext cx="571500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AutoShape 5" descr="быстрый кредит"/>
          <p:cNvSpPr>
            <a:spLocks noChangeAspect="1" noChangeArrowheads="1"/>
          </p:cNvSpPr>
          <p:nvPr/>
        </p:nvSpPr>
        <p:spPr bwMode="auto">
          <a:xfrm>
            <a:off x="155575" y="53975"/>
            <a:ext cx="523875" cy="5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" name="AutoShape 6" descr="отсрочка погашения по кредиту"/>
          <p:cNvSpPr>
            <a:spLocks noChangeAspect="1" noChangeArrowheads="1"/>
          </p:cNvSpPr>
          <p:nvPr/>
        </p:nvSpPr>
        <p:spPr bwMode="auto">
          <a:xfrm>
            <a:off x="155575" y="557213"/>
            <a:ext cx="581025" cy="58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381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/>
          <p:cNvSpPr/>
          <p:nvPr/>
        </p:nvSpPr>
        <p:spPr>
          <a:xfrm>
            <a:off x="418231" y="904462"/>
            <a:ext cx="6654766" cy="7221884"/>
          </a:xfrm>
          <a:prstGeom prst="roundRect">
            <a:avLst>
              <a:gd name="adj" fmla="val 2927"/>
            </a:avLst>
          </a:prstGeom>
          <a:solidFill>
            <a:schemeClr val="accent2">
              <a:lumMod val="50000"/>
            </a:schemeClr>
          </a:solidFill>
          <a:ln/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endParaRPr lang="ru-RU" dirty="0"/>
          </a:p>
        </p:txBody>
      </p:sp>
      <p:sp>
        <p:nvSpPr>
          <p:cNvPr id="7" name="Text 5"/>
          <p:cNvSpPr/>
          <p:nvPr/>
        </p:nvSpPr>
        <p:spPr>
          <a:xfrm>
            <a:off x="711158" y="1227323"/>
            <a:ext cx="4456029" cy="1260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750"/>
              </a:lnSpc>
            </a:pPr>
            <a:r>
              <a:rPr lang="ru-RU" sz="2000" dirty="0">
                <a:solidFill>
                  <a:schemeClr val="accent3">
                    <a:lumMod val="60000"/>
                    <a:lumOff val="4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 Поддержка регионального бизнеса</a:t>
            </a:r>
            <a:r>
              <a:rPr lang="ru-RU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»</a:t>
            </a:r>
          </a:p>
          <a:p>
            <a:pPr>
              <a:lnSpc>
                <a:spcPts val="2750"/>
              </a:lnSpc>
            </a:pPr>
            <a:r>
              <a:rPr lang="ru-RU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 сумма: – до 2,25 млн. руб. </a:t>
            </a:r>
            <a:endParaRPr lang="ru-RU" sz="2000" dirty="0">
              <a:solidFill>
                <a:schemeClr val="accent3">
                  <a:lumMod val="60000"/>
                  <a:lumOff val="40000"/>
                </a:schemeClr>
              </a:solidFill>
              <a:latin typeface="Prata" pitchFamily="34" charset="0"/>
              <a:ea typeface="Prata" pitchFamily="34" charset="-122"/>
              <a:cs typeface="Prata" pitchFamily="34" charset="-120"/>
            </a:endParaRPr>
          </a:p>
        </p:txBody>
      </p:sp>
      <p:sp>
        <p:nvSpPr>
          <p:cNvPr id="8" name="Shape 6"/>
          <p:cNvSpPr/>
          <p:nvPr/>
        </p:nvSpPr>
        <p:spPr>
          <a:xfrm>
            <a:off x="7269487" y="904460"/>
            <a:ext cx="7148507" cy="7221886"/>
          </a:xfrm>
          <a:prstGeom prst="roundRect">
            <a:avLst>
              <a:gd name="adj" fmla="val 2927"/>
            </a:avLst>
          </a:prstGeom>
          <a:solidFill>
            <a:schemeClr val="accent2">
              <a:lumMod val="50000"/>
            </a:schemeClr>
          </a:solidFill>
          <a:ln/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</p:sp>
      <p:sp>
        <p:nvSpPr>
          <p:cNvPr id="9" name="Text 7"/>
          <p:cNvSpPr/>
          <p:nvPr/>
        </p:nvSpPr>
        <p:spPr>
          <a:xfrm>
            <a:off x="7506843" y="1245978"/>
            <a:ext cx="3649726" cy="38686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/>
            <a:r>
              <a:rPr lang="ru-RU" sz="2400" b="1" cap="small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Программа</a:t>
            </a:r>
            <a:r>
              <a:rPr lang="ru-RU" sz="2400" b="1" cap="small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 </a:t>
            </a:r>
            <a:r>
              <a:rPr lang="ru-RU" sz="2400" b="1" cap="small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«МОСТ» </a:t>
            </a:r>
            <a:endParaRPr lang="en-US" sz="1400" cap="small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19935" y="1274619"/>
            <a:ext cx="2414976" cy="1610250"/>
          </a:xfrm>
          <a:prstGeom prst="rect">
            <a:avLst/>
          </a:prstGeom>
        </p:spPr>
      </p:pic>
      <p:sp>
        <p:nvSpPr>
          <p:cNvPr id="21" name="Text 7"/>
          <p:cNvSpPr/>
          <p:nvPr/>
        </p:nvSpPr>
        <p:spPr>
          <a:xfrm>
            <a:off x="7680092" y="1847876"/>
            <a:ext cx="4139843" cy="66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00"/>
              </a:lnSpc>
            </a:pPr>
            <a:r>
              <a:rPr lang="ru-RU" sz="16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- более 3500 партнеров</a:t>
            </a:r>
          </a:p>
          <a:p>
            <a:pPr>
              <a:lnSpc>
                <a:spcPts val="2500"/>
              </a:lnSpc>
            </a:pPr>
            <a:r>
              <a:rPr lang="ru-RU" sz="16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- кредиты под ставку 0,00001% годовых</a:t>
            </a:r>
            <a:endParaRPr lang="en-US" sz="1600" dirty="0">
              <a:solidFill>
                <a:schemeClr val="accent4">
                  <a:lumMod val="40000"/>
                  <a:lumOff val="60000"/>
                </a:schemeClr>
              </a:solidFill>
              <a:latin typeface="Prata" pitchFamily="34" charset="0"/>
            </a:endParaRPr>
          </a:p>
          <a:p>
            <a:pPr>
              <a:lnSpc>
                <a:spcPts val="2500"/>
              </a:lnSpc>
            </a:pPr>
            <a:endParaRPr lang="en-US" sz="16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4" name="Text 5"/>
          <p:cNvSpPr/>
          <p:nvPr/>
        </p:nvSpPr>
        <p:spPr>
          <a:xfrm>
            <a:off x="520502" y="3316989"/>
            <a:ext cx="6244418" cy="40599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00"/>
              </a:lnSpc>
            </a:pPr>
            <a:endParaRPr lang="en-US" sz="20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graphicFrame>
        <p:nvGraphicFramePr>
          <p:cNvPr id="38" name="Таблица 37"/>
          <p:cNvGraphicFramePr>
            <a:graphicFrameLocks noGrp="1"/>
          </p:cNvGraphicFramePr>
          <p:nvPr>
            <p:extLst/>
          </p:nvPr>
        </p:nvGraphicFramePr>
        <p:xfrm>
          <a:off x="7640645" y="3209319"/>
          <a:ext cx="6406189" cy="3071826"/>
        </p:xfrm>
        <a:graphic>
          <a:graphicData uri="http://schemas.openxmlformats.org/drawingml/2006/table">
            <a:tbl>
              <a:tblPr firstRow="1" firstCol="1" bandRow="1"/>
              <a:tblGrid>
                <a:gridCol w="4423235">
                  <a:extLst>
                    <a:ext uri="{9D8B030D-6E8A-4147-A177-3AD203B41FA5}">
                      <a16:colId xmlns:a16="http://schemas.microsoft.com/office/drawing/2014/main" val="779387616"/>
                    </a:ext>
                  </a:extLst>
                </a:gridCol>
                <a:gridCol w="1982954">
                  <a:extLst>
                    <a:ext uri="{9D8B030D-6E8A-4147-A177-3AD203B41FA5}">
                      <a16:colId xmlns:a16="http://schemas.microsoft.com/office/drawing/2014/main" val="1058525630"/>
                    </a:ext>
                  </a:extLst>
                </a:gridCol>
              </a:tblGrid>
              <a:tr h="68204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Prata" panose="020B060402020202020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Срок рассрочки покупателю Партнера</a:t>
                      </a:r>
                      <a:br>
                        <a:rPr lang="ru-RU" sz="16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Prata" panose="020B060402020202020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Prata" panose="020B060402020202020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(при рассрочке кредита в </a:t>
                      </a:r>
                      <a:r>
                        <a:rPr lang="ru-RU" sz="16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Prata" panose="020B060402020202020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бел. руб.) </a:t>
                      </a:r>
                      <a:endParaRPr lang="ru-RU" sz="14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effectLst/>
                        <a:latin typeface="Prata" panose="020B060402020202020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600" b="0" dirty="0" smtClean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effectLst/>
                        <a:latin typeface="Prata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Prata" panose="020B060402020202020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Оплата </a:t>
                      </a:r>
                      <a:r>
                        <a:rPr lang="ru-RU" sz="16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Prata" panose="020B060402020202020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услуг Партнером, </a:t>
                      </a:r>
                      <a:endParaRPr lang="ru-RU" sz="1600" b="0" dirty="0" smtClean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effectLst/>
                        <a:latin typeface="Prata" panose="020B0604020202020204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Prata" panose="020B060402020202020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% </a:t>
                      </a:r>
                      <a:r>
                        <a:rPr lang="ru-RU" sz="16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Prata" panose="020B060402020202020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 суммы </a:t>
                      </a:r>
                      <a:endParaRPr lang="ru-RU" sz="14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effectLst/>
                        <a:latin typeface="Prata" panose="020B060402020202020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0095972"/>
                  </a:ext>
                </a:extLst>
              </a:tr>
              <a:tr h="47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Prata" panose="020B060402020202020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 дней </a:t>
                      </a:r>
                      <a:endParaRPr lang="ru-RU" sz="14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effectLst/>
                        <a:latin typeface="Prata" panose="020B060402020202020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Prata" panose="020B060402020202020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1,186 </a:t>
                      </a:r>
                      <a:endParaRPr lang="ru-RU" sz="14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effectLst/>
                        <a:latin typeface="Prata" panose="020B060402020202020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454870"/>
                  </a:ext>
                </a:extLst>
              </a:tr>
              <a:tr h="4352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Prata" panose="020B060402020202020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 дней </a:t>
                      </a:r>
                      <a:endParaRPr lang="ru-RU" sz="14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effectLst/>
                        <a:latin typeface="Prata" panose="020B060402020202020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Prata" panose="020B060402020202020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2,372 </a:t>
                      </a:r>
                      <a:endParaRPr lang="ru-RU" sz="14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effectLst/>
                        <a:latin typeface="Prata" panose="020B060402020202020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7906849"/>
                  </a:ext>
                </a:extLst>
              </a:tr>
              <a:tr h="44339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Prata" panose="020B060402020202020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 дней </a:t>
                      </a:r>
                      <a:endParaRPr lang="ru-RU" sz="14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effectLst/>
                        <a:latin typeface="Prata" panose="020B060402020202020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Prata" panose="020B060402020202020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3,558 </a:t>
                      </a:r>
                      <a:endParaRPr lang="ru-RU" sz="14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effectLst/>
                        <a:latin typeface="Prata" panose="020B060402020202020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9722"/>
                  </a:ext>
                </a:extLst>
              </a:tr>
              <a:tr h="3975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Prata" panose="020B060402020202020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180 дней </a:t>
                      </a:r>
                      <a:endParaRPr lang="ru-RU" sz="14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effectLst/>
                        <a:latin typeface="Prata" panose="020B060402020202020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Prata" panose="020B060402020202020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5,337 </a:t>
                      </a:r>
                      <a:endParaRPr lang="ru-RU" sz="14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effectLst/>
                        <a:latin typeface="Prata" panose="020B060402020202020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0382010"/>
                  </a:ext>
                </a:extLst>
              </a:tr>
              <a:tr h="3273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Prata" panose="020B060402020202020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360 дней </a:t>
                      </a:r>
                      <a:endParaRPr lang="ru-RU" sz="14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effectLst/>
                        <a:latin typeface="Prata" panose="020B060402020202020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Prata" panose="020B0604020202020204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8,895 </a:t>
                      </a:r>
                      <a:endParaRPr lang="ru-RU" sz="14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effectLst/>
                        <a:latin typeface="Prata" panose="020B0604020202020204" charset="-52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470473"/>
                  </a:ext>
                </a:extLst>
              </a:tr>
            </a:tbl>
          </a:graphicData>
        </a:graphic>
      </p:graphicFrame>
      <p:sp>
        <p:nvSpPr>
          <p:cNvPr id="23" name="Text 5"/>
          <p:cNvSpPr/>
          <p:nvPr/>
        </p:nvSpPr>
        <p:spPr>
          <a:xfrm>
            <a:off x="319584" y="209215"/>
            <a:ext cx="14186244" cy="6137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ru-RU" sz="2800" cap="small" dirty="0">
                <a:solidFill>
                  <a:schemeClr val="accent3">
                    <a:lumMod val="60000"/>
                    <a:lumOff val="4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 Кредитные продукты по программе поддержки </a:t>
            </a:r>
            <a:r>
              <a:rPr lang="ru-RU" sz="2800" cap="small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субъектов МСБ</a:t>
            </a:r>
            <a:endParaRPr lang="ru-RU" sz="2000" dirty="0">
              <a:solidFill>
                <a:schemeClr val="accent3">
                  <a:lumMod val="60000"/>
                  <a:lumOff val="40000"/>
                </a:schemeClr>
              </a:solidFill>
              <a:latin typeface="Prata" pitchFamily="34" charset="0"/>
              <a:ea typeface="Prata" pitchFamily="34" charset="-122"/>
              <a:cs typeface="Prata" pitchFamily="34" charset="-120"/>
            </a:endParaRPr>
          </a:p>
        </p:txBody>
      </p:sp>
      <p:sp>
        <p:nvSpPr>
          <p:cNvPr id="12" name="Text 3"/>
          <p:cNvSpPr/>
          <p:nvPr/>
        </p:nvSpPr>
        <p:spPr>
          <a:xfrm>
            <a:off x="711158" y="3365148"/>
            <a:ext cx="5591671" cy="40471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endParaRPr lang="en-US" sz="1600" dirty="0" smtClean="0">
              <a:solidFill>
                <a:schemeClr val="accent4">
                  <a:lumMod val="40000"/>
                  <a:lumOff val="60000"/>
                </a:schemeClr>
              </a:solidFill>
              <a:latin typeface="Prata" pitchFamily="34" charset="0"/>
              <a:ea typeface="Prata" pitchFamily="34" charset="-122"/>
              <a:cs typeface="Prata" pitchFamily="34" charset="-120"/>
            </a:endParaRPr>
          </a:p>
          <a:p>
            <a:r>
              <a:rPr lang="ru-RU" sz="16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на инвестиционные цели:  </a:t>
            </a:r>
          </a:p>
          <a:p>
            <a:pPr lvl="1">
              <a:spcBef>
                <a:spcPts val="300"/>
              </a:spcBef>
            </a:pPr>
            <a:r>
              <a:rPr lang="ru-RU" sz="16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ставка </a:t>
            </a:r>
            <a:r>
              <a:rPr lang="ru-RU" sz="1600" dirty="0">
                <a:solidFill>
                  <a:schemeClr val="accent4">
                    <a:lumMod val="40000"/>
                    <a:lumOff val="6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– </a:t>
            </a:r>
            <a:r>
              <a:rPr lang="ru-RU" sz="16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9,25</a:t>
            </a:r>
            <a:r>
              <a:rPr lang="ru-RU" sz="1600" dirty="0">
                <a:solidFill>
                  <a:schemeClr val="accent4">
                    <a:lumMod val="40000"/>
                    <a:lumOff val="6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% годовых (СР НБРБ) </a:t>
            </a:r>
          </a:p>
          <a:p>
            <a:pPr>
              <a:spcBef>
                <a:spcPts val="300"/>
              </a:spcBef>
            </a:pPr>
            <a:r>
              <a:rPr lang="ru-RU" sz="16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	за исключением территорий обл. центров, </a:t>
            </a:r>
          </a:p>
          <a:p>
            <a:pPr>
              <a:spcBef>
                <a:spcPts val="300"/>
              </a:spcBef>
            </a:pPr>
            <a:r>
              <a:rPr lang="ru-RU" sz="16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г.Минска и Минского района</a:t>
            </a:r>
          </a:p>
          <a:p>
            <a:endParaRPr lang="ru-RU" sz="1600" dirty="0" smtClean="0">
              <a:solidFill>
                <a:schemeClr val="accent4">
                  <a:lumMod val="40000"/>
                  <a:lumOff val="60000"/>
                </a:schemeClr>
              </a:solidFill>
              <a:latin typeface="Prata" pitchFamily="34" charset="0"/>
              <a:ea typeface="Prata" pitchFamily="34" charset="-122"/>
              <a:cs typeface="Prata" pitchFamily="34" charset="-120"/>
            </a:endParaRPr>
          </a:p>
          <a:p>
            <a:pPr>
              <a:spcBef>
                <a:spcPts val="600"/>
              </a:spcBef>
            </a:pPr>
            <a:r>
              <a:rPr lang="ru-RU" sz="16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на </a:t>
            </a:r>
            <a:r>
              <a:rPr lang="ru-RU" sz="1600" dirty="0">
                <a:solidFill>
                  <a:schemeClr val="accent4">
                    <a:lumMod val="40000"/>
                    <a:lumOff val="6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цели финансирования текущей </a:t>
            </a:r>
            <a:r>
              <a:rPr lang="ru-RU" sz="16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и  </a:t>
            </a:r>
          </a:p>
          <a:p>
            <a:r>
              <a:rPr lang="ru-RU" sz="16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финансовой деятельности:  </a:t>
            </a:r>
            <a:endParaRPr lang="ru-RU" sz="1600" dirty="0">
              <a:solidFill>
                <a:schemeClr val="accent4">
                  <a:lumMod val="40000"/>
                  <a:lumOff val="60000"/>
                </a:schemeClr>
              </a:solidFill>
              <a:latin typeface="Prata" pitchFamily="34" charset="0"/>
              <a:ea typeface="Prata" pitchFamily="34" charset="-122"/>
              <a:cs typeface="Prata" pitchFamily="34" charset="-120"/>
            </a:endParaRPr>
          </a:p>
          <a:p>
            <a:pPr lvl="1">
              <a:spcBef>
                <a:spcPts val="300"/>
              </a:spcBef>
            </a:pPr>
            <a:r>
              <a:rPr lang="ru-RU" sz="16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Prata" panose="020B0604020202020204" charset="-52"/>
                <a:ea typeface="Prata" pitchFamily="34" charset="-122"/>
                <a:cs typeface="Prata" pitchFamily="34" charset="-120"/>
              </a:rPr>
              <a:t>ставка –</a:t>
            </a:r>
            <a:r>
              <a:rPr lang="ru-RU" sz="1600" dirty="0">
                <a:solidFill>
                  <a:schemeClr val="accent4">
                    <a:lumMod val="40000"/>
                    <a:lumOff val="60000"/>
                  </a:schemeClr>
                </a:solidFill>
                <a:latin typeface="Prata" panose="020B0604020202020204" charset="-52"/>
                <a:ea typeface="Prata" pitchFamily="34" charset="-122"/>
                <a:cs typeface="Prata" pitchFamily="34" charset="-120"/>
              </a:rPr>
              <a:t> </a:t>
            </a:r>
            <a:r>
              <a:rPr lang="ru-RU" sz="16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Prata" panose="020B0604020202020204" charset="-52"/>
                <a:ea typeface="Prata" pitchFamily="34" charset="-122"/>
                <a:cs typeface="Prata" pitchFamily="34" charset="-120"/>
              </a:rPr>
              <a:t>10,26% годовых (РВСР-2 п.п.)</a:t>
            </a:r>
          </a:p>
          <a:p>
            <a:pPr lvl="1">
              <a:spcBef>
                <a:spcPts val="300"/>
              </a:spcBef>
            </a:pPr>
            <a:r>
              <a:rPr lang="ru-RU" sz="16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Prata" panose="020B0604020202020204" charset="-52"/>
                <a:ea typeface="Prata" pitchFamily="34" charset="-122"/>
                <a:cs typeface="Prata" pitchFamily="34" charset="-120"/>
              </a:rPr>
              <a:t>регионы</a:t>
            </a:r>
            <a:r>
              <a:rPr lang="ru-RU" sz="1600" dirty="0" smtClean="0">
                <a:latin typeface="Prata" panose="020B0604020202020204" charset="-52"/>
              </a:rPr>
              <a:t> </a:t>
            </a:r>
            <a:r>
              <a:rPr lang="ru-RU" sz="1600" dirty="0">
                <a:solidFill>
                  <a:schemeClr val="accent4">
                    <a:lumMod val="40000"/>
                    <a:lumOff val="60000"/>
                  </a:schemeClr>
                </a:solidFill>
                <a:latin typeface="Prata" panose="020B0604020202020204" charset="-52"/>
                <a:ea typeface="Prata" pitchFamily="34" charset="-122"/>
                <a:cs typeface="Prata" pitchFamily="34" charset="-120"/>
              </a:rPr>
              <a:t>с населением до 20 тыс. чел</a:t>
            </a:r>
            <a:r>
              <a:rPr lang="ru-RU" sz="16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Prata" panose="020B0604020202020204" charset="-52"/>
                <a:ea typeface="Prata" pitchFamily="34" charset="-122"/>
                <a:cs typeface="Prata" pitchFamily="34" charset="-120"/>
              </a:rPr>
              <a:t>. </a:t>
            </a:r>
          </a:p>
          <a:p>
            <a:pPr lvl="1">
              <a:spcBef>
                <a:spcPts val="300"/>
              </a:spcBef>
            </a:pPr>
            <a:r>
              <a:rPr lang="ru-RU" sz="16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Prata" panose="020B0604020202020204" charset="-52"/>
                <a:ea typeface="Prata" pitchFamily="34" charset="-122"/>
                <a:cs typeface="Prata" pitchFamily="34" charset="-120"/>
              </a:rPr>
              <a:t>за исключением </a:t>
            </a:r>
            <a:r>
              <a:rPr lang="ru-RU" sz="1600" dirty="0">
                <a:solidFill>
                  <a:schemeClr val="accent4">
                    <a:lumMod val="40000"/>
                    <a:lumOff val="60000"/>
                  </a:schemeClr>
                </a:solidFill>
                <a:latin typeface="Prata" panose="020B0604020202020204" charset="-52"/>
                <a:ea typeface="Prata" pitchFamily="34" charset="-122"/>
                <a:cs typeface="Prata" pitchFamily="34" charset="-120"/>
              </a:rPr>
              <a:t>областных </a:t>
            </a:r>
            <a:r>
              <a:rPr lang="ru-RU" sz="16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Prata" panose="020B0604020202020204" charset="-52"/>
                <a:ea typeface="Prata" pitchFamily="34" charset="-122"/>
                <a:cs typeface="Prata" pitchFamily="34" charset="-120"/>
              </a:rPr>
              <a:t>Центров, г.Минска и </a:t>
            </a:r>
          </a:p>
          <a:p>
            <a:pPr lvl="1">
              <a:spcBef>
                <a:spcPts val="300"/>
              </a:spcBef>
            </a:pPr>
            <a:r>
              <a:rPr lang="ru-RU" sz="16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Prata" panose="020B0604020202020204" charset="-52"/>
                <a:ea typeface="Prata" pitchFamily="34" charset="-122"/>
                <a:cs typeface="Prata" pitchFamily="34" charset="-120"/>
              </a:rPr>
              <a:t>прилегающих </a:t>
            </a:r>
            <a:r>
              <a:rPr lang="ru-RU" sz="1600" dirty="0">
                <a:solidFill>
                  <a:schemeClr val="accent4">
                    <a:lumMod val="40000"/>
                    <a:lumOff val="60000"/>
                  </a:schemeClr>
                </a:solidFill>
                <a:latin typeface="Prata" panose="020B0604020202020204" charset="-52"/>
                <a:ea typeface="Prata" pitchFamily="34" charset="-122"/>
                <a:cs typeface="Prata" pitchFamily="34" charset="-120"/>
              </a:rPr>
              <a:t>к ним районов</a:t>
            </a:r>
            <a:r>
              <a:rPr lang="ru-RU" sz="16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Prata" panose="020B0604020202020204" charset="-52"/>
                <a:ea typeface="Prata" pitchFamily="34" charset="-122"/>
                <a:cs typeface="Prata" pitchFamily="34" charset="-120"/>
              </a:rPr>
              <a:t>) </a:t>
            </a:r>
            <a:endParaRPr lang="ru-RU" sz="1600" dirty="0">
              <a:solidFill>
                <a:schemeClr val="accent4">
                  <a:lumMod val="40000"/>
                  <a:lumOff val="60000"/>
                </a:schemeClr>
              </a:solidFill>
              <a:latin typeface="Prata" panose="020B0604020202020204" charset="-52"/>
              <a:ea typeface="Prata" pitchFamily="34" charset="-122"/>
              <a:cs typeface="Prata" pitchFamily="34" charset="-12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1227323"/>
            <a:ext cx="2302851" cy="213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118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22293" y="384465"/>
            <a:ext cx="12007810" cy="133003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lvl="0" algn="ctr" defTabSz="914400">
              <a:lnSpc>
                <a:spcPts val="3500"/>
              </a:lnSpc>
              <a:defRPr/>
            </a:pPr>
            <a:r>
              <a:rPr lang="ru-RU" sz="36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Calibri" panose="020F0502020204030204"/>
              </a:rPr>
              <a:t>Экспортное </a:t>
            </a:r>
            <a:r>
              <a:rPr lang="ru-RU" sz="3600" dirty="0">
                <a:solidFill>
                  <a:schemeClr val="accent3">
                    <a:lumMod val="60000"/>
                    <a:lumOff val="40000"/>
                  </a:schemeClr>
                </a:solidFill>
                <a:latin typeface="Calibri" panose="020F0502020204030204"/>
              </a:rPr>
              <a:t>финансирование в рамках реализации </a:t>
            </a:r>
            <a:endParaRPr lang="ru-RU" sz="3600" dirty="0" smtClean="0">
              <a:solidFill>
                <a:schemeClr val="accent3">
                  <a:lumMod val="60000"/>
                  <a:lumOff val="40000"/>
                </a:schemeClr>
              </a:solidFill>
              <a:latin typeface="Calibri" panose="020F0502020204030204"/>
            </a:endParaRPr>
          </a:p>
          <a:p>
            <a:pPr lvl="0" algn="ctr" defTabSz="914400">
              <a:lnSpc>
                <a:spcPts val="3500"/>
              </a:lnSpc>
              <a:defRPr/>
            </a:pPr>
            <a:r>
              <a:rPr lang="ru-RU" sz="36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Calibri" panose="020F0502020204030204"/>
              </a:rPr>
              <a:t>Указа </a:t>
            </a:r>
            <a:r>
              <a:rPr lang="ru-RU" sz="3600" dirty="0">
                <a:solidFill>
                  <a:schemeClr val="accent3">
                    <a:lumMod val="60000"/>
                    <a:lumOff val="40000"/>
                  </a:schemeClr>
                </a:solidFill>
                <a:latin typeface="Calibri" panose="020F0502020204030204"/>
              </a:rPr>
              <a:t>Президента Республики </a:t>
            </a:r>
            <a:endParaRPr lang="ru-RU" sz="3600" dirty="0" smtClean="0">
              <a:solidFill>
                <a:schemeClr val="accent3">
                  <a:lumMod val="60000"/>
                  <a:lumOff val="40000"/>
                </a:schemeClr>
              </a:solidFill>
              <a:latin typeface="Calibri" panose="020F0502020204030204"/>
            </a:endParaRPr>
          </a:p>
          <a:p>
            <a:pPr lvl="0" algn="ctr" defTabSz="914400">
              <a:lnSpc>
                <a:spcPts val="3500"/>
              </a:lnSpc>
              <a:defRPr/>
            </a:pPr>
            <a:r>
              <a:rPr lang="ru-RU" sz="36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Calibri" panose="020F0502020204030204"/>
              </a:rPr>
              <a:t>Беларусь </a:t>
            </a:r>
            <a:r>
              <a:rPr lang="ru-RU" sz="3600" dirty="0">
                <a:solidFill>
                  <a:schemeClr val="accent3">
                    <a:lumMod val="60000"/>
                    <a:lumOff val="40000"/>
                  </a:schemeClr>
                </a:solidFill>
                <a:latin typeface="Calibri" panose="020F0502020204030204"/>
              </a:rPr>
              <a:t>от 25.08.2006 № 534.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/>
              <a:uLnTx/>
              <a:uFillTx/>
              <a:latin typeface="Calibri" panose="020F0502020204030204"/>
            </a:endParaRPr>
          </a:p>
        </p:txBody>
      </p:sp>
      <p:graphicFrame>
        <p:nvGraphicFramePr>
          <p:cNvPr id="23" name="Таблица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7594389"/>
              </p:ext>
            </p:extLst>
          </p:nvPr>
        </p:nvGraphicFramePr>
        <p:xfrm>
          <a:off x="1007918" y="5735781"/>
          <a:ext cx="12230099" cy="2171700"/>
        </p:xfrm>
        <a:graphic>
          <a:graphicData uri="http://schemas.openxmlformats.org/drawingml/2006/table">
            <a:tbl>
              <a:tblPr>
                <a:tableStyleId>{21E4AEA4-8DFA-4A89-87EB-49C32662AFE0}</a:tableStyleId>
              </a:tblPr>
              <a:tblGrid>
                <a:gridCol w="1970405">
                  <a:extLst>
                    <a:ext uri="{9D8B030D-6E8A-4147-A177-3AD203B41FA5}">
                      <a16:colId xmlns:a16="http://schemas.microsoft.com/office/drawing/2014/main" val="1576131056"/>
                    </a:ext>
                  </a:extLst>
                </a:gridCol>
                <a:gridCol w="5277061">
                  <a:extLst>
                    <a:ext uri="{9D8B030D-6E8A-4147-A177-3AD203B41FA5}">
                      <a16:colId xmlns:a16="http://schemas.microsoft.com/office/drawing/2014/main" val="3986861668"/>
                    </a:ext>
                  </a:extLst>
                </a:gridCol>
                <a:gridCol w="4982633">
                  <a:extLst>
                    <a:ext uri="{9D8B030D-6E8A-4147-A177-3AD203B41FA5}">
                      <a16:colId xmlns:a16="http://schemas.microsoft.com/office/drawing/2014/main" val="3310593821"/>
                    </a:ext>
                  </a:extLst>
                </a:gridCol>
              </a:tblGrid>
              <a:tr h="2718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Валюты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Инвестиционные товары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Иные товары и услуги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82289680"/>
                  </a:ext>
                </a:extLst>
              </a:tr>
              <a:tr h="5355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BYN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6,17%                                                </a:t>
                      </a:r>
                      <a:r>
                        <a:rPr lang="ru-RU" sz="20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                          </a:t>
                      </a:r>
                      <a:r>
                        <a:rPr lang="ru-RU" sz="2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2/3 Ставки рефинансирования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7,4%                                              </a:t>
                      </a:r>
                      <a:r>
                        <a:rPr lang="ru-RU" sz="20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                      </a:t>
                      </a:r>
                      <a:r>
                        <a:rPr lang="ru-RU" sz="2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4/5 Ставки рефинансирования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64023348"/>
                  </a:ext>
                </a:extLst>
              </a:tr>
              <a:tr h="5355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RUB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9,67%                                            </a:t>
                      </a:r>
                      <a:r>
                        <a:rPr lang="ru-RU" sz="20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                           </a:t>
                      </a:r>
                      <a:r>
                        <a:rPr lang="ru-RU" sz="2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2/3 Ключевой ставки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11,6%                                                                                  </a:t>
                      </a:r>
                      <a:r>
                        <a:rPr lang="ru-RU" sz="2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4/5 Ключевой ставки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7559024"/>
                  </a:ext>
                </a:extLst>
              </a:tr>
              <a:tr h="6148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CNY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                                                            </a:t>
                      </a:r>
                      <a:r>
                        <a:rPr lang="ru-RU" sz="20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        </a:t>
                      </a:r>
                      <a:r>
                        <a:rPr lang="en-US" sz="2000" u="none" strike="noStrik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   </a:t>
                      </a:r>
                      <a:r>
                        <a:rPr lang="en-US" sz="2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1-y LPR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4,25%                                                                           1-y LPR+1,25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74846891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961158" y="1714501"/>
            <a:ext cx="1227685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u="sng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Calibri" panose="020F0502020204030204"/>
              </a:rPr>
              <a:t>Экспортные кредиты предоставляются:</a:t>
            </a:r>
          </a:p>
          <a:p>
            <a:r>
              <a:rPr lang="ru-RU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Calibri" panose="020F0502020204030204"/>
              </a:rPr>
              <a:t>-резидентам для производства товаров и последующей реализации организациям, не являющимся резидентами;</a:t>
            </a:r>
          </a:p>
          <a:p>
            <a:r>
              <a:rPr lang="ru-RU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Calibri" panose="020F0502020204030204"/>
              </a:rPr>
              <a:t>-организациям, не являющимся резидентами для оплаты (в том числе предварительной) реализованных (реализуемых) резидентами товаров.</a:t>
            </a:r>
            <a:endParaRPr lang="ru-RU" sz="2400" dirty="0">
              <a:solidFill>
                <a:schemeClr val="accent3">
                  <a:lumMod val="60000"/>
                  <a:lumOff val="40000"/>
                </a:schemeClr>
              </a:solidFill>
              <a:latin typeface="Calibri" panose="020F050202020403020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61158" y="3725141"/>
            <a:ext cx="1227685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u="sng" dirty="0">
                <a:solidFill>
                  <a:schemeClr val="accent3">
                    <a:lumMod val="60000"/>
                    <a:lumOff val="40000"/>
                  </a:schemeClr>
                </a:solidFill>
                <a:latin typeface="Calibri" panose="020F0502020204030204"/>
              </a:rPr>
              <a:t>Экспортные кредиты предоставляются при условии</a:t>
            </a:r>
            <a:r>
              <a:rPr lang="ru-RU" sz="2400" u="sng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Calibri" panose="020F0502020204030204"/>
              </a:rPr>
              <a:t>:</a:t>
            </a:r>
          </a:p>
          <a:p>
            <a:r>
              <a:rPr lang="ru-RU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Calibri" panose="020F0502020204030204"/>
              </a:rPr>
              <a:t>-страхования экспортных рисков с поддержкой государства от имени Республики Беларусь (осуществляет БРУПЭИС «</a:t>
            </a:r>
            <a:r>
              <a:rPr lang="ru-RU" sz="24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Calibri" panose="020F0502020204030204"/>
              </a:rPr>
              <a:t>Белэксимгарант</a:t>
            </a:r>
            <a:r>
              <a:rPr lang="ru-RU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Calibri" panose="020F0502020204030204"/>
              </a:rPr>
              <a:t>»);</a:t>
            </a:r>
          </a:p>
          <a:p>
            <a:r>
              <a:rPr lang="en-US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Calibri" panose="020F0502020204030204"/>
              </a:rPr>
              <a:t>-</a:t>
            </a:r>
            <a:r>
              <a:rPr lang="ru-RU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Calibri" panose="020F0502020204030204"/>
              </a:rPr>
              <a:t>согласования Минфином РБ возможности компенсации потерь банкам от предоставления экспортных кредитов.</a:t>
            </a:r>
            <a:endParaRPr lang="ru-RU" sz="2400" dirty="0">
              <a:solidFill>
                <a:schemeClr val="accent3">
                  <a:lumMod val="60000"/>
                  <a:lumOff val="40000"/>
                </a:scheme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23823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313688" y="393358"/>
            <a:ext cx="12212211" cy="11144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marR="0" lvl="0" indent="0" algn="ctr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uLnTx/>
                <a:uFillTx/>
                <a:latin typeface="Prata" panose="020B0604020202020204" charset="-52"/>
              </a:rPr>
              <a:t>Банковска</a:t>
            </a:r>
            <a:r>
              <a:rPr lang="ru-RU" sz="3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Prata" panose="020B0604020202020204" charset="-52"/>
              </a:rPr>
              <a:t>я гарантия – надежная защита ваших сделок</a:t>
            </a: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/>
              <a:uLnTx/>
              <a:uFillTx/>
              <a:latin typeface="Prata" panose="020B0604020202020204" charset="-52"/>
            </a:endParaRPr>
          </a:p>
        </p:txBody>
      </p:sp>
      <p:sp>
        <p:nvSpPr>
          <p:cNvPr id="4" name="Text 1"/>
          <p:cNvSpPr/>
          <p:nvPr/>
        </p:nvSpPr>
        <p:spPr>
          <a:xfrm>
            <a:off x="10128729" y="1333093"/>
            <a:ext cx="2247424" cy="6376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 2"/>
          <p:cNvSpPr/>
          <p:nvPr/>
        </p:nvSpPr>
        <p:spPr>
          <a:xfrm>
            <a:off x="10142403" y="2016471"/>
            <a:ext cx="2247424" cy="9279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 3"/>
          <p:cNvSpPr/>
          <p:nvPr/>
        </p:nvSpPr>
        <p:spPr>
          <a:xfrm flipH="1">
            <a:off x="12464227" y="3398826"/>
            <a:ext cx="97609" cy="115992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 6"/>
          <p:cNvSpPr/>
          <p:nvPr/>
        </p:nvSpPr>
        <p:spPr>
          <a:xfrm>
            <a:off x="1573966" y="1668290"/>
            <a:ext cx="3319669" cy="150052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FCBBF"/>
                </a:solidFill>
                <a:effectLst/>
                <a:uLnTx/>
                <a:uFillTx/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 7"/>
          <p:cNvSpPr/>
          <p:nvPr/>
        </p:nvSpPr>
        <p:spPr>
          <a:xfrm>
            <a:off x="4893635" y="4373521"/>
            <a:ext cx="3309732" cy="60740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 8"/>
          <p:cNvSpPr/>
          <p:nvPr/>
        </p:nvSpPr>
        <p:spPr>
          <a:xfrm>
            <a:off x="5215770" y="4723331"/>
            <a:ext cx="3910504" cy="1349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 9"/>
          <p:cNvSpPr/>
          <p:nvPr/>
        </p:nvSpPr>
        <p:spPr>
          <a:xfrm>
            <a:off x="1540761" y="3357791"/>
            <a:ext cx="2247424" cy="14646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 10"/>
          <p:cNvSpPr/>
          <p:nvPr/>
        </p:nvSpPr>
        <p:spPr>
          <a:xfrm>
            <a:off x="689746" y="2498820"/>
            <a:ext cx="7167943" cy="12577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50" lvl="0" indent="-285750" defTabSz="914400">
              <a:lnSpc>
                <a:spcPts val="2400"/>
              </a:lnSpc>
              <a:buFont typeface="Arial" panose="020B0604020202020204" pitchFamily="34" charset="0"/>
              <a:buChar char="•"/>
              <a:defRPr/>
            </a:pPr>
            <a:r>
              <a:rPr lang="ru-RU" sz="1900" dirty="0">
                <a:solidFill>
                  <a:schemeClr val="accent6">
                    <a:lumMod val="20000"/>
                    <a:lumOff val="80000"/>
                  </a:schemeClr>
                </a:solidFill>
                <a:latin typeface="Raleway" panose="020B0604020202020204" charset="-52"/>
              </a:rPr>
              <a:t>упрощенный пакет </a:t>
            </a:r>
            <a:r>
              <a:rPr lang="ru-RU" sz="19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Raleway" panose="020B0604020202020204" charset="-52"/>
              </a:rPr>
              <a:t>документов</a:t>
            </a:r>
          </a:p>
          <a:p>
            <a:pPr marL="285750" lvl="0" indent="-285750" defTabSz="914400">
              <a:lnSpc>
                <a:spcPts val="2400"/>
              </a:lnSpc>
              <a:buFont typeface="Arial" panose="020B0604020202020204" pitchFamily="34" charset="0"/>
              <a:buChar char="•"/>
              <a:defRPr/>
            </a:pPr>
            <a:endParaRPr lang="ru-RU" sz="1900" dirty="0">
              <a:solidFill>
                <a:schemeClr val="bg1">
                  <a:lumMod val="85000"/>
                </a:schemeClr>
              </a:solidFill>
              <a:latin typeface="Raleway" panose="020B0604020202020204" charset="-52"/>
            </a:endParaRPr>
          </a:p>
          <a:p>
            <a:pPr marL="285750" lvl="0" indent="-285750" defTabSz="914400">
              <a:lnSpc>
                <a:spcPts val="2400"/>
              </a:lnSpc>
              <a:buFont typeface="Arial" panose="020B0604020202020204" pitchFamily="34" charset="0"/>
              <a:buChar char="•"/>
              <a:defRPr/>
            </a:pPr>
            <a:r>
              <a:rPr lang="ru-RU" sz="19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Raleway" panose="020B0604020202020204" charset="-52"/>
              </a:rPr>
              <a:t>оформление </a:t>
            </a:r>
            <a:r>
              <a:rPr lang="ru-RU" sz="1900" dirty="0">
                <a:solidFill>
                  <a:schemeClr val="accent6">
                    <a:lumMod val="20000"/>
                    <a:lumOff val="80000"/>
                  </a:schemeClr>
                </a:solidFill>
                <a:latin typeface="Raleway" panose="020B0604020202020204" charset="-52"/>
              </a:rPr>
              <a:t>в обеспечение поручительства физических и юридических лиц без оценки их платежеспособности</a:t>
            </a:r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Raleway" panose="020B0604020202020204" charset="-52"/>
              </a:rPr>
              <a:t>.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20000"/>
                  <a:lumOff val="80000"/>
                </a:schemeClr>
              </a:solidFill>
              <a:effectLst/>
              <a:uLnTx/>
              <a:uFillTx/>
              <a:latin typeface="Raleway" panose="020B0604020202020204" charset="-5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4750" y="6835146"/>
            <a:ext cx="1946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Raleway" pitchFamily="34" charset="-122"/>
                <a:cs typeface="Arial" panose="020B0604020202020204" pitchFamily="34" charset="0"/>
              </a:rPr>
              <a:t> </a:t>
            </a:r>
            <a:endParaRPr lang="ru-RU" sz="2000" b="1" dirty="0">
              <a:solidFill>
                <a:schemeClr val="accent4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530" y="1520582"/>
            <a:ext cx="5239369" cy="3104194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797009" y="1668291"/>
            <a:ext cx="81932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Raleway" panose="020B0604020202020204" charset="-52"/>
              </a:rPr>
              <a:t>МИКРОГАРАНТИЯ</a:t>
            </a:r>
            <a:endParaRPr lang="ru-RU" sz="2800" dirty="0">
              <a:solidFill>
                <a:schemeClr val="accent6">
                  <a:lumMod val="20000"/>
                  <a:lumOff val="80000"/>
                </a:schemeClr>
              </a:solidFill>
              <a:latin typeface="Raleway" panose="020B0604020202020204" charset="-52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31838" y="4624776"/>
            <a:ext cx="10851776" cy="330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9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Raleway" panose="020B0604020202020204" charset="-52"/>
              </a:rPr>
              <a:t>Сумма гарантии</a:t>
            </a:r>
            <a:r>
              <a:rPr lang="ru-RU" sz="1900" dirty="0">
                <a:solidFill>
                  <a:schemeClr val="accent6">
                    <a:lumMod val="20000"/>
                    <a:lumOff val="80000"/>
                  </a:schemeClr>
                </a:solidFill>
                <a:latin typeface="Raleway" panose="020B0604020202020204" charset="-52"/>
              </a:rPr>
              <a:t> – </a:t>
            </a:r>
            <a:r>
              <a:rPr lang="ru-RU" sz="19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Raleway" panose="020B0604020202020204" charset="-52"/>
              </a:rPr>
              <a:t>до 25 000 </a:t>
            </a:r>
            <a:r>
              <a:rPr lang="ru-RU" sz="1900" dirty="0">
                <a:solidFill>
                  <a:schemeClr val="accent6">
                    <a:lumMod val="20000"/>
                    <a:lumOff val="80000"/>
                  </a:schemeClr>
                </a:solidFill>
                <a:latin typeface="Raleway" panose="020B0604020202020204" charset="-52"/>
              </a:rPr>
              <a:t>базовых величин (включительно) в белорусских рублях либо в эквиваленте иностранной валюты по официальному курсу Национального банка. </a:t>
            </a:r>
          </a:p>
          <a:p>
            <a:pPr algn="just"/>
            <a:endParaRPr lang="ru-RU" sz="1900" dirty="0">
              <a:solidFill>
                <a:schemeClr val="accent6">
                  <a:lumMod val="20000"/>
                  <a:lumOff val="80000"/>
                </a:schemeClr>
              </a:solidFill>
              <a:latin typeface="Raleway" panose="020B0604020202020204" charset="-52"/>
            </a:endParaRPr>
          </a:p>
          <a:p>
            <a:pPr algn="just"/>
            <a:r>
              <a:rPr lang="ru-RU" sz="19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Raleway" panose="020B0604020202020204" charset="-52"/>
              </a:rPr>
              <a:t>Вознаграждение </a:t>
            </a:r>
            <a:r>
              <a:rPr lang="ru-RU" sz="1900" dirty="0">
                <a:solidFill>
                  <a:schemeClr val="accent6">
                    <a:lumMod val="20000"/>
                    <a:lumOff val="80000"/>
                  </a:schemeClr>
                </a:solidFill>
                <a:latin typeface="Raleway" panose="020B0604020202020204" charset="-52"/>
              </a:rPr>
              <a:t>составляет не более </a:t>
            </a:r>
            <a:r>
              <a:rPr lang="ru-RU" sz="19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Raleway" panose="020B0604020202020204" charset="-52"/>
              </a:rPr>
              <a:t>2,8%</a:t>
            </a:r>
            <a:r>
              <a:rPr lang="ru-RU" sz="1900" dirty="0">
                <a:solidFill>
                  <a:schemeClr val="accent6">
                    <a:lumMod val="20000"/>
                    <a:lumOff val="80000"/>
                  </a:schemeClr>
                </a:solidFill>
                <a:latin typeface="Raleway" panose="020B0604020202020204" charset="-52"/>
              </a:rPr>
              <a:t> годовых от суммы банковской гарантии, минимум 150,00 белорусских рублей за каждый полный или неполный месяц. </a:t>
            </a:r>
            <a:endParaRPr lang="ru-RU" sz="1900" dirty="0" smtClean="0">
              <a:solidFill>
                <a:schemeClr val="accent6">
                  <a:lumMod val="20000"/>
                  <a:lumOff val="80000"/>
                </a:schemeClr>
              </a:solidFill>
              <a:latin typeface="Raleway" panose="020B0604020202020204" charset="-52"/>
            </a:endParaRPr>
          </a:p>
          <a:p>
            <a:pPr algn="just"/>
            <a:r>
              <a:rPr lang="ru-RU" sz="19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Raleway" panose="020B0604020202020204" charset="-52"/>
              </a:rPr>
              <a:t>Имеется </a:t>
            </a:r>
            <a:r>
              <a:rPr lang="ru-RU" sz="1900" dirty="0">
                <a:solidFill>
                  <a:schemeClr val="accent6">
                    <a:lumMod val="20000"/>
                    <a:lumOff val="80000"/>
                  </a:schemeClr>
                </a:solidFill>
                <a:latin typeface="Raleway" panose="020B0604020202020204" charset="-52"/>
              </a:rPr>
              <a:t>возможность установления вознаграждения в индивидуальном размере</a:t>
            </a:r>
            <a:r>
              <a:rPr lang="ru-RU" sz="19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Raleway" panose="020B0604020202020204" charset="-52"/>
              </a:rPr>
              <a:t>. </a:t>
            </a:r>
          </a:p>
          <a:p>
            <a:pPr algn="just"/>
            <a:endParaRPr lang="ru-RU" sz="1900" dirty="0" smtClean="0">
              <a:solidFill>
                <a:schemeClr val="accent6">
                  <a:lumMod val="20000"/>
                  <a:lumOff val="80000"/>
                </a:schemeClr>
              </a:solidFill>
              <a:latin typeface="Raleway" panose="020B0604020202020204" charset="-52"/>
            </a:endParaRPr>
          </a:p>
          <a:p>
            <a:pPr algn="just"/>
            <a:endParaRPr lang="ru-RU" sz="1900" dirty="0">
              <a:solidFill>
                <a:schemeClr val="accent6">
                  <a:lumMod val="20000"/>
                  <a:lumOff val="80000"/>
                </a:schemeClr>
              </a:solidFill>
              <a:latin typeface="Raleway" panose="020B0604020202020204" charset="-52"/>
            </a:endParaRPr>
          </a:p>
          <a:p>
            <a:pPr algn="just"/>
            <a:r>
              <a:rPr lang="ru-RU" sz="1900" dirty="0">
                <a:solidFill>
                  <a:schemeClr val="accent6">
                    <a:lumMod val="20000"/>
                    <a:lumOff val="80000"/>
                  </a:schemeClr>
                </a:solidFill>
                <a:latin typeface="Raleway" panose="020B0604020202020204" charset="-52"/>
              </a:rPr>
              <a:t>ОАО "АСБ </a:t>
            </a:r>
            <a:r>
              <a:rPr lang="ru-RU" sz="1900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Raleway" panose="020B0604020202020204" charset="-52"/>
              </a:rPr>
              <a:t>Беларусбанк</a:t>
            </a:r>
            <a:r>
              <a:rPr lang="ru-RU" sz="1900" dirty="0">
                <a:solidFill>
                  <a:schemeClr val="accent6">
                    <a:lumMod val="20000"/>
                    <a:lumOff val="80000"/>
                  </a:schemeClr>
                </a:solidFill>
                <a:latin typeface="Raleway" panose="020B0604020202020204" charset="-52"/>
              </a:rPr>
              <a:t>" внедрен новый банковский продукт </a:t>
            </a:r>
            <a:r>
              <a:rPr lang="ru-RU" sz="19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Raleway" panose="020B0604020202020204" charset="-52"/>
              </a:rPr>
              <a:t>"Предоставление банковских гарантий в целях участия предприятий Республики Беларусь в закупках товаров, работ, услуг для обеспечения государственных и муниципальных нужд в Российской Федерации"</a:t>
            </a:r>
          </a:p>
        </p:txBody>
      </p:sp>
    </p:spTree>
    <p:extLst>
      <p:ext uri="{BB962C8B-B14F-4D97-AF65-F5344CB8AC3E}">
        <p14:creationId xmlns:p14="http://schemas.microsoft.com/office/powerpoint/2010/main" val="242699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792" y="1765257"/>
            <a:ext cx="155752" cy="5923429"/>
          </a:xfrm>
          <a:prstGeom prst="rect">
            <a:avLst/>
          </a:prstGeom>
        </p:spPr>
      </p:pic>
      <p:sp>
        <p:nvSpPr>
          <p:cNvPr id="8" name="Shape 5"/>
          <p:cNvSpPr/>
          <p:nvPr/>
        </p:nvSpPr>
        <p:spPr>
          <a:xfrm>
            <a:off x="7479966" y="1771289"/>
            <a:ext cx="7006928" cy="5917398"/>
          </a:xfrm>
          <a:prstGeom prst="roundRect">
            <a:avLst>
              <a:gd name="adj" fmla="val 3155"/>
            </a:avLst>
          </a:prstGeom>
          <a:solidFill>
            <a:schemeClr val="accent2">
              <a:lumMod val="50000"/>
            </a:schemeClr>
          </a:solidFill>
          <a:ln w="30480">
            <a:solidFill>
              <a:srgbClr val="535455"/>
            </a:solidFill>
            <a:prstDash val="solid"/>
          </a:ln>
        </p:spPr>
      </p:sp>
      <p:pic>
        <p:nvPicPr>
          <p:cNvPr id="9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8057" y="1765258"/>
            <a:ext cx="155752" cy="5923428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1274221" y="1303431"/>
            <a:ext cx="4978400" cy="6595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3200" b="1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Сильные</a:t>
            </a:r>
            <a:r>
              <a:rPr lang="en-US" sz="32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 </a:t>
            </a:r>
            <a:r>
              <a:rPr lang="en-US" sz="32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регионы</a:t>
            </a:r>
            <a:endParaRPr lang="en-US" sz="3200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Text 7"/>
          <p:cNvSpPr/>
          <p:nvPr/>
        </p:nvSpPr>
        <p:spPr>
          <a:xfrm>
            <a:off x="1188879" y="1689342"/>
            <a:ext cx="580203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00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Инвестиционные </a:t>
            </a:r>
            <a:r>
              <a:rPr lang="en-US" sz="2000" dirty="0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проекты</a:t>
            </a:r>
            <a:endParaRPr lang="ru-RU" sz="2000" dirty="0" smtClean="0">
              <a:solidFill>
                <a:srgbClr val="CFCBBF"/>
              </a:solidFill>
              <a:latin typeface="Raleway" pitchFamily="34" charset="0"/>
              <a:ea typeface="Raleway" pitchFamily="34" charset="-122"/>
              <a:cs typeface="Raleway" pitchFamily="34" charset="-120"/>
            </a:endParaRPr>
          </a:p>
          <a:p>
            <a:pPr marL="0" indent="0" algn="l">
              <a:lnSpc>
                <a:spcPts val="2850"/>
              </a:lnSpc>
              <a:buNone/>
            </a:pPr>
            <a:r>
              <a:rPr lang="en-US" sz="2000" dirty="0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200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«Региональная инициатива»</a:t>
            </a:r>
            <a:endParaRPr lang="en-US" sz="2000" dirty="0"/>
          </a:p>
        </p:txBody>
      </p:sp>
      <p:sp>
        <p:nvSpPr>
          <p:cNvPr id="12" name="Text 8"/>
          <p:cNvSpPr/>
          <p:nvPr/>
        </p:nvSpPr>
        <p:spPr>
          <a:xfrm>
            <a:off x="920779" y="2991796"/>
            <a:ext cx="6093112" cy="365234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b="1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СРОК</a:t>
            </a:r>
            <a:r>
              <a:rPr lang="en-US" sz="175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- до </a:t>
            </a:r>
            <a:r>
              <a:rPr lang="en-US" sz="175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10 лет</a:t>
            </a:r>
            <a:endParaRPr lang="en-US" sz="175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b="1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СУММА</a:t>
            </a:r>
            <a:r>
              <a:rPr lang="en-US" sz="175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– не более </a:t>
            </a:r>
            <a:r>
              <a:rPr lang="en-US" sz="175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30 млн.</a:t>
            </a:r>
            <a:r>
              <a:rPr lang="en-US" sz="1750" b="1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75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рублей</a:t>
            </a:r>
            <a:endParaRPr lang="en-US" sz="1750" dirty="0"/>
          </a:p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b="1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СТАВКА</a:t>
            </a:r>
            <a:r>
              <a:rPr lang="en-US" sz="175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- не более </a:t>
            </a:r>
            <a:r>
              <a:rPr lang="en-US" sz="175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7%</a:t>
            </a:r>
            <a:r>
              <a:rPr lang="en-US" sz="175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годовых (для аграрных районов – </a:t>
            </a:r>
            <a:r>
              <a:rPr lang="en-US" sz="175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6,5%</a:t>
            </a:r>
            <a:r>
              <a:rPr lang="en-US" sz="1750" dirty="0">
                <a:solidFill>
                  <a:schemeClr val="accent4">
                    <a:lumMod val="60000"/>
                    <a:lumOff val="40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750" dirty="0" err="1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годовых</a:t>
            </a:r>
            <a:r>
              <a:rPr lang="ru-RU" dirty="0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*</a:t>
            </a:r>
            <a:r>
              <a:rPr lang="en-US" sz="1750" dirty="0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) </a:t>
            </a:r>
            <a:r>
              <a:rPr lang="en-US" sz="175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с момента заключения кредитного договора </a:t>
            </a:r>
            <a:r>
              <a:rPr lang="en-US" sz="1750" b="1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до</a:t>
            </a:r>
            <a:r>
              <a:rPr lang="en-US" sz="175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75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31</a:t>
            </a:r>
            <a:r>
              <a:rPr lang="ru-RU" sz="175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.12.2032</a:t>
            </a:r>
            <a:r>
              <a:rPr lang="en-US" sz="1750" dirty="0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, </a:t>
            </a:r>
            <a:endParaRPr lang="ru-RU" sz="1750" dirty="0" smtClean="0">
              <a:solidFill>
                <a:srgbClr val="CFCBBF"/>
              </a:solidFill>
              <a:latin typeface="Raleway" pitchFamily="34" charset="0"/>
              <a:ea typeface="Raleway" pitchFamily="34" charset="-122"/>
              <a:cs typeface="Raleway" pitchFamily="34" charset="-120"/>
            </a:endParaRPr>
          </a:p>
          <a:p>
            <a:pPr algn="l">
              <a:lnSpc>
                <a:spcPts val="2850"/>
              </a:lnSpc>
              <a:buSzPct val="100000"/>
            </a:pPr>
            <a:r>
              <a:rPr lang="ru-RU" sz="175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ru-RU" sz="1750" dirty="0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    </a:t>
            </a:r>
            <a:r>
              <a:rPr lang="en-US" sz="1750" dirty="0" err="1" smtClean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далее</a:t>
            </a:r>
            <a:r>
              <a:rPr lang="en-US" sz="1750" dirty="0" smtClean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ru-RU" sz="1750" dirty="0" smtClean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не более </a:t>
            </a:r>
            <a:r>
              <a:rPr lang="en-US" sz="1750" dirty="0" smtClean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СР</a:t>
            </a:r>
            <a:r>
              <a:rPr lang="ru-RU" sz="1750" dirty="0" smtClean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НБРБ </a:t>
            </a:r>
            <a:r>
              <a:rPr lang="en-US" sz="1750" dirty="0" smtClean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+ </a:t>
            </a:r>
            <a:r>
              <a:rPr lang="en-US" sz="1750" dirty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3 п.п</a:t>
            </a:r>
            <a:r>
              <a:rPr lang="en-US" sz="1750" dirty="0" smtClean="0">
                <a:solidFill>
                  <a:schemeClr val="bg1">
                    <a:lumMod val="7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.</a:t>
            </a:r>
            <a:endParaRPr lang="ru-RU" sz="1750" dirty="0" smtClean="0">
              <a:solidFill>
                <a:schemeClr val="bg1">
                  <a:lumMod val="75000"/>
                </a:schemeClr>
              </a:solidFill>
              <a:latin typeface="Raleway" pitchFamily="34" charset="0"/>
              <a:ea typeface="Raleway" pitchFamily="34" charset="-122"/>
              <a:cs typeface="Raleway" pitchFamily="34" charset="-120"/>
            </a:endParaRPr>
          </a:p>
          <a:p>
            <a:pPr marL="144000" algn="l">
              <a:lnSpc>
                <a:spcPts val="2850"/>
              </a:lnSpc>
              <a:buSzPct val="100000"/>
            </a:pPr>
            <a:endParaRPr lang="ru-RU" sz="1750" dirty="0" smtClean="0">
              <a:solidFill>
                <a:schemeClr val="bg1">
                  <a:lumMod val="85000"/>
                </a:schemeClr>
              </a:solidFill>
              <a:latin typeface="Raleway" pitchFamily="34" charset="0"/>
              <a:ea typeface="Raleway" pitchFamily="34" charset="-122"/>
              <a:cs typeface="Raleway" pitchFamily="34" charset="-120"/>
            </a:endParaRPr>
          </a:p>
          <a:p>
            <a:pPr marL="144000" algn="l">
              <a:lnSpc>
                <a:spcPts val="2850"/>
              </a:lnSpc>
              <a:buSzPct val="100000"/>
            </a:pPr>
            <a:endParaRPr lang="ru-RU" sz="1750" dirty="0">
              <a:solidFill>
                <a:schemeClr val="bg1">
                  <a:lumMod val="85000"/>
                </a:schemeClr>
              </a:solidFill>
              <a:latin typeface="Raleway" pitchFamily="34" charset="0"/>
              <a:ea typeface="Raleway" pitchFamily="34" charset="-122"/>
              <a:cs typeface="Raleway" pitchFamily="34" charset="-120"/>
            </a:endParaRPr>
          </a:p>
          <a:p>
            <a:pPr marL="144000" algn="l">
              <a:lnSpc>
                <a:spcPts val="2850"/>
              </a:lnSpc>
              <a:buSzPct val="100000"/>
            </a:pPr>
            <a:r>
              <a:rPr lang="ru-RU" sz="1750" dirty="0" smtClean="0">
                <a:solidFill>
                  <a:schemeClr val="bg1">
                    <a:lumMod val="85000"/>
                  </a:schemeClr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_________</a:t>
            </a:r>
          </a:p>
          <a:p>
            <a:pPr marL="144000">
              <a:buSzPct val="100000"/>
            </a:pPr>
            <a:r>
              <a:rPr lang="ru-RU" sz="1200" dirty="0" smtClean="0">
                <a:solidFill>
                  <a:schemeClr val="bg1">
                    <a:lumMod val="85000"/>
                  </a:schemeClr>
                </a:solidFill>
                <a:latin typeface="Raleway" pitchFamily="34" charset="0"/>
              </a:rPr>
              <a:t>*</a:t>
            </a:r>
            <a:r>
              <a:rPr lang="ru-RU" sz="1200" dirty="0">
                <a:solidFill>
                  <a:schemeClr val="bg1">
                    <a:lumMod val="85000"/>
                  </a:schemeClr>
                </a:solidFill>
                <a:latin typeface="Raleway" pitchFamily="34" charset="0"/>
              </a:rPr>
              <a:t>Примечание: Перечень аграрных районов определен Приложением 1 к Постановлению Совета Министров Республики Беларусь от 04.09.2024 №650</a:t>
            </a:r>
            <a:endParaRPr lang="en-US" sz="12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762" y="1371497"/>
            <a:ext cx="2026242" cy="2026242"/>
          </a:xfrm>
          <a:prstGeom prst="rect">
            <a:avLst/>
          </a:prstGeom>
        </p:spPr>
      </p:pic>
      <p:sp>
        <p:nvSpPr>
          <p:cNvPr id="16" name="Text 2"/>
          <p:cNvSpPr/>
          <p:nvPr/>
        </p:nvSpPr>
        <p:spPr>
          <a:xfrm>
            <a:off x="7708994" y="2265991"/>
            <a:ext cx="6568883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just">
              <a:lnSpc>
                <a:spcPts val="2850"/>
              </a:lnSpc>
              <a:buNone/>
            </a:pPr>
            <a:r>
              <a:rPr lang="ru-RU" sz="1700" dirty="0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     - И</a:t>
            </a:r>
            <a:r>
              <a:rPr lang="en-US" sz="1700" dirty="0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меют </a:t>
            </a:r>
            <a:r>
              <a:rPr lang="en-US" sz="170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значимость для социально-экономического развития региона и обеспечивают создание новых производств (цехов) или модернизацию (техническое переоснащение, расширение) существующих производств.</a:t>
            </a:r>
            <a:endParaRPr lang="en-US" sz="1700" dirty="0"/>
          </a:p>
        </p:txBody>
      </p:sp>
      <p:sp>
        <p:nvSpPr>
          <p:cNvPr id="17" name="Text 3"/>
          <p:cNvSpPr/>
          <p:nvPr/>
        </p:nvSpPr>
        <p:spPr>
          <a:xfrm>
            <a:off x="7635348" y="4036083"/>
            <a:ext cx="6568883" cy="85600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just">
              <a:lnSpc>
                <a:spcPts val="2850"/>
              </a:lnSpc>
              <a:buNone/>
            </a:pPr>
            <a:r>
              <a:rPr lang="ru-RU" sz="1700" dirty="0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     - </a:t>
            </a:r>
            <a:r>
              <a:rPr lang="en-US" sz="1700" dirty="0" err="1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Реализ</a:t>
            </a:r>
            <a:r>
              <a:rPr lang="ru-RU" sz="1700" dirty="0" err="1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ация</a:t>
            </a:r>
            <a:r>
              <a:rPr lang="ru-RU" sz="1700" dirty="0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проекта </a:t>
            </a:r>
            <a:r>
              <a:rPr lang="en-US" sz="1700" dirty="0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в </a:t>
            </a:r>
            <a:r>
              <a:rPr lang="en-US" sz="170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регионах (за исключением </a:t>
            </a:r>
            <a:r>
              <a:rPr lang="en-US" sz="1700" dirty="0" err="1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областных</a:t>
            </a:r>
            <a:r>
              <a:rPr lang="en-US" sz="170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700" dirty="0" err="1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центров</a:t>
            </a:r>
            <a:r>
              <a:rPr lang="ru-RU" sz="1700" dirty="0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,</a:t>
            </a:r>
            <a:r>
              <a:rPr lang="en-US" sz="1700" dirty="0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г.Минска</a:t>
            </a:r>
            <a:r>
              <a:rPr lang="ru-RU" sz="1700" dirty="0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и</a:t>
            </a:r>
            <a:r>
              <a:rPr lang="en-US" sz="1700" dirty="0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70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прилегающих к ним районов)</a:t>
            </a:r>
            <a:endParaRPr lang="en-US" sz="1700" dirty="0"/>
          </a:p>
        </p:txBody>
      </p:sp>
      <p:sp>
        <p:nvSpPr>
          <p:cNvPr id="18" name="Text 4"/>
          <p:cNvSpPr/>
          <p:nvPr/>
        </p:nvSpPr>
        <p:spPr>
          <a:xfrm>
            <a:off x="7665054" y="5210567"/>
            <a:ext cx="6548873" cy="18558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ts val="2850"/>
              </a:lnSpc>
            </a:pPr>
            <a:r>
              <a:rPr lang="ru-RU" sz="1700" dirty="0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     - </a:t>
            </a:r>
            <a:r>
              <a:rPr lang="en-US" sz="1700" dirty="0" err="1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Соответствуют</a:t>
            </a:r>
            <a:r>
              <a:rPr lang="en-US" sz="1700" dirty="0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70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видам деятельности, определенным в приложении к постановлению Совета Министров Республики Беларусь </a:t>
            </a:r>
            <a:r>
              <a:rPr lang="en-US" sz="1700" dirty="0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от</a:t>
            </a:r>
            <a:r>
              <a:rPr lang="ru-RU" sz="170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700" dirty="0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13</a:t>
            </a:r>
            <a:r>
              <a:rPr lang="ru-RU" sz="1700" dirty="0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.06.</a:t>
            </a:r>
            <a:r>
              <a:rPr lang="en-US" sz="1700" dirty="0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2024 </a:t>
            </a:r>
            <a:r>
              <a:rPr lang="en-US" sz="170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№417 </a:t>
            </a:r>
            <a:r>
              <a:rPr lang="en-US" sz="1700" dirty="0" err="1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по</a:t>
            </a:r>
            <a:r>
              <a:rPr lang="en-US" sz="170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700" dirty="0" err="1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секциям</a:t>
            </a:r>
            <a:r>
              <a:rPr lang="ru-RU" sz="1700" dirty="0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700" dirty="0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Q </a:t>
            </a:r>
            <a:r>
              <a:rPr lang="en-US" sz="170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(</a:t>
            </a:r>
            <a:r>
              <a:rPr lang="en-US" sz="1700" dirty="0" err="1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здравоохранение</a:t>
            </a:r>
            <a:r>
              <a:rPr lang="en-US" sz="170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и </a:t>
            </a:r>
            <a:r>
              <a:rPr lang="en-US" sz="1700" dirty="0" err="1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социальные</a:t>
            </a:r>
            <a:r>
              <a:rPr lang="en-US" sz="170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700" dirty="0" err="1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услуги</a:t>
            </a:r>
            <a:r>
              <a:rPr lang="en-US" sz="170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) </a:t>
            </a:r>
            <a:r>
              <a:rPr lang="ru-RU" sz="170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и</a:t>
            </a:r>
            <a:r>
              <a:rPr lang="en-US" sz="1700" dirty="0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C </a:t>
            </a:r>
            <a:r>
              <a:rPr lang="en-US" sz="170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(</a:t>
            </a:r>
            <a:r>
              <a:rPr lang="en-US" sz="1700" dirty="0" err="1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обрабатывающая</a:t>
            </a:r>
            <a:r>
              <a:rPr lang="ru-RU" sz="1700" dirty="0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700" dirty="0" err="1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промышленность</a:t>
            </a:r>
            <a:r>
              <a:rPr lang="en-US" sz="1700" dirty="0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),</a:t>
            </a:r>
            <a:r>
              <a:rPr lang="ru-RU" sz="1700" dirty="0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700" dirty="0" err="1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общегосударственного</a:t>
            </a:r>
            <a:r>
              <a:rPr lang="en-US" sz="1700" dirty="0" smtClean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 </a:t>
            </a:r>
            <a:r>
              <a:rPr lang="en-US" sz="1700" dirty="0">
                <a:solidFill>
                  <a:srgbClr val="CFCBBF"/>
                </a:solidFill>
                <a:latin typeface="Raleway" pitchFamily="34" charset="0"/>
                <a:ea typeface="Raleway" pitchFamily="34" charset="-122"/>
                <a:cs typeface="Raleway" pitchFamily="34" charset="-120"/>
              </a:rPr>
              <a:t>классификатора ОКРБ 005-2011 «Виды экономической деятельности»</a:t>
            </a:r>
            <a:endParaRPr lang="en-US" sz="1700" dirty="0"/>
          </a:p>
        </p:txBody>
      </p:sp>
      <p:sp>
        <p:nvSpPr>
          <p:cNvPr id="20" name="Text 1"/>
          <p:cNvSpPr/>
          <p:nvPr/>
        </p:nvSpPr>
        <p:spPr>
          <a:xfrm>
            <a:off x="7708994" y="1804602"/>
            <a:ext cx="4942284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65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Основные </a:t>
            </a:r>
            <a:r>
              <a:rPr lang="en-US" sz="2650" dirty="0" err="1" smtClean="0">
                <a:solidFill>
                  <a:schemeClr val="accent4">
                    <a:lumMod val="40000"/>
                    <a:lumOff val="6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требования</a:t>
            </a:r>
            <a:r>
              <a:rPr lang="ru-RU" sz="265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:</a:t>
            </a:r>
            <a:endParaRPr lang="en-US" sz="265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3" name="Text 0"/>
          <p:cNvSpPr/>
          <p:nvPr/>
        </p:nvSpPr>
        <p:spPr>
          <a:xfrm>
            <a:off x="1274221" y="128304"/>
            <a:ext cx="12727155" cy="85728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4450"/>
              </a:lnSpc>
              <a:buNone/>
            </a:pPr>
            <a:r>
              <a:rPr lang="en-US" sz="3200" dirty="0">
                <a:solidFill>
                  <a:schemeClr val="accent4">
                    <a:lumMod val="40000"/>
                    <a:lumOff val="60000"/>
                  </a:schemeClr>
                </a:solidFill>
                <a:latin typeface="Prata" pitchFamily="34" charset="0"/>
                <a:ea typeface="Prata" pitchFamily="34" charset="-122"/>
                <a:cs typeface="Prata" pitchFamily="34" charset="-120"/>
              </a:rPr>
              <a:t>Кредитные продукты Плана социально-экономического развития на 2026 год</a:t>
            </a:r>
            <a:endParaRPr lang="en-US" sz="32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52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2425</TotalTime>
  <Words>1524</Words>
  <Application>Microsoft Office PowerPoint</Application>
  <PresentationFormat>Произвольный</PresentationFormat>
  <Paragraphs>198</Paragraphs>
  <Slides>11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2" baseType="lpstr">
      <vt:lpstr>Arial Narrow</vt:lpstr>
      <vt:lpstr>Prata</vt:lpstr>
      <vt:lpstr>Wingdings 3</vt:lpstr>
      <vt:lpstr>Raleway</vt:lpstr>
      <vt:lpstr>Arial Black</vt:lpstr>
      <vt:lpstr>Times New Roman</vt:lpstr>
      <vt:lpstr>Trebuchet MS</vt:lpstr>
      <vt:lpstr>Verdana</vt:lpstr>
      <vt:lpstr>Arial</vt:lpstr>
      <vt:lpstr>Calibri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Голубович Галина Алексеевна</dc:creator>
  <cp:lastModifiedBy>Лавникевич Павел Дмитриевич</cp:lastModifiedBy>
  <cp:revision>231</cp:revision>
  <cp:lastPrinted>2026-06-17T05:46:44Z</cp:lastPrinted>
  <dcterms:created xsi:type="dcterms:W3CDTF">2026-02-08T17:58:20Z</dcterms:created>
  <dcterms:modified xsi:type="dcterms:W3CDTF">2026-06-18T07:24:26Z</dcterms:modified>
</cp:coreProperties>
</file>