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slideLayouts/slideLayout13.xml" ContentType="application/vnd.openxmlformats-officedocument.presentationml.slideLayout+xml"/>
  <Override PartName="/ppt/theme/theme4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theme/theme6.xml" ContentType="application/vnd.openxmlformats-officedocument.theme+xml"/>
  <Override PartName="/ppt/slideLayouts/slideLayout1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  <p:sldMasterId id="2147483694" r:id="rId2"/>
    <p:sldMasterId id="2147483661" r:id="rId3"/>
    <p:sldMasterId id="2147483696" r:id="rId4"/>
    <p:sldMasterId id="2147483698" r:id="rId5"/>
    <p:sldMasterId id="2147483700" r:id="rId6"/>
    <p:sldMasterId id="2147483691" r:id="rId7"/>
  </p:sldMasterIdLst>
  <p:notesMasterIdLst>
    <p:notesMasterId r:id="rId29"/>
  </p:notesMasterIdLst>
  <p:handoutMasterIdLst>
    <p:handoutMasterId r:id="rId30"/>
  </p:handoutMasterIdLst>
  <p:sldIdLst>
    <p:sldId id="312" r:id="rId8"/>
    <p:sldId id="399" r:id="rId9"/>
    <p:sldId id="408" r:id="rId10"/>
    <p:sldId id="422" r:id="rId11"/>
    <p:sldId id="426" r:id="rId12"/>
    <p:sldId id="427" r:id="rId13"/>
    <p:sldId id="428" r:id="rId14"/>
    <p:sldId id="366" r:id="rId15"/>
    <p:sldId id="429" r:id="rId16"/>
    <p:sldId id="317" r:id="rId17"/>
    <p:sldId id="365" r:id="rId18"/>
    <p:sldId id="406" r:id="rId19"/>
    <p:sldId id="414" r:id="rId20"/>
    <p:sldId id="430" r:id="rId21"/>
    <p:sldId id="416" r:id="rId22"/>
    <p:sldId id="417" r:id="rId23"/>
    <p:sldId id="425" r:id="rId24"/>
    <p:sldId id="419" r:id="rId25"/>
    <p:sldId id="420" r:id="rId26"/>
    <p:sldId id="400" r:id="rId27"/>
    <p:sldId id="316" r:id="rId28"/>
  </p:sldIdLst>
  <p:sldSz cx="12192000" cy="6858000"/>
  <p:notesSz cx="6769100" cy="9906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Романенко М.В." initials="РМ" lastIdx="1" clrIdx="0">
    <p:extLst>
      <p:ext uri="{19B8F6BF-5375-455C-9EA6-DF929625EA0E}">
        <p15:presenceInfo xmlns:p15="http://schemas.microsoft.com/office/powerpoint/2012/main" userId="S-1-5-21-2045236544-1897264670-4247183394-911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5A26"/>
    <a:srgbClr val="FDFDE9"/>
    <a:srgbClr val="FFFFFF"/>
    <a:srgbClr val="0033CC"/>
    <a:srgbClr val="FF3399"/>
    <a:srgbClr val="545456"/>
    <a:srgbClr val="F2A0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85BE263C-DBD7-4A20-BB59-AAB30ACAA65A}" styleName="Средний стиль 3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26" autoAdjust="0"/>
    <p:restoredTop sz="94660" autoAdjust="0"/>
  </p:normalViewPr>
  <p:slideViewPr>
    <p:cSldViewPr snapToGrid="0">
      <p:cViewPr varScale="1">
        <p:scale>
          <a:sx n="105" d="100"/>
          <a:sy n="105" d="100"/>
        </p:scale>
        <p:origin x="79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1" d="100"/>
          <a:sy n="81" d="100"/>
        </p:scale>
        <p:origin x="400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commentAuthors" Target="commentAuthor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03-19T15:49:50.054" idx="1">
    <p:pos x="10" y="10"/>
    <p:text/>
    <p:extLst>
      <p:ext uri="{C676402C-5697-4E1C-873F-D02D1690AC5C}">
        <p15:threadingInfo xmlns:p15="http://schemas.microsoft.com/office/powerpoint/2012/main" timeZoneBias="-180"/>
      </p:ext>
    </p:extLs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DDF8EBD-2FCB-404C-B00A-3AE3B6A8E120}" type="doc">
      <dgm:prSet loTypeId="urn:microsoft.com/office/officeart/2005/8/layout/cycle7" loCatId="cycle" qsTypeId="urn:microsoft.com/office/officeart/2005/8/quickstyle/3d3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C53B9AED-F15C-4F3B-8366-C68166318526}">
      <dgm:prSet phldrT="[Текст]" custT="1"/>
      <dgm:spPr/>
      <dgm:t>
        <a:bodyPr/>
        <a:lstStyle/>
        <a:p>
          <a:r>
            <a:rPr lang="ru-RU" sz="1600" b="1" dirty="0"/>
            <a:t>Банк (гарант)</a:t>
          </a:r>
        </a:p>
      </dgm:t>
    </dgm:pt>
    <dgm:pt modelId="{A464A053-B13A-4A5B-A8D5-3FEEBDAC49F7}" type="parTrans" cxnId="{09FFFC1A-6D27-43D9-88B5-3DC7405E7C69}">
      <dgm:prSet/>
      <dgm:spPr/>
      <dgm:t>
        <a:bodyPr/>
        <a:lstStyle/>
        <a:p>
          <a:endParaRPr lang="ru-RU" sz="1600"/>
        </a:p>
      </dgm:t>
    </dgm:pt>
    <dgm:pt modelId="{23C404CE-420E-4A64-8023-9AECAD3DFFF7}" type="sibTrans" cxnId="{09FFFC1A-6D27-43D9-88B5-3DC7405E7C69}">
      <dgm:prSet custT="1"/>
      <dgm:spPr/>
      <dgm:t>
        <a:bodyPr/>
        <a:lstStyle/>
        <a:p>
          <a:endParaRPr lang="ru-RU" sz="1600"/>
        </a:p>
      </dgm:t>
    </dgm:pt>
    <dgm:pt modelId="{88FBB37C-A755-4079-8FA4-EC187496D4AA}">
      <dgm:prSet phldrT="[Текст]" custT="1"/>
      <dgm:spPr/>
      <dgm:t>
        <a:bodyPr/>
        <a:lstStyle/>
        <a:p>
          <a:r>
            <a:rPr lang="ru-RU" sz="1600" dirty="0"/>
            <a:t>Продавец (</a:t>
          </a:r>
          <a:r>
            <a:rPr lang="ru-RU" sz="1600" b="1" dirty="0"/>
            <a:t>бенефициар</a:t>
          </a:r>
          <a:r>
            <a:rPr lang="ru-RU" sz="1600" dirty="0"/>
            <a:t>)</a:t>
          </a:r>
        </a:p>
      </dgm:t>
    </dgm:pt>
    <dgm:pt modelId="{8E5F3CEA-539D-4B38-ACE5-386C39C1418E}" type="parTrans" cxnId="{353D3B55-0912-4878-9850-306D15187E5B}">
      <dgm:prSet/>
      <dgm:spPr/>
      <dgm:t>
        <a:bodyPr/>
        <a:lstStyle/>
        <a:p>
          <a:endParaRPr lang="ru-RU" sz="1600"/>
        </a:p>
      </dgm:t>
    </dgm:pt>
    <dgm:pt modelId="{8C251D6A-9C2A-43AF-869F-7C40F5A6871C}" type="sibTrans" cxnId="{353D3B55-0912-4878-9850-306D15187E5B}">
      <dgm:prSet custT="1"/>
      <dgm:spPr/>
      <dgm:t>
        <a:bodyPr/>
        <a:lstStyle/>
        <a:p>
          <a:endParaRPr lang="ru-RU" sz="1600"/>
        </a:p>
      </dgm:t>
    </dgm:pt>
    <dgm:pt modelId="{1DD94691-1915-4926-A9EF-A70852C07F09}">
      <dgm:prSet phldrT="[Текст]" custT="1"/>
      <dgm:spPr/>
      <dgm:t>
        <a:bodyPr/>
        <a:lstStyle/>
        <a:p>
          <a:r>
            <a:rPr lang="ru-RU" sz="1600" b="1" dirty="0"/>
            <a:t>Покупатель</a:t>
          </a:r>
          <a:r>
            <a:rPr lang="ru-RU" sz="1600" dirty="0"/>
            <a:t> (приказодатель)</a:t>
          </a:r>
        </a:p>
      </dgm:t>
    </dgm:pt>
    <dgm:pt modelId="{3F3B5E0F-720B-40C1-970F-AAC6C931E1D9}" type="parTrans" cxnId="{64ED1EC5-D816-400D-8DAB-E391B3658F17}">
      <dgm:prSet/>
      <dgm:spPr/>
      <dgm:t>
        <a:bodyPr/>
        <a:lstStyle/>
        <a:p>
          <a:endParaRPr lang="ru-RU" sz="1600"/>
        </a:p>
      </dgm:t>
    </dgm:pt>
    <dgm:pt modelId="{B09866C2-85BA-45E3-8FF1-0379007FA695}" type="sibTrans" cxnId="{64ED1EC5-D816-400D-8DAB-E391B3658F17}">
      <dgm:prSet custT="1"/>
      <dgm:spPr/>
      <dgm:t>
        <a:bodyPr/>
        <a:lstStyle/>
        <a:p>
          <a:endParaRPr lang="ru-RU" sz="1600"/>
        </a:p>
      </dgm:t>
    </dgm:pt>
    <dgm:pt modelId="{92C76821-29CB-424B-98FE-F2069A05AD5C}" type="pres">
      <dgm:prSet presAssocID="{4DDF8EBD-2FCB-404C-B00A-3AE3B6A8E120}" presName="Name0" presStyleCnt="0">
        <dgm:presLayoutVars>
          <dgm:dir/>
          <dgm:resizeHandles val="exact"/>
        </dgm:presLayoutVars>
      </dgm:prSet>
      <dgm:spPr/>
    </dgm:pt>
    <dgm:pt modelId="{B49951F5-9D3E-443A-88A9-AF2ACB519AB0}" type="pres">
      <dgm:prSet presAssocID="{C53B9AED-F15C-4F3B-8366-C68166318526}" presName="node" presStyleLbl="node1" presStyleIdx="0" presStyleCnt="3">
        <dgm:presLayoutVars>
          <dgm:bulletEnabled val="1"/>
        </dgm:presLayoutVars>
      </dgm:prSet>
      <dgm:spPr/>
    </dgm:pt>
    <dgm:pt modelId="{DC89230F-0958-4583-8C10-696B9F3D0DC5}" type="pres">
      <dgm:prSet presAssocID="{23C404CE-420E-4A64-8023-9AECAD3DFFF7}" presName="sibTrans" presStyleLbl="sibTrans2D1" presStyleIdx="0" presStyleCnt="3"/>
      <dgm:spPr/>
    </dgm:pt>
    <dgm:pt modelId="{B9A387D5-D82D-4B53-B8EF-27DE2910F4D4}" type="pres">
      <dgm:prSet presAssocID="{23C404CE-420E-4A64-8023-9AECAD3DFFF7}" presName="connectorText" presStyleLbl="sibTrans2D1" presStyleIdx="0" presStyleCnt="3"/>
      <dgm:spPr/>
    </dgm:pt>
    <dgm:pt modelId="{C4AAEBD6-88FA-409E-A8DB-7819CCB09BA8}" type="pres">
      <dgm:prSet presAssocID="{88FBB37C-A755-4079-8FA4-EC187496D4AA}" presName="node" presStyleLbl="node1" presStyleIdx="1" presStyleCnt="3">
        <dgm:presLayoutVars>
          <dgm:bulletEnabled val="1"/>
        </dgm:presLayoutVars>
      </dgm:prSet>
      <dgm:spPr/>
    </dgm:pt>
    <dgm:pt modelId="{66DC6E56-BB62-401A-8AE1-7781A8BADA52}" type="pres">
      <dgm:prSet presAssocID="{8C251D6A-9C2A-43AF-869F-7C40F5A6871C}" presName="sibTrans" presStyleLbl="sibTrans2D1" presStyleIdx="1" presStyleCnt="3"/>
      <dgm:spPr/>
    </dgm:pt>
    <dgm:pt modelId="{9C480577-9F14-4109-9575-5B563BE44EDD}" type="pres">
      <dgm:prSet presAssocID="{8C251D6A-9C2A-43AF-869F-7C40F5A6871C}" presName="connectorText" presStyleLbl="sibTrans2D1" presStyleIdx="1" presStyleCnt="3"/>
      <dgm:spPr/>
    </dgm:pt>
    <dgm:pt modelId="{52813CF8-61D5-414D-9BA1-7F97F7CB40A1}" type="pres">
      <dgm:prSet presAssocID="{1DD94691-1915-4926-A9EF-A70852C07F09}" presName="node" presStyleLbl="node1" presStyleIdx="2" presStyleCnt="3">
        <dgm:presLayoutVars>
          <dgm:bulletEnabled val="1"/>
        </dgm:presLayoutVars>
      </dgm:prSet>
      <dgm:spPr/>
    </dgm:pt>
    <dgm:pt modelId="{07342079-1E73-489F-A266-31612CC1335D}" type="pres">
      <dgm:prSet presAssocID="{B09866C2-85BA-45E3-8FF1-0379007FA695}" presName="sibTrans" presStyleLbl="sibTrans2D1" presStyleIdx="2" presStyleCnt="3"/>
      <dgm:spPr/>
    </dgm:pt>
    <dgm:pt modelId="{47F9FC73-334A-4C5F-82C6-305F46B27E84}" type="pres">
      <dgm:prSet presAssocID="{B09866C2-85BA-45E3-8FF1-0379007FA695}" presName="connectorText" presStyleLbl="sibTrans2D1" presStyleIdx="2" presStyleCnt="3"/>
      <dgm:spPr/>
    </dgm:pt>
  </dgm:ptLst>
  <dgm:cxnLst>
    <dgm:cxn modelId="{D21B7D15-6350-4ECE-BEB6-D7BD10F77AE0}" type="presOf" srcId="{88FBB37C-A755-4079-8FA4-EC187496D4AA}" destId="{C4AAEBD6-88FA-409E-A8DB-7819CCB09BA8}" srcOrd="0" destOrd="0" presId="urn:microsoft.com/office/officeart/2005/8/layout/cycle7"/>
    <dgm:cxn modelId="{0A497619-3048-4ED8-9647-9A2606A9E0BC}" type="presOf" srcId="{1DD94691-1915-4926-A9EF-A70852C07F09}" destId="{52813CF8-61D5-414D-9BA1-7F97F7CB40A1}" srcOrd="0" destOrd="0" presId="urn:microsoft.com/office/officeart/2005/8/layout/cycle7"/>
    <dgm:cxn modelId="{09FFFC1A-6D27-43D9-88B5-3DC7405E7C69}" srcId="{4DDF8EBD-2FCB-404C-B00A-3AE3B6A8E120}" destId="{C53B9AED-F15C-4F3B-8366-C68166318526}" srcOrd="0" destOrd="0" parTransId="{A464A053-B13A-4A5B-A8D5-3FEEBDAC49F7}" sibTransId="{23C404CE-420E-4A64-8023-9AECAD3DFFF7}"/>
    <dgm:cxn modelId="{6489C764-4673-42EE-A8D2-94D3FEE3E72B}" type="presOf" srcId="{23C404CE-420E-4A64-8023-9AECAD3DFFF7}" destId="{DC89230F-0958-4583-8C10-696B9F3D0DC5}" srcOrd="0" destOrd="0" presId="urn:microsoft.com/office/officeart/2005/8/layout/cycle7"/>
    <dgm:cxn modelId="{EEAD0545-2BEB-4B84-A9F7-29066FB7BC56}" type="presOf" srcId="{B09866C2-85BA-45E3-8FF1-0379007FA695}" destId="{47F9FC73-334A-4C5F-82C6-305F46B27E84}" srcOrd="1" destOrd="0" presId="urn:microsoft.com/office/officeart/2005/8/layout/cycle7"/>
    <dgm:cxn modelId="{353D3B55-0912-4878-9850-306D15187E5B}" srcId="{4DDF8EBD-2FCB-404C-B00A-3AE3B6A8E120}" destId="{88FBB37C-A755-4079-8FA4-EC187496D4AA}" srcOrd="1" destOrd="0" parTransId="{8E5F3CEA-539D-4B38-ACE5-386C39C1418E}" sibTransId="{8C251D6A-9C2A-43AF-869F-7C40F5A6871C}"/>
    <dgm:cxn modelId="{20417589-7727-4FFA-97FD-90CA007FB701}" type="presOf" srcId="{4DDF8EBD-2FCB-404C-B00A-3AE3B6A8E120}" destId="{92C76821-29CB-424B-98FE-F2069A05AD5C}" srcOrd="0" destOrd="0" presId="urn:microsoft.com/office/officeart/2005/8/layout/cycle7"/>
    <dgm:cxn modelId="{609287AA-1738-43B7-8C5B-AE627BA476A3}" type="presOf" srcId="{23C404CE-420E-4A64-8023-9AECAD3DFFF7}" destId="{B9A387D5-D82D-4B53-B8EF-27DE2910F4D4}" srcOrd="1" destOrd="0" presId="urn:microsoft.com/office/officeart/2005/8/layout/cycle7"/>
    <dgm:cxn modelId="{860891B0-A09C-4FA2-9EA9-79BE70B5396D}" type="presOf" srcId="{8C251D6A-9C2A-43AF-869F-7C40F5A6871C}" destId="{9C480577-9F14-4109-9575-5B563BE44EDD}" srcOrd="1" destOrd="0" presId="urn:microsoft.com/office/officeart/2005/8/layout/cycle7"/>
    <dgm:cxn modelId="{E39881B1-BC26-417A-ADF5-5271DD39A320}" type="presOf" srcId="{B09866C2-85BA-45E3-8FF1-0379007FA695}" destId="{07342079-1E73-489F-A266-31612CC1335D}" srcOrd="0" destOrd="0" presId="urn:microsoft.com/office/officeart/2005/8/layout/cycle7"/>
    <dgm:cxn modelId="{64ED1EC5-D816-400D-8DAB-E391B3658F17}" srcId="{4DDF8EBD-2FCB-404C-B00A-3AE3B6A8E120}" destId="{1DD94691-1915-4926-A9EF-A70852C07F09}" srcOrd="2" destOrd="0" parTransId="{3F3B5E0F-720B-40C1-970F-AAC6C931E1D9}" sibTransId="{B09866C2-85BA-45E3-8FF1-0379007FA695}"/>
    <dgm:cxn modelId="{722CEEC5-A7C7-48D1-91C2-7C5BE5503FB6}" type="presOf" srcId="{C53B9AED-F15C-4F3B-8366-C68166318526}" destId="{B49951F5-9D3E-443A-88A9-AF2ACB519AB0}" srcOrd="0" destOrd="0" presId="urn:microsoft.com/office/officeart/2005/8/layout/cycle7"/>
    <dgm:cxn modelId="{9497B6DE-1BD1-4C5D-9187-99460978620F}" type="presOf" srcId="{8C251D6A-9C2A-43AF-869F-7C40F5A6871C}" destId="{66DC6E56-BB62-401A-8AE1-7781A8BADA52}" srcOrd="0" destOrd="0" presId="urn:microsoft.com/office/officeart/2005/8/layout/cycle7"/>
    <dgm:cxn modelId="{F2A70593-63D0-42BA-96F7-7AD94EDC1B4D}" type="presParOf" srcId="{92C76821-29CB-424B-98FE-F2069A05AD5C}" destId="{B49951F5-9D3E-443A-88A9-AF2ACB519AB0}" srcOrd="0" destOrd="0" presId="urn:microsoft.com/office/officeart/2005/8/layout/cycle7"/>
    <dgm:cxn modelId="{F129785A-AB27-4335-B02D-44A636D7719A}" type="presParOf" srcId="{92C76821-29CB-424B-98FE-F2069A05AD5C}" destId="{DC89230F-0958-4583-8C10-696B9F3D0DC5}" srcOrd="1" destOrd="0" presId="urn:microsoft.com/office/officeart/2005/8/layout/cycle7"/>
    <dgm:cxn modelId="{6E9F209C-AFF1-4C3C-9A22-85B9A0427C42}" type="presParOf" srcId="{DC89230F-0958-4583-8C10-696B9F3D0DC5}" destId="{B9A387D5-D82D-4B53-B8EF-27DE2910F4D4}" srcOrd="0" destOrd="0" presId="urn:microsoft.com/office/officeart/2005/8/layout/cycle7"/>
    <dgm:cxn modelId="{BE878938-9B7D-4881-9F4A-3856CD137C6B}" type="presParOf" srcId="{92C76821-29CB-424B-98FE-F2069A05AD5C}" destId="{C4AAEBD6-88FA-409E-A8DB-7819CCB09BA8}" srcOrd="2" destOrd="0" presId="urn:microsoft.com/office/officeart/2005/8/layout/cycle7"/>
    <dgm:cxn modelId="{140E18F4-0D38-41FE-B978-B989392205FB}" type="presParOf" srcId="{92C76821-29CB-424B-98FE-F2069A05AD5C}" destId="{66DC6E56-BB62-401A-8AE1-7781A8BADA52}" srcOrd="3" destOrd="0" presId="urn:microsoft.com/office/officeart/2005/8/layout/cycle7"/>
    <dgm:cxn modelId="{E57D6D91-7481-4F91-BB84-6C535FF71EA2}" type="presParOf" srcId="{66DC6E56-BB62-401A-8AE1-7781A8BADA52}" destId="{9C480577-9F14-4109-9575-5B563BE44EDD}" srcOrd="0" destOrd="0" presId="urn:microsoft.com/office/officeart/2005/8/layout/cycle7"/>
    <dgm:cxn modelId="{57D9AE44-C7C5-4693-BEAE-00ED3372E129}" type="presParOf" srcId="{92C76821-29CB-424B-98FE-F2069A05AD5C}" destId="{52813CF8-61D5-414D-9BA1-7F97F7CB40A1}" srcOrd="4" destOrd="0" presId="urn:microsoft.com/office/officeart/2005/8/layout/cycle7"/>
    <dgm:cxn modelId="{AF0B68B7-1601-4C14-9C1A-E50E51F5D71A}" type="presParOf" srcId="{92C76821-29CB-424B-98FE-F2069A05AD5C}" destId="{07342079-1E73-489F-A266-31612CC1335D}" srcOrd="5" destOrd="0" presId="urn:microsoft.com/office/officeart/2005/8/layout/cycle7"/>
    <dgm:cxn modelId="{04F82EF9-8FD6-4373-A6A9-433BBADABBBC}" type="presParOf" srcId="{07342079-1E73-489F-A266-31612CC1335D}" destId="{47F9FC73-334A-4C5F-82C6-305F46B27E84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4E35AE5-179D-48D9-93B5-B9A16CC6CDB0}" type="doc">
      <dgm:prSet loTypeId="urn:microsoft.com/office/officeart/2005/8/layout/chevron1" loCatId="process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8D66E276-FDDB-45B0-B414-F3008FEDDDFE}">
      <dgm:prSet phldrT="[Текст]" custT="1"/>
      <dgm:spPr/>
      <dgm:t>
        <a:bodyPr/>
        <a:lstStyle/>
        <a:p>
          <a:r>
            <a:rPr lang="ru-RU" sz="2000" dirty="0">
              <a:latin typeface="Circe" panose="020B0502020203020203"/>
            </a:rPr>
            <a:t>Контракт</a:t>
          </a:r>
        </a:p>
      </dgm:t>
    </dgm:pt>
    <dgm:pt modelId="{4EE68D69-5DC2-467D-AF65-02F0A5011CA1}" type="parTrans" cxnId="{E52E98B7-D57F-4933-A923-DCF349F7D3EC}">
      <dgm:prSet/>
      <dgm:spPr/>
      <dgm:t>
        <a:bodyPr/>
        <a:lstStyle/>
        <a:p>
          <a:endParaRPr lang="ru-RU"/>
        </a:p>
      </dgm:t>
    </dgm:pt>
    <dgm:pt modelId="{4F6BD8FE-5E6D-427F-B505-677C40CCEBE0}" type="sibTrans" cxnId="{E52E98B7-D57F-4933-A923-DCF349F7D3EC}">
      <dgm:prSet/>
      <dgm:spPr/>
      <dgm:t>
        <a:bodyPr/>
        <a:lstStyle/>
        <a:p>
          <a:endParaRPr lang="ru-RU"/>
        </a:p>
      </dgm:t>
    </dgm:pt>
    <dgm:pt modelId="{202DC113-8829-4825-B960-6D6C1C88EA35}">
      <dgm:prSet phldrT="[Текст]" custT="1"/>
      <dgm:spPr/>
      <dgm:t>
        <a:bodyPr/>
        <a:lstStyle/>
        <a:p>
          <a:r>
            <a:rPr lang="ru-RU" sz="2000" dirty="0">
              <a:latin typeface="Circe" panose="020B0502020203020203"/>
            </a:rPr>
            <a:t>Открытие</a:t>
          </a:r>
        </a:p>
      </dgm:t>
    </dgm:pt>
    <dgm:pt modelId="{E71E0938-D614-49DF-B6B6-0B6831BC3EB9}" type="parTrans" cxnId="{38E8FAB7-6A09-4578-97B5-C8DAFEC572FC}">
      <dgm:prSet/>
      <dgm:spPr/>
      <dgm:t>
        <a:bodyPr/>
        <a:lstStyle/>
        <a:p>
          <a:endParaRPr lang="ru-RU"/>
        </a:p>
      </dgm:t>
    </dgm:pt>
    <dgm:pt modelId="{D646D6B6-F952-4234-A60D-0FCB2AA83300}" type="sibTrans" cxnId="{38E8FAB7-6A09-4578-97B5-C8DAFEC572FC}">
      <dgm:prSet/>
      <dgm:spPr/>
      <dgm:t>
        <a:bodyPr/>
        <a:lstStyle/>
        <a:p>
          <a:endParaRPr lang="ru-RU"/>
        </a:p>
      </dgm:t>
    </dgm:pt>
    <dgm:pt modelId="{23D37672-8DCC-4907-BF02-5BA8E385CBB4}">
      <dgm:prSet phldrT="[Текст]" custT="1"/>
      <dgm:spPr/>
      <dgm:t>
        <a:bodyPr/>
        <a:lstStyle/>
        <a:p>
          <a:r>
            <a:rPr lang="ru-RU" sz="1800" dirty="0">
              <a:latin typeface="Circe" panose="020B0502020203020203"/>
            </a:rPr>
            <a:t>Отгрузка</a:t>
          </a:r>
        </a:p>
      </dgm:t>
    </dgm:pt>
    <dgm:pt modelId="{49A9B98A-25FF-4DD9-8B8B-97F4589F0B2F}" type="parTrans" cxnId="{BA89D071-8D6B-4707-A02F-2AAF0275CB93}">
      <dgm:prSet/>
      <dgm:spPr/>
      <dgm:t>
        <a:bodyPr/>
        <a:lstStyle/>
        <a:p>
          <a:endParaRPr lang="ru-RU"/>
        </a:p>
      </dgm:t>
    </dgm:pt>
    <dgm:pt modelId="{DB10E3E8-DBE6-49AB-8CA0-BF66701BF81B}" type="sibTrans" cxnId="{BA89D071-8D6B-4707-A02F-2AAF0275CB93}">
      <dgm:prSet/>
      <dgm:spPr/>
      <dgm:t>
        <a:bodyPr/>
        <a:lstStyle/>
        <a:p>
          <a:endParaRPr lang="ru-RU"/>
        </a:p>
      </dgm:t>
    </dgm:pt>
    <dgm:pt modelId="{67D132DD-6939-4FC3-9CF1-CBC61393D4F1}">
      <dgm:prSet phldrT="[Текст]" custT="1"/>
      <dgm:spPr/>
      <dgm:t>
        <a:bodyPr/>
        <a:lstStyle/>
        <a:p>
          <a:r>
            <a:rPr lang="ru-RU" sz="1800" dirty="0">
              <a:latin typeface="Circe" panose="020B0502020203020203"/>
            </a:rPr>
            <a:t>Проверка</a:t>
          </a:r>
        </a:p>
      </dgm:t>
    </dgm:pt>
    <dgm:pt modelId="{C64611D9-2DA0-4ACF-8688-D9AC53604A64}" type="parTrans" cxnId="{1C784550-C184-468C-B8F6-7C89E09CA551}">
      <dgm:prSet/>
      <dgm:spPr/>
      <dgm:t>
        <a:bodyPr/>
        <a:lstStyle/>
        <a:p>
          <a:endParaRPr lang="ru-RU"/>
        </a:p>
      </dgm:t>
    </dgm:pt>
    <dgm:pt modelId="{31CABE3D-9072-4637-8B0C-93E541217615}" type="sibTrans" cxnId="{1C784550-C184-468C-B8F6-7C89E09CA551}">
      <dgm:prSet/>
      <dgm:spPr/>
      <dgm:t>
        <a:bodyPr/>
        <a:lstStyle/>
        <a:p>
          <a:endParaRPr lang="ru-RU"/>
        </a:p>
      </dgm:t>
    </dgm:pt>
    <dgm:pt modelId="{716FFEFF-1E07-4074-8FAE-E59F595D9D03}">
      <dgm:prSet phldrT="[Текст]" custT="1"/>
      <dgm:spPr/>
      <dgm:t>
        <a:bodyPr/>
        <a:lstStyle/>
        <a:p>
          <a:r>
            <a:rPr lang="ru-RU" sz="1800" dirty="0">
              <a:latin typeface="Circe" panose="020B0502020203020203"/>
            </a:rPr>
            <a:t>Платеж</a:t>
          </a:r>
        </a:p>
      </dgm:t>
    </dgm:pt>
    <dgm:pt modelId="{48474771-5C90-4A25-A075-EB3BD103196C}" type="parTrans" cxnId="{227C59AC-C5F2-4376-B010-2EA4AFE29203}">
      <dgm:prSet/>
      <dgm:spPr/>
      <dgm:t>
        <a:bodyPr/>
        <a:lstStyle/>
        <a:p>
          <a:endParaRPr lang="ru-RU"/>
        </a:p>
      </dgm:t>
    </dgm:pt>
    <dgm:pt modelId="{C6F18874-7313-4294-B802-10D126FFF286}" type="sibTrans" cxnId="{227C59AC-C5F2-4376-B010-2EA4AFE29203}">
      <dgm:prSet/>
      <dgm:spPr/>
      <dgm:t>
        <a:bodyPr/>
        <a:lstStyle/>
        <a:p>
          <a:endParaRPr lang="ru-RU"/>
        </a:p>
      </dgm:t>
    </dgm:pt>
    <dgm:pt modelId="{B06C750E-75DB-47A9-9FAC-1D315647F632}">
      <dgm:prSet phldrT="[Текст]"/>
      <dgm:spPr/>
      <dgm:t>
        <a:bodyPr/>
        <a:lstStyle/>
        <a:p>
          <a:r>
            <a:rPr lang="ru-RU" dirty="0">
              <a:latin typeface="Circe" panose="020B0502020203020203"/>
            </a:rPr>
            <a:t>Возмещение</a:t>
          </a:r>
        </a:p>
      </dgm:t>
    </dgm:pt>
    <dgm:pt modelId="{EECD381F-716F-4615-B8AF-C70078965314}" type="parTrans" cxnId="{94D2EBCC-7658-4B34-9937-7BE434A83796}">
      <dgm:prSet/>
      <dgm:spPr/>
      <dgm:t>
        <a:bodyPr/>
        <a:lstStyle/>
        <a:p>
          <a:endParaRPr lang="ru-RU"/>
        </a:p>
      </dgm:t>
    </dgm:pt>
    <dgm:pt modelId="{74A805B1-FEB1-466E-A649-CFF1D9DA1495}" type="sibTrans" cxnId="{94D2EBCC-7658-4B34-9937-7BE434A83796}">
      <dgm:prSet/>
      <dgm:spPr/>
      <dgm:t>
        <a:bodyPr/>
        <a:lstStyle/>
        <a:p>
          <a:endParaRPr lang="ru-RU"/>
        </a:p>
      </dgm:t>
    </dgm:pt>
    <dgm:pt modelId="{841CBF0C-418C-4FCD-A576-14DDED79B996}" type="pres">
      <dgm:prSet presAssocID="{F4E35AE5-179D-48D9-93B5-B9A16CC6CDB0}" presName="Name0" presStyleCnt="0">
        <dgm:presLayoutVars>
          <dgm:dir/>
          <dgm:animLvl val="lvl"/>
          <dgm:resizeHandles val="exact"/>
        </dgm:presLayoutVars>
      </dgm:prSet>
      <dgm:spPr/>
    </dgm:pt>
    <dgm:pt modelId="{93BF9BDC-147A-4AB9-8D20-5DB03382B121}" type="pres">
      <dgm:prSet presAssocID="{8D66E276-FDDB-45B0-B414-F3008FEDDDFE}" presName="parTxOnly" presStyleLbl="node1" presStyleIdx="0" presStyleCnt="6" custScaleX="106553">
        <dgm:presLayoutVars>
          <dgm:chMax val="0"/>
          <dgm:chPref val="0"/>
          <dgm:bulletEnabled val="1"/>
        </dgm:presLayoutVars>
      </dgm:prSet>
      <dgm:spPr/>
    </dgm:pt>
    <dgm:pt modelId="{A5721146-C6A0-4833-87E8-2F2D63DCFC5A}" type="pres">
      <dgm:prSet presAssocID="{4F6BD8FE-5E6D-427F-B505-677C40CCEBE0}" presName="parTxOnlySpace" presStyleCnt="0"/>
      <dgm:spPr/>
    </dgm:pt>
    <dgm:pt modelId="{9210F8AD-60B0-4C8D-A25D-2D312918800C}" type="pres">
      <dgm:prSet presAssocID="{202DC113-8829-4825-B960-6D6C1C88EA35}" presName="parTxOnly" presStyleLbl="node1" presStyleIdx="1" presStyleCnt="6" custScaleX="105223">
        <dgm:presLayoutVars>
          <dgm:chMax val="0"/>
          <dgm:chPref val="0"/>
          <dgm:bulletEnabled val="1"/>
        </dgm:presLayoutVars>
      </dgm:prSet>
      <dgm:spPr/>
    </dgm:pt>
    <dgm:pt modelId="{E6D6C0E8-698D-4D3F-993D-58F80E1351D3}" type="pres">
      <dgm:prSet presAssocID="{D646D6B6-F952-4234-A60D-0FCB2AA83300}" presName="parTxOnlySpace" presStyleCnt="0"/>
      <dgm:spPr/>
    </dgm:pt>
    <dgm:pt modelId="{70D39C1B-A4BB-41AD-A17F-91B06204EF3C}" type="pres">
      <dgm:prSet presAssocID="{23D37672-8DCC-4907-BF02-5BA8E385CBB4}" presName="parTxOnly" presStyleLbl="node1" presStyleIdx="2" presStyleCnt="6" custScaleX="117550">
        <dgm:presLayoutVars>
          <dgm:chMax val="0"/>
          <dgm:chPref val="0"/>
          <dgm:bulletEnabled val="1"/>
        </dgm:presLayoutVars>
      </dgm:prSet>
      <dgm:spPr/>
    </dgm:pt>
    <dgm:pt modelId="{E0003EB7-C23F-4059-B840-03F71887E305}" type="pres">
      <dgm:prSet presAssocID="{DB10E3E8-DBE6-49AB-8CA0-BF66701BF81B}" presName="parTxOnlySpace" presStyleCnt="0"/>
      <dgm:spPr/>
    </dgm:pt>
    <dgm:pt modelId="{EA768D8C-8FC0-46FE-80E0-E2C756B0E9D2}" type="pres">
      <dgm:prSet presAssocID="{67D132DD-6939-4FC3-9CF1-CBC61393D4F1}" presName="parTxOnly" presStyleLbl="node1" presStyleIdx="3" presStyleCnt="6" custScaleX="101651">
        <dgm:presLayoutVars>
          <dgm:chMax val="0"/>
          <dgm:chPref val="0"/>
          <dgm:bulletEnabled val="1"/>
        </dgm:presLayoutVars>
      </dgm:prSet>
      <dgm:spPr/>
    </dgm:pt>
    <dgm:pt modelId="{793E61F8-1073-4051-8CBD-7CD51957B39F}" type="pres">
      <dgm:prSet presAssocID="{31CABE3D-9072-4637-8B0C-93E541217615}" presName="parTxOnlySpace" presStyleCnt="0"/>
      <dgm:spPr/>
    </dgm:pt>
    <dgm:pt modelId="{99026F2C-0BDD-4F39-9DAD-A076AF8C3106}" type="pres">
      <dgm:prSet presAssocID="{716FFEFF-1E07-4074-8FAE-E59F595D9D03}" presName="parTxOnly" presStyleLbl="node1" presStyleIdx="4" presStyleCnt="6">
        <dgm:presLayoutVars>
          <dgm:chMax val="0"/>
          <dgm:chPref val="0"/>
          <dgm:bulletEnabled val="1"/>
        </dgm:presLayoutVars>
      </dgm:prSet>
      <dgm:spPr/>
    </dgm:pt>
    <dgm:pt modelId="{19F2D1B6-31C2-41FA-BA36-80A0B3AA32A7}" type="pres">
      <dgm:prSet presAssocID="{C6F18874-7313-4294-B802-10D126FFF286}" presName="parTxOnlySpace" presStyleCnt="0"/>
      <dgm:spPr/>
    </dgm:pt>
    <dgm:pt modelId="{3DA3114B-A72A-4F7B-A6D6-EAC2FBA81450}" type="pres">
      <dgm:prSet presAssocID="{B06C750E-75DB-47A9-9FAC-1D315647F632}" presName="parTxOnly" presStyleLbl="node1" presStyleIdx="5" presStyleCnt="6" custScaleX="129893">
        <dgm:presLayoutVars>
          <dgm:chMax val="0"/>
          <dgm:chPref val="0"/>
          <dgm:bulletEnabled val="1"/>
        </dgm:presLayoutVars>
      </dgm:prSet>
      <dgm:spPr/>
    </dgm:pt>
  </dgm:ptLst>
  <dgm:cxnLst>
    <dgm:cxn modelId="{42C7F505-5D5A-4370-96CF-8F413CF5A281}" type="presOf" srcId="{67D132DD-6939-4FC3-9CF1-CBC61393D4F1}" destId="{EA768D8C-8FC0-46FE-80E0-E2C756B0E9D2}" srcOrd="0" destOrd="0" presId="urn:microsoft.com/office/officeart/2005/8/layout/chevron1"/>
    <dgm:cxn modelId="{18900809-B314-4951-994C-2E290D2BC6F0}" type="presOf" srcId="{F4E35AE5-179D-48D9-93B5-B9A16CC6CDB0}" destId="{841CBF0C-418C-4FCD-A576-14DDED79B996}" srcOrd="0" destOrd="0" presId="urn:microsoft.com/office/officeart/2005/8/layout/chevron1"/>
    <dgm:cxn modelId="{5F95EB1D-55CE-43D0-898C-FCEDB45723FB}" type="presOf" srcId="{B06C750E-75DB-47A9-9FAC-1D315647F632}" destId="{3DA3114B-A72A-4F7B-A6D6-EAC2FBA81450}" srcOrd="0" destOrd="0" presId="urn:microsoft.com/office/officeart/2005/8/layout/chevron1"/>
    <dgm:cxn modelId="{1C784550-C184-468C-B8F6-7C89E09CA551}" srcId="{F4E35AE5-179D-48D9-93B5-B9A16CC6CDB0}" destId="{67D132DD-6939-4FC3-9CF1-CBC61393D4F1}" srcOrd="3" destOrd="0" parTransId="{C64611D9-2DA0-4ACF-8688-D9AC53604A64}" sibTransId="{31CABE3D-9072-4637-8B0C-93E541217615}"/>
    <dgm:cxn modelId="{BA89D071-8D6B-4707-A02F-2AAF0275CB93}" srcId="{F4E35AE5-179D-48D9-93B5-B9A16CC6CDB0}" destId="{23D37672-8DCC-4907-BF02-5BA8E385CBB4}" srcOrd="2" destOrd="0" parTransId="{49A9B98A-25FF-4DD9-8B8B-97F4589F0B2F}" sibTransId="{DB10E3E8-DBE6-49AB-8CA0-BF66701BF81B}"/>
    <dgm:cxn modelId="{84F9FD98-A42E-45A3-AA71-B1BE0CB99B45}" type="presOf" srcId="{23D37672-8DCC-4907-BF02-5BA8E385CBB4}" destId="{70D39C1B-A4BB-41AD-A17F-91B06204EF3C}" srcOrd="0" destOrd="0" presId="urn:microsoft.com/office/officeart/2005/8/layout/chevron1"/>
    <dgm:cxn modelId="{A074A199-1E29-441D-B83B-C02C1F8F40AC}" type="presOf" srcId="{8D66E276-FDDB-45B0-B414-F3008FEDDDFE}" destId="{93BF9BDC-147A-4AB9-8D20-5DB03382B121}" srcOrd="0" destOrd="0" presId="urn:microsoft.com/office/officeart/2005/8/layout/chevron1"/>
    <dgm:cxn modelId="{227C59AC-C5F2-4376-B010-2EA4AFE29203}" srcId="{F4E35AE5-179D-48D9-93B5-B9A16CC6CDB0}" destId="{716FFEFF-1E07-4074-8FAE-E59F595D9D03}" srcOrd="4" destOrd="0" parTransId="{48474771-5C90-4A25-A075-EB3BD103196C}" sibTransId="{C6F18874-7313-4294-B802-10D126FFF286}"/>
    <dgm:cxn modelId="{E52E98B7-D57F-4933-A923-DCF349F7D3EC}" srcId="{F4E35AE5-179D-48D9-93B5-B9A16CC6CDB0}" destId="{8D66E276-FDDB-45B0-B414-F3008FEDDDFE}" srcOrd="0" destOrd="0" parTransId="{4EE68D69-5DC2-467D-AF65-02F0A5011CA1}" sibTransId="{4F6BD8FE-5E6D-427F-B505-677C40CCEBE0}"/>
    <dgm:cxn modelId="{38E8FAB7-6A09-4578-97B5-C8DAFEC572FC}" srcId="{F4E35AE5-179D-48D9-93B5-B9A16CC6CDB0}" destId="{202DC113-8829-4825-B960-6D6C1C88EA35}" srcOrd="1" destOrd="0" parTransId="{E71E0938-D614-49DF-B6B6-0B6831BC3EB9}" sibTransId="{D646D6B6-F952-4234-A60D-0FCB2AA83300}"/>
    <dgm:cxn modelId="{94C8B4CB-7832-49C2-81B3-E72957D26AC5}" type="presOf" srcId="{202DC113-8829-4825-B960-6D6C1C88EA35}" destId="{9210F8AD-60B0-4C8D-A25D-2D312918800C}" srcOrd="0" destOrd="0" presId="urn:microsoft.com/office/officeart/2005/8/layout/chevron1"/>
    <dgm:cxn modelId="{94D2EBCC-7658-4B34-9937-7BE434A83796}" srcId="{F4E35AE5-179D-48D9-93B5-B9A16CC6CDB0}" destId="{B06C750E-75DB-47A9-9FAC-1D315647F632}" srcOrd="5" destOrd="0" parTransId="{EECD381F-716F-4615-B8AF-C70078965314}" sibTransId="{74A805B1-FEB1-466E-A649-CFF1D9DA1495}"/>
    <dgm:cxn modelId="{7FDAFFEC-3E8D-4333-B1CA-DD1A10BFFA3B}" type="presOf" srcId="{716FFEFF-1E07-4074-8FAE-E59F595D9D03}" destId="{99026F2C-0BDD-4F39-9DAD-A076AF8C3106}" srcOrd="0" destOrd="0" presId="urn:microsoft.com/office/officeart/2005/8/layout/chevron1"/>
    <dgm:cxn modelId="{FCC6A57E-D2E4-408B-BEFE-0A32AB9E1AD9}" type="presParOf" srcId="{841CBF0C-418C-4FCD-A576-14DDED79B996}" destId="{93BF9BDC-147A-4AB9-8D20-5DB03382B121}" srcOrd="0" destOrd="0" presId="urn:microsoft.com/office/officeart/2005/8/layout/chevron1"/>
    <dgm:cxn modelId="{FFAE60A7-8BCE-4ADC-8D84-DD17D1C1909E}" type="presParOf" srcId="{841CBF0C-418C-4FCD-A576-14DDED79B996}" destId="{A5721146-C6A0-4833-87E8-2F2D63DCFC5A}" srcOrd="1" destOrd="0" presId="urn:microsoft.com/office/officeart/2005/8/layout/chevron1"/>
    <dgm:cxn modelId="{D44EB375-1A13-43AC-B8C8-2A9533BD2021}" type="presParOf" srcId="{841CBF0C-418C-4FCD-A576-14DDED79B996}" destId="{9210F8AD-60B0-4C8D-A25D-2D312918800C}" srcOrd="2" destOrd="0" presId="urn:microsoft.com/office/officeart/2005/8/layout/chevron1"/>
    <dgm:cxn modelId="{E3CC03B2-DB42-490D-8F68-DAF8C4D3E932}" type="presParOf" srcId="{841CBF0C-418C-4FCD-A576-14DDED79B996}" destId="{E6D6C0E8-698D-4D3F-993D-58F80E1351D3}" srcOrd="3" destOrd="0" presId="urn:microsoft.com/office/officeart/2005/8/layout/chevron1"/>
    <dgm:cxn modelId="{DD1F49B6-CB76-4373-A266-51871F0988A0}" type="presParOf" srcId="{841CBF0C-418C-4FCD-A576-14DDED79B996}" destId="{70D39C1B-A4BB-41AD-A17F-91B06204EF3C}" srcOrd="4" destOrd="0" presId="urn:microsoft.com/office/officeart/2005/8/layout/chevron1"/>
    <dgm:cxn modelId="{581F1E2D-B3DA-4F2D-AFF1-F53B994907B3}" type="presParOf" srcId="{841CBF0C-418C-4FCD-A576-14DDED79B996}" destId="{E0003EB7-C23F-4059-B840-03F71887E305}" srcOrd="5" destOrd="0" presId="urn:microsoft.com/office/officeart/2005/8/layout/chevron1"/>
    <dgm:cxn modelId="{065A52D7-40C4-41EB-95AE-CE187596132B}" type="presParOf" srcId="{841CBF0C-418C-4FCD-A576-14DDED79B996}" destId="{EA768D8C-8FC0-46FE-80E0-E2C756B0E9D2}" srcOrd="6" destOrd="0" presId="urn:microsoft.com/office/officeart/2005/8/layout/chevron1"/>
    <dgm:cxn modelId="{4952AA77-9CF9-4AA4-A376-AA03AD61A1DF}" type="presParOf" srcId="{841CBF0C-418C-4FCD-A576-14DDED79B996}" destId="{793E61F8-1073-4051-8CBD-7CD51957B39F}" srcOrd="7" destOrd="0" presId="urn:microsoft.com/office/officeart/2005/8/layout/chevron1"/>
    <dgm:cxn modelId="{6495306A-B56E-4E8D-B9CC-90DCDAE47EAC}" type="presParOf" srcId="{841CBF0C-418C-4FCD-A576-14DDED79B996}" destId="{99026F2C-0BDD-4F39-9DAD-A076AF8C3106}" srcOrd="8" destOrd="0" presId="urn:microsoft.com/office/officeart/2005/8/layout/chevron1"/>
    <dgm:cxn modelId="{02AEC1E9-673F-4270-B3EC-0D8EC33FE90E}" type="presParOf" srcId="{841CBF0C-418C-4FCD-A576-14DDED79B996}" destId="{19F2D1B6-31C2-41FA-BA36-80A0B3AA32A7}" srcOrd="9" destOrd="0" presId="urn:microsoft.com/office/officeart/2005/8/layout/chevron1"/>
    <dgm:cxn modelId="{35134121-09A6-4105-BC6D-5A15793E16EB}" type="presParOf" srcId="{841CBF0C-418C-4FCD-A576-14DDED79B996}" destId="{3DA3114B-A72A-4F7B-A6D6-EAC2FBA81450}" srcOrd="1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9951F5-9D3E-443A-88A9-AF2ACB519AB0}">
      <dsp:nvSpPr>
        <dsp:cNvPr id="0" name=""/>
        <dsp:cNvSpPr/>
      </dsp:nvSpPr>
      <dsp:spPr>
        <a:xfrm>
          <a:off x="1315660" y="790945"/>
          <a:ext cx="1591991" cy="79599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/>
            <a:t>Банк (гарант)</a:t>
          </a:r>
        </a:p>
      </dsp:txBody>
      <dsp:txXfrm>
        <a:off x="1338974" y="814259"/>
        <a:ext cx="1545363" cy="749367"/>
      </dsp:txXfrm>
    </dsp:sp>
    <dsp:sp modelId="{DC89230F-0958-4583-8C10-696B9F3D0DC5}">
      <dsp:nvSpPr>
        <dsp:cNvPr id="0" name=""/>
        <dsp:cNvSpPr/>
      </dsp:nvSpPr>
      <dsp:spPr>
        <a:xfrm rot="3600000">
          <a:off x="2354116" y="2187995"/>
          <a:ext cx="829535" cy="278598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kern="1200"/>
        </a:p>
      </dsp:txBody>
      <dsp:txXfrm>
        <a:off x="2437695" y="2243715"/>
        <a:ext cx="662377" cy="167158"/>
      </dsp:txXfrm>
    </dsp:sp>
    <dsp:sp modelId="{C4AAEBD6-88FA-409E-A8DB-7819CCB09BA8}">
      <dsp:nvSpPr>
        <dsp:cNvPr id="0" name=""/>
        <dsp:cNvSpPr/>
      </dsp:nvSpPr>
      <dsp:spPr>
        <a:xfrm>
          <a:off x="2630116" y="3067648"/>
          <a:ext cx="1591991" cy="795995"/>
        </a:xfrm>
        <a:prstGeom prst="roundRect">
          <a:avLst>
            <a:gd name="adj" fmla="val 10000"/>
          </a:avLst>
        </a:prstGeom>
        <a:solidFill>
          <a:schemeClr val="accent2">
            <a:hueOff val="-727682"/>
            <a:satOff val="-41964"/>
            <a:lumOff val="4314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/>
            <a:t>Продавец (</a:t>
          </a:r>
          <a:r>
            <a:rPr lang="ru-RU" sz="1600" b="1" kern="1200" dirty="0"/>
            <a:t>бенефициар</a:t>
          </a:r>
          <a:r>
            <a:rPr lang="ru-RU" sz="1600" kern="1200" dirty="0"/>
            <a:t>)</a:t>
          </a:r>
        </a:p>
      </dsp:txBody>
      <dsp:txXfrm>
        <a:off x="2653430" y="3090962"/>
        <a:ext cx="1545363" cy="749367"/>
      </dsp:txXfrm>
    </dsp:sp>
    <dsp:sp modelId="{66DC6E56-BB62-401A-8AE1-7781A8BADA52}">
      <dsp:nvSpPr>
        <dsp:cNvPr id="0" name=""/>
        <dsp:cNvSpPr/>
      </dsp:nvSpPr>
      <dsp:spPr>
        <a:xfrm rot="10800000">
          <a:off x="1696888" y="3326347"/>
          <a:ext cx="829535" cy="278598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2">
            <a:hueOff val="-727682"/>
            <a:satOff val="-41964"/>
            <a:lumOff val="4314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kern="1200"/>
        </a:p>
      </dsp:txBody>
      <dsp:txXfrm rot="10800000">
        <a:off x="1780467" y="3382067"/>
        <a:ext cx="662377" cy="167158"/>
      </dsp:txXfrm>
    </dsp:sp>
    <dsp:sp modelId="{52813CF8-61D5-414D-9BA1-7F97F7CB40A1}">
      <dsp:nvSpPr>
        <dsp:cNvPr id="0" name=""/>
        <dsp:cNvSpPr/>
      </dsp:nvSpPr>
      <dsp:spPr>
        <a:xfrm>
          <a:off x="1205" y="3067648"/>
          <a:ext cx="1591991" cy="795995"/>
        </a:xfrm>
        <a:prstGeom prst="roundRect">
          <a:avLst>
            <a:gd name="adj" fmla="val 10000"/>
          </a:avLst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/>
            <a:t>Покупатель</a:t>
          </a:r>
          <a:r>
            <a:rPr lang="ru-RU" sz="1600" kern="1200" dirty="0"/>
            <a:t> (приказодатель)</a:t>
          </a:r>
        </a:p>
      </dsp:txBody>
      <dsp:txXfrm>
        <a:off x="24519" y="3090962"/>
        <a:ext cx="1545363" cy="749367"/>
      </dsp:txXfrm>
    </dsp:sp>
    <dsp:sp modelId="{07342079-1E73-489F-A266-31612CC1335D}">
      <dsp:nvSpPr>
        <dsp:cNvPr id="0" name=""/>
        <dsp:cNvSpPr/>
      </dsp:nvSpPr>
      <dsp:spPr>
        <a:xfrm rot="18000000">
          <a:off x="1039661" y="2187995"/>
          <a:ext cx="829535" cy="278598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kern="1200"/>
        </a:p>
      </dsp:txBody>
      <dsp:txXfrm>
        <a:off x="1123240" y="2243715"/>
        <a:ext cx="662377" cy="16715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BF9BDC-147A-4AB9-8D20-5DB03382B121}">
      <dsp:nvSpPr>
        <dsp:cNvPr id="0" name=""/>
        <dsp:cNvSpPr/>
      </dsp:nvSpPr>
      <dsp:spPr>
        <a:xfrm>
          <a:off x="4218" y="462991"/>
          <a:ext cx="1899401" cy="713035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Circe" panose="020B0502020203020203"/>
            </a:rPr>
            <a:t>Контракт</a:t>
          </a:r>
        </a:p>
      </dsp:txBody>
      <dsp:txXfrm>
        <a:off x="360736" y="462991"/>
        <a:ext cx="1186366" cy="713035"/>
      </dsp:txXfrm>
    </dsp:sp>
    <dsp:sp modelId="{9210F8AD-60B0-4C8D-A25D-2D312918800C}">
      <dsp:nvSpPr>
        <dsp:cNvPr id="0" name=""/>
        <dsp:cNvSpPr/>
      </dsp:nvSpPr>
      <dsp:spPr>
        <a:xfrm>
          <a:off x="1725360" y="462991"/>
          <a:ext cx="1875692" cy="713035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Circe" panose="020B0502020203020203"/>
            </a:rPr>
            <a:t>Открытие</a:t>
          </a:r>
        </a:p>
      </dsp:txBody>
      <dsp:txXfrm>
        <a:off x="2081878" y="462991"/>
        <a:ext cx="1162657" cy="713035"/>
      </dsp:txXfrm>
    </dsp:sp>
    <dsp:sp modelId="{70D39C1B-A4BB-41AD-A17F-91B06204EF3C}">
      <dsp:nvSpPr>
        <dsp:cNvPr id="0" name=""/>
        <dsp:cNvSpPr/>
      </dsp:nvSpPr>
      <dsp:spPr>
        <a:xfrm>
          <a:off x="3422794" y="462991"/>
          <a:ext cx="2095432" cy="713035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latin typeface="Circe" panose="020B0502020203020203"/>
            </a:rPr>
            <a:t>Отгрузка</a:t>
          </a:r>
        </a:p>
      </dsp:txBody>
      <dsp:txXfrm>
        <a:off x="3779312" y="462991"/>
        <a:ext cx="1382397" cy="713035"/>
      </dsp:txXfrm>
    </dsp:sp>
    <dsp:sp modelId="{EA768D8C-8FC0-46FE-80E0-E2C756B0E9D2}">
      <dsp:nvSpPr>
        <dsp:cNvPr id="0" name=""/>
        <dsp:cNvSpPr/>
      </dsp:nvSpPr>
      <dsp:spPr>
        <a:xfrm>
          <a:off x="5339968" y="462991"/>
          <a:ext cx="1812018" cy="713035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latin typeface="Circe" panose="020B0502020203020203"/>
            </a:rPr>
            <a:t>Проверка</a:t>
          </a:r>
        </a:p>
      </dsp:txBody>
      <dsp:txXfrm>
        <a:off x="5696486" y="462991"/>
        <a:ext cx="1098983" cy="713035"/>
      </dsp:txXfrm>
    </dsp:sp>
    <dsp:sp modelId="{99026F2C-0BDD-4F39-9DAD-A076AF8C3106}">
      <dsp:nvSpPr>
        <dsp:cNvPr id="0" name=""/>
        <dsp:cNvSpPr/>
      </dsp:nvSpPr>
      <dsp:spPr>
        <a:xfrm>
          <a:off x="6973728" y="462991"/>
          <a:ext cx="1782588" cy="713035"/>
        </a:xfrm>
        <a:prstGeom prst="chevron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latin typeface="Circe" panose="020B0502020203020203"/>
            </a:rPr>
            <a:t>Платеж</a:t>
          </a:r>
        </a:p>
      </dsp:txBody>
      <dsp:txXfrm>
        <a:off x="7330246" y="462991"/>
        <a:ext cx="1069553" cy="713035"/>
      </dsp:txXfrm>
    </dsp:sp>
    <dsp:sp modelId="{3DA3114B-A72A-4F7B-A6D6-EAC2FBA81450}">
      <dsp:nvSpPr>
        <dsp:cNvPr id="0" name=""/>
        <dsp:cNvSpPr/>
      </dsp:nvSpPr>
      <dsp:spPr>
        <a:xfrm>
          <a:off x="8578057" y="462991"/>
          <a:ext cx="2315457" cy="713035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 dirty="0">
              <a:latin typeface="Circe" panose="020B0502020203020203"/>
            </a:rPr>
            <a:t>Возмещение</a:t>
          </a:r>
        </a:p>
      </dsp:txBody>
      <dsp:txXfrm>
        <a:off x="8934575" y="462991"/>
        <a:ext cx="1602422" cy="7130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3277" cy="497021"/>
          </a:xfrm>
          <a:prstGeom prst="rect">
            <a:avLst/>
          </a:prstGeom>
        </p:spPr>
        <p:txBody>
          <a:bodyPr vert="horz" lIns="91093" tIns="45546" rIns="91093" bIns="45546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34257" y="0"/>
            <a:ext cx="2933277" cy="497021"/>
          </a:xfrm>
          <a:prstGeom prst="rect">
            <a:avLst/>
          </a:prstGeom>
        </p:spPr>
        <p:txBody>
          <a:bodyPr vert="horz" lIns="91093" tIns="45546" rIns="91093" bIns="45546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CEEAB05-3BF3-4FF6-BB6B-E533DBDDDD0A}" type="datetimeFigureOut">
              <a:rPr lang="ru-RU"/>
              <a:pPr>
                <a:defRPr/>
              </a:pPr>
              <a:t>18.06.2026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08981"/>
            <a:ext cx="2933277" cy="497019"/>
          </a:xfrm>
          <a:prstGeom prst="rect">
            <a:avLst/>
          </a:prstGeom>
        </p:spPr>
        <p:txBody>
          <a:bodyPr vert="horz" lIns="91093" tIns="45546" rIns="91093" bIns="45546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34257" y="9408981"/>
            <a:ext cx="2933277" cy="497019"/>
          </a:xfrm>
          <a:prstGeom prst="rect">
            <a:avLst/>
          </a:prstGeom>
        </p:spPr>
        <p:txBody>
          <a:bodyPr vert="horz" lIns="91093" tIns="45546" rIns="91093" bIns="45546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0BE1C68F-B2DD-448C-9EFD-2BD818DB41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33060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3277" cy="497021"/>
          </a:xfrm>
          <a:prstGeom prst="rect">
            <a:avLst/>
          </a:prstGeom>
        </p:spPr>
        <p:txBody>
          <a:bodyPr vert="horz" lIns="91093" tIns="45546" rIns="91093" bIns="45546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34257" y="0"/>
            <a:ext cx="2933277" cy="497021"/>
          </a:xfrm>
          <a:prstGeom prst="rect">
            <a:avLst/>
          </a:prstGeom>
        </p:spPr>
        <p:txBody>
          <a:bodyPr vert="horz" lIns="91093" tIns="45546" rIns="91093" bIns="45546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37A2200-E897-4DD9-A77F-792AE9CE5E65}" type="datetimeFigureOut">
              <a:rPr lang="ru-RU"/>
              <a:pPr>
                <a:defRPr/>
              </a:pPr>
              <a:t>18.06.2026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12750" y="1238250"/>
            <a:ext cx="5943600" cy="3343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093" tIns="45546" rIns="91093" bIns="45546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910" y="4767262"/>
            <a:ext cx="5415280" cy="3900487"/>
          </a:xfrm>
          <a:prstGeom prst="rect">
            <a:avLst/>
          </a:prstGeom>
        </p:spPr>
        <p:txBody>
          <a:bodyPr vert="horz" lIns="91093" tIns="45546" rIns="91093" bIns="45546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08981"/>
            <a:ext cx="2933277" cy="497019"/>
          </a:xfrm>
          <a:prstGeom prst="rect">
            <a:avLst/>
          </a:prstGeom>
        </p:spPr>
        <p:txBody>
          <a:bodyPr vert="horz" lIns="91093" tIns="45546" rIns="91093" bIns="45546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34257" y="9408981"/>
            <a:ext cx="2933277" cy="497019"/>
          </a:xfrm>
          <a:prstGeom prst="rect">
            <a:avLst/>
          </a:prstGeom>
        </p:spPr>
        <p:txBody>
          <a:bodyPr vert="horz" lIns="91093" tIns="45546" rIns="91093" bIns="45546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51B5ECD-CCA7-479E-B553-0C65A79358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54688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51B5ECD-CCA7-479E-B553-0C65A7935822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19049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2371545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042303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2"/>
          <p:cNvSpPr>
            <a:spLocks noGrp="1"/>
          </p:cNvSpPr>
          <p:nvPr>
            <p:ph idx="1"/>
          </p:nvPr>
        </p:nvSpPr>
        <p:spPr>
          <a:xfrm>
            <a:off x="567479" y="5984712"/>
            <a:ext cx="6121400" cy="7124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E75114"/>
                </a:solidFill>
                <a:effectLst/>
                <a:uLnTx/>
                <a:uFillTx/>
                <a:latin typeface="Circe Bold" charset="-52"/>
                <a:ea typeface="+mn-ea"/>
                <a:cs typeface="+mn-cs"/>
              </a:rPr>
              <a:t>НАЗВАНИЕ ПРЕЗЕНТАЦИИ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irce Bold" charset="-52"/>
                <a:ea typeface="+mn-ea"/>
                <a:cs typeface="+mn-cs"/>
              </a:rPr>
              <a:t>В ОДНУ ИЛИ НЕСКОЛЬКО СТРОК</a:t>
            </a:r>
          </a:p>
          <a:p>
            <a:pPr lv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88869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2"/>
          <p:cNvSpPr>
            <a:spLocks noGrp="1"/>
          </p:cNvSpPr>
          <p:nvPr>
            <p:ph idx="1" hasCustomPrompt="1"/>
          </p:nvPr>
        </p:nvSpPr>
        <p:spPr>
          <a:xfrm>
            <a:off x="6516688" y="578479"/>
            <a:ext cx="4975492" cy="5841572"/>
          </a:xfrm>
          <a:prstGeom prst="rect">
            <a:avLst/>
          </a:prstGeom>
        </p:spPr>
        <p:txBody>
          <a:bodyPr/>
          <a:lstStyle>
            <a:lvl1pPr marL="2698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000"/>
            </a:lvl1pPr>
            <a:lvl3pPr marL="0" indent="0">
              <a:buNone/>
              <a:defRPr/>
            </a:lvl3pPr>
          </a:lstStyle>
          <a:p>
            <a:pPr lvl="2"/>
            <a:r>
              <a:rPr kumimoji="0" lang="ru-RU" alt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E75114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Успехов!</a:t>
            </a:r>
            <a:endParaRPr lang="ru-RU" dirty="0"/>
          </a:p>
          <a:p>
            <a:pPr lvl="2"/>
            <a:endParaRPr lang="ru-RU" dirty="0"/>
          </a:p>
          <a:p>
            <a:pPr lvl="2"/>
            <a:endParaRPr lang="ru-RU" dirty="0"/>
          </a:p>
          <a:p>
            <a:pPr lvl="2"/>
            <a:endParaRPr lang="ru-RU" dirty="0"/>
          </a:p>
          <a:p>
            <a:pPr lvl="2"/>
            <a:endParaRPr lang="ru-RU" dirty="0"/>
          </a:p>
          <a:p>
            <a:pPr lvl="2"/>
            <a:endParaRPr lang="ru-RU" dirty="0"/>
          </a:p>
          <a:p>
            <a:pPr lvl="2"/>
            <a:endParaRPr lang="ru-RU" dirty="0"/>
          </a:p>
          <a:p>
            <a:pPr lvl="2"/>
            <a:endParaRPr lang="ru-RU" dirty="0"/>
          </a:p>
          <a:p>
            <a:pPr lvl="2"/>
            <a:endParaRPr lang="ru-RU" dirty="0"/>
          </a:p>
          <a:p>
            <a:pPr lvl="2"/>
            <a:endParaRPr lang="ru-RU" dirty="0"/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irce ExtraBold" charset="-52"/>
                <a:ea typeface="+mn-ea"/>
                <a:cs typeface="+mn-cs"/>
              </a:rPr>
              <a:t>ФАМИЛИЯ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irce ExtraBold" charset="-52"/>
                <a:ea typeface="+mn-ea"/>
                <a:cs typeface="+mn-cs"/>
              </a:rPr>
              <a:t>ИМЯ ОТЧЕСТВО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irce Light" charset="-52"/>
                <a:ea typeface="+mn-ea"/>
                <a:cs typeface="+mn-cs"/>
              </a:rPr>
              <a:t>Занимаемая должность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Circe Light" charset="-52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irce Light" charset="-52"/>
                <a:ea typeface="+mn-ea"/>
                <a:cs typeface="+mn-cs"/>
              </a:rPr>
              <a:t>   +375 29 111 11 11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irce Light" charset="-52"/>
                <a:ea typeface="+mn-ea"/>
                <a:cs typeface="+mn-cs"/>
              </a:rPr>
              <a:t>   +375 17 222 22 22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irce Light" charset="-52"/>
                <a:ea typeface="+mn-ea"/>
                <a:cs typeface="+mn-cs"/>
              </a:rPr>
              <a:t>   </a:t>
            </a:r>
            <a:r>
              <a:rPr kumimoji="0" lang="en-US" alt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irce Light" charset="-52"/>
                <a:ea typeface="+mn-ea"/>
                <a:cs typeface="+mn-cs"/>
              </a:rPr>
              <a:t>email@belapb.by</a:t>
            </a:r>
            <a:endParaRPr kumimoji="0" lang="ru-RU" altLang="ru-RU" sz="1600" b="0" i="0" u="none" strike="noStrike" kern="120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Circe Light" charset="-52"/>
              <a:ea typeface="+mn-ea"/>
              <a:cs typeface="+mn-cs"/>
            </a:endParaRPr>
          </a:p>
          <a:p>
            <a:pPr lvl="2"/>
            <a:endParaRPr lang="ru-RU" dirty="0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6612941" y="5445768"/>
            <a:ext cx="101600" cy="708025"/>
          </a:xfrm>
          <a:prstGeom prst="rect">
            <a:avLst/>
          </a:prstGeom>
          <a:solidFill>
            <a:srgbClr val="E751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53154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2"/>
          <p:cNvSpPr>
            <a:spLocks noGrp="1"/>
          </p:cNvSpPr>
          <p:nvPr>
            <p:ph idx="1" hasCustomPrompt="1"/>
          </p:nvPr>
        </p:nvSpPr>
        <p:spPr>
          <a:xfrm>
            <a:off x="6516688" y="578479"/>
            <a:ext cx="4975492" cy="5841572"/>
          </a:xfrm>
          <a:prstGeom prst="rect">
            <a:avLst/>
          </a:prstGeom>
        </p:spPr>
        <p:txBody>
          <a:bodyPr/>
          <a:lstStyle>
            <a:lvl1pPr marL="2698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000"/>
            </a:lvl1pPr>
            <a:lvl3pPr marL="0" indent="0">
              <a:buNone/>
              <a:defRPr/>
            </a:lvl3pPr>
          </a:lstStyle>
          <a:p>
            <a:pPr lvl="2"/>
            <a:r>
              <a:rPr kumimoji="0" lang="ru-RU" alt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E75114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Успехов!</a:t>
            </a:r>
            <a:endParaRPr lang="ru-RU" dirty="0"/>
          </a:p>
          <a:p>
            <a:pPr lvl="2"/>
            <a:endParaRPr lang="ru-RU" dirty="0"/>
          </a:p>
          <a:p>
            <a:pPr lvl="2"/>
            <a:endParaRPr lang="ru-RU" dirty="0"/>
          </a:p>
          <a:p>
            <a:pPr lvl="2"/>
            <a:endParaRPr lang="ru-RU" dirty="0"/>
          </a:p>
          <a:p>
            <a:pPr lvl="2"/>
            <a:endParaRPr lang="ru-RU" dirty="0"/>
          </a:p>
          <a:p>
            <a:pPr lvl="2"/>
            <a:endParaRPr lang="ru-RU" dirty="0"/>
          </a:p>
          <a:p>
            <a:pPr lvl="2"/>
            <a:endParaRPr lang="ru-RU" dirty="0"/>
          </a:p>
          <a:p>
            <a:pPr lvl="2"/>
            <a:endParaRPr lang="ru-RU" dirty="0"/>
          </a:p>
          <a:p>
            <a:pPr lvl="2"/>
            <a:endParaRPr lang="ru-RU" dirty="0"/>
          </a:p>
          <a:p>
            <a:pPr lvl="2"/>
            <a:endParaRPr lang="ru-RU" dirty="0"/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irce ExtraBold" charset="-52"/>
                <a:ea typeface="+mn-ea"/>
                <a:cs typeface="+mn-cs"/>
              </a:rPr>
              <a:t>ФАМИЛИЯ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irce ExtraBold" charset="-52"/>
                <a:ea typeface="+mn-ea"/>
                <a:cs typeface="+mn-cs"/>
              </a:rPr>
              <a:t>ИМЯ ОТЧЕСТВО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irce Light" charset="-52"/>
                <a:ea typeface="+mn-ea"/>
                <a:cs typeface="+mn-cs"/>
              </a:rPr>
              <a:t>Занимаемая должность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600" b="0" i="0" u="none" strike="noStrike" kern="120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Circe Light" charset="-52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irce Light" charset="-52"/>
                <a:ea typeface="+mn-ea"/>
                <a:cs typeface="+mn-cs"/>
              </a:rPr>
              <a:t>   +375 29 111 11 11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irce Light" charset="-52"/>
                <a:ea typeface="+mn-ea"/>
                <a:cs typeface="+mn-cs"/>
              </a:rPr>
              <a:t>   +375 17 222 22 22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irce Light" charset="-52"/>
                <a:ea typeface="+mn-ea"/>
                <a:cs typeface="+mn-cs"/>
              </a:rPr>
              <a:t>   </a:t>
            </a:r>
            <a:r>
              <a:rPr kumimoji="0" lang="en-US" alt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Circe Light" charset="-52"/>
                <a:ea typeface="+mn-ea"/>
                <a:cs typeface="+mn-cs"/>
              </a:rPr>
              <a:t>email@belapb.by</a:t>
            </a:r>
            <a:endParaRPr kumimoji="0" lang="ru-RU" altLang="ru-RU" sz="1600" b="0" i="0" u="none" strike="noStrike" kern="120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Circe Light" charset="-52"/>
              <a:ea typeface="+mn-ea"/>
              <a:cs typeface="+mn-cs"/>
            </a:endParaRPr>
          </a:p>
          <a:p>
            <a:pPr lvl="2"/>
            <a:endParaRPr lang="ru-RU" dirty="0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6612941" y="5445768"/>
            <a:ext cx="101600" cy="708025"/>
          </a:xfrm>
          <a:prstGeom prst="rect">
            <a:avLst/>
          </a:prstGeom>
          <a:solidFill>
            <a:srgbClr val="E751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8964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81479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3775300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48151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2"/>
          <p:cNvSpPr>
            <a:spLocks noGrp="1"/>
          </p:cNvSpPr>
          <p:nvPr>
            <p:ph idx="1" hasCustomPrompt="1"/>
          </p:nvPr>
        </p:nvSpPr>
        <p:spPr>
          <a:xfrm>
            <a:off x="3792354" y="506428"/>
            <a:ext cx="7815713" cy="5605613"/>
          </a:xfrm>
          <a:prstGeom prst="rect">
            <a:avLst/>
          </a:prstGeom>
        </p:spPr>
        <p:txBody>
          <a:bodyPr/>
          <a:lstStyle/>
          <a:p>
            <a:pPr lvl="2"/>
            <a:r>
              <a:rPr lang="ru-RU" dirty="0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48902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840575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4861440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549153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0645780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1874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1784670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122385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168325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1.bin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2.bin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2.bin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.png"/><Relationship Id="rId5" Type="http://schemas.openxmlformats.org/officeDocument/2006/relationships/image" Target="../media/image5.emf"/><Relationship Id="rId4" Type="http://schemas.openxmlformats.org/officeDocument/2006/relationships/oleObject" Target="../embeddings/oleObject2.bin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6.png"/><Relationship Id="rId4" Type="http://schemas.openxmlformats.org/officeDocument/2006/relationships/image" Target="../media/image5.emf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360363" y="146050"/>
            <a:ext cx="11471275" cy="939800"/>
          </a:xfrm>
          <a:prstGeom prst="rect">
            <a:avLst/>
          </a:prstGeom>
          <a:solidFill>
            <a:srgbClr val="F15A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266825"/>
            <a:ext cx="105156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360363" y="6307138"/>
            <a:ext cx="11471275" cy="0"/>
          </a:xfrm>
          <a:prstGeom prst="line">
            <a:avLst/>
          </a:prstGeom>
          <a:ln>
            <a:solidFill>
              <a:srgbClr val="E249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0" name="Рисунок 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63" y="6397625"/>
            <a:ext cx="1992312" cy="26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9553575" y="6397625"/>
            <a:ext cx="1724025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rgbClr val="E24924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www.belapb.by</a:t>
            </a:r>
            <a:endParaRPr lang="ru-RU" sz="1200" dirty="0">
              <a:solidFill>
                <a:srgbClr val="E24924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Номер слайда 5"/>
          <p:cNvSpPr txBox="1">
            <a:spLocks/>
          </p:cNvSpPr>
          <p:nvPr userDrawn="1"/>
        </p:nvSpPr>
        <p:spPr>
          <a:xfrm>
            <a:off x="11210925" y="6356350"/>
            <a:ext cx="704850" cy="365125"/>
          </a:xfrm>
          <a:prstGeom prst="rect">
            <a:avLst/>
          </a:prstGeom>
          <a:noFill/>
        </p:spPr>
        <p:txBody>
          <a:bodyPr anchor="ctr"/>
          <a:lstStyle>
            <a:defPPr>
              <a:defRPr lang="ru-RU"/>
            </a:defPPr>
            <a:lvl1pPr marL="0" algn="r" defTabSz="914400" rtl="0" eaLnBrk="1" latinLnBrk="0" hangingPunct="1">
              <a:defRPr sz="1400" b="1" kern="1200">
                <a:solidFill>
                  <a:srgbClr val="F15A2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D4DD7C8B-6D07-431E-AEA7-30780D4B4AF6}" type="slidenum">
              <a:rPr lang="ru-RU" smtClean="0"/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</p:sldLayoutIdLst>
  <p:txStyles>
    <p:titleStyle>
      <a:lvl1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 b="1" kern="1200">
          <a:solidFill>
            <a:schemeClr val="bg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5pPr>
      <a:lvl6pPr marL="457200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6pPr>
      <a:lvl7pPr marL="914400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7pPr>
      <a:lvl8pPr marL="1371600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8pPr>
      <a:lvl9pPr marL="1828800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9pPr>
    </p:titleStyle>
    <p:bodyStyle>
      <a:lvl1pPr marL="0" indent="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None/>
        <a:defRPr sz="28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  <a:lvl2pPr marL="457200" indent="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None/>
        <a:defRPr sz="24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2pPr>
      <a:lvl3pPr marL="914400" indent="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3pPr>
      <a:lvl4pPr marL="1371600" indent="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None/>
        <a:defRPr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4pPr>
      <a:lvl5pPr marL="1828800" indent="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None/>
        <a:defRPr lang="ru-RU" sz="1400" b="0" kern="1200" dirty="0"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6"/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78" b="3572"/>
          <a:stretch>
            <a:fillRect/>
          </a:stretch>
        </p:blipFill>
        <p:spPr bwMode="auto">
          <a:xfrm>
            <a:off x="0" y="-11113"/>
            <a:ext cx="12196763" cy="5845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25450" y="6069013"/>
            <a:ext cx="46038" cy="450850"/>
          </a:xfrm>
          <a:prstGeom prst="rect">
            <a:avLst/>
          </a:prstGeom>
          <a:solidFill>
            <a:srgbClr val="E751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52" name="TextBox 9"/>
          <p:cNvSpPr txBox="1">
            <a:spLocks noChangeArrowheads="1"/>
          </p:cNvSpPr>
          <p:nvPr/>
        </p:nvSpPr>
        <p:spPr bwMode="auto">
          <a:xfrm>
            <a:off x="9983788" y="6202363"/>
            <a:ext cx="18288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ru-RU" sz="1400">
                <a:solidFill>
                  <a:srgbClr val="E75114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WWW.BELAPB.BY</a:t>
            </a:r>
            <a:endParaRPr lang="ru-RU" altLang="ru-RU" sz="1400">
              <a:solidFill>
                <a:srgbClr val="E75114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aphicFrame>
        <p:nvGraphicFramePr>
          <p:cNvPr id="2053" name="Объект 10"/>
          <p:cNvGraphicFramePr>
            <a:graphicFrameLocks noChangeAspect="1"/>
          </p:cNvGraphicFramePr>
          <p:nvPr/>
        </p:nvGraphicFramePr>
        <p:xfrm>
          <a:off x="4054475" y="2451100"/>
          <a:ext cx="4086225" cy="156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DRAW" r:id="rId4" imgW="3306600" imgH="1270800" progId="CorelDraw.Graphic.17">
                  <p:embed/>
                </p:oleObj>
              </mc:Choice>
              <mc:Fallback>
                <p:oleObj name="CorelDRAW" r:id="rId4" imgW="3306600" imgH="1270800" progId="CorelDraw.Graphic.17">
                  <p:embed/>
                  <p:pic>
                    <p:nvPicPr>
                      <p:cNvPr id="2053" name="Объект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54475" y="2451100"/>
                        <a:ext cx="4086225" cy="1568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81820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69" r="21838"/>
          <a:stretch>
            <a:fillRect/>
          </a:stretch>
        </p:blipFill>
        <p:spPr bwMode="auto">
          <a:xfrm>
            <a:off x="0" y="0"/>
            <a:ext cx="55991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080" name="Объект 15"/>
          <p:cNvGraphicFramePr>
            <a:graphicFrameLocks noChangeAspect="1"/>
          </p:cNvGraphicFramePr>
          <p:nvPr/>
        </p:nvGraphicFramePr>
        <p:xfrm>
          <a:off x="398463" y="420688"/>
          <a:ext cx="2560637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DRAW" r:id="rId4" imgW="5185440" imgH="713880" progId="CorelDraw.Graphic.17">
                  <p:embed/>
                </p:oleObj>
              </mc:Choice>
              <mc:Fallback>
                <p:oleObj name="CorelDRAW" r:id="rId4" imgW="5185440" imgH="713880" progId="CorelDraw.Graphic.17">
                  <p:embed/>
                  <p:pic>
                    <p:nvPicPr>
                      <p:cNvPr id="0" name="Объект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8463" y="420688"/>
                        <a:ext cx="2560637" cy="352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1" name="TextBox 16"/>
          <p:cNvSpPr txBox="1">
            <a:spLocks noChangeArrowheads="1"/>
          </p:cNvSpPr>
          <p:nvPr/>
        </p:nvSpPr>
        <p:spPr bwMode="auto">
          <a:xfrm>
            <a:off x="290513" y="6249988"/>
            <a:ext cx="18288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ru-RU" sz="1400" dirty="0">
                <a:solidFill>
                  <a:schemeClr val="bg1"/>
                </a:solidFill>
                <a:latin typeface="Circe ExtraBold" charset="-52"/>
              </a:rPr>
              <a:t>www.belapb.by</a:t>
            </a:r>
            <a:endParaRPr lang="ru-RU" altLang="ru-RU" sz="1400" dirty="0">
              <a:solidFill>
                <a:schemeClr val="bg1"/>
              </a:solidFill>
              <a:latin typeface="Circe ExtraBold" charset="-5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5"/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69" r="21838"/>
          <a:stretch>
            <a:fillRect/>
          </a:stretch>
        </p:blipFill>
        <p:spPr bwMode="auto">
          <a:xfrm>
            <a:off x="0" y="0"/>
            <a:ext cx="55991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080" name="Объект 15"/>
          <p:cNvGraphicFramePr>
            <a:graphicFrameLocks noChangeAspect="1"/>
          </p:cNvGraphicFramePr>
          <p:nvPr/>
        </p:nvGraphicFramePr>
        <p:xfrm>
          <a:off x="398463" y="420688"/>
          <a:ext cx="2560637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DRAW" r:id="rId4" imgW="5185440" imgH="713880" progId="CorelDraw.Graphic.17">
                  <p:embed/>
                </p:oleObj>
              </mc:Choice>
              <mc:Fallback>
                <p:oleObj name="CorelDRAW" r:id="rId4" imgW="5185440" imgH="713880" progId="CorelDraw.Graphic.17">
                  <p:embed/>
                  <p:pic>
                    <p:nvPicPr>
                      <p:cNvPr id="3080" name="Объект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8463" y="420688"/>
                        <a:ext cx="2560637" cy="352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1" name="TextBox 16"/>
          <p:cNvSpPr txBox="1">
            <a:spLocks noChangeArrowheads="1"/>
          </p:cNvSpPr>
          <p:nvPr/>
        </p:nvSpPr>
        <p:spPr bwMode="auto">
          <a:xfrm>
            <a:off x="290513" y="6249988"/>
            <a:ext cx="18288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ru-RU" sz="1400" dirty="0">
                <a:solidFill>
                  <a:schemeClr val="bg1"/>
                </a:solidFill>
                <a:latin typeface="Circe ExtraBold" charset="-52"/>
              </a:rPr>
              <a:t>www.belapb.by</a:t>
            </a:r>
            <a:endParaRPr lang="ru-RU" altLang="ru-RU" sz="1400" dirty="0">
              <a:solidFill>
                <a:schemeClr val="bg1"/>
              </a:solidFill>
              <a:latin typeface="Circe ExtraBold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399142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15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80" name="Объект 15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1023041962"/>
              </p:ext>
            </p:extLst>
          </p:nvPr>
        </p:nvGraphicFramePr>
        <p:xfrm>
          <a:off x="4829217" y="6128842"/>
          <a:ext cx="2560637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DRAW" r:id="rId4" imgW="5185440" imgH="713880" progId="CorelDraw.Graphic.17">
                  <p:embed/>
                </p:oleObj>
              </mc:Choice>
              <mc:Fallback>
                <p:oleObj name="CorelDRAW" r:id="rId4" imgW="5185440" imgH="713880" progId="CorelDraw.Graphic.17">
                  <p:embed/>
                  <p:pic>
                    <p:nvPicPr>
                      <p:cNvPr id="3080" name="Объект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9217" y="6128842"/>
                        <a:ext cx="2560637" cy="352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5762" y="379674"/>
            <a:ext cx="2447549" cy="254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428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2" r:id="rId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545456">
            <a:alpha val="9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80" name="Объект 15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492981884"/>
              </p:ext>
            </p:extLst>
          </p:nvPr>
        </p:nvGraphicFramePr>
        <p:xfrm>
          <a:off x="4829217" y="6128842"/>
          <a:ext cx="2560637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DRAW" r:id="rId3" imgW="5185440" imgH="713880" progId="CorelDraw.Graphic.17">
                  <p:embed/>
                </p:oleObj>
              </mc:Choice>
              <mc:Fallback>
                <p:oleObj name="CorelDRAW" r:id="rId3" imgW="5185440" imgH="713880" progId="CorelDraw.Graphic.17">
                  <p:embed/>
                  <p:pic>
                    <p:nvPicPr>
                      <p:cNvPr id="3080" name="Объект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9217" y="6128842"/>
                        <a:ext cx="2560637" cy="352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5762" y="379674"/>
            <a:ext cx="2447549" cy="254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890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 userDrawn="1"/>
        </p:nvSpPr>
        <p:spPr>
          <a:xfrm>
            <a:off x="0" y="0"/>
            <a:ext cx="3389313" cy="6858000"/>
          </a:xfrm>
          <a:prstGeom prst="rect">
            <a:avLst/>
          </a:prstGeom>
          <a:solidFill>
            <a:srgbClr val="545456"/>
          </a:solidFill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endParaRPr lang="ru-RU" altLang="ru-RU" sz="22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 userDrawn="1"/>
        </p:nvCxnSpPr>
        <p:spPr>
          <a:xfrm>
            <a:off x="360363" y="6307138"/>
            <a:ext cx="11471275" cy="0"/>
          </a:xfrm>
          <a:prstGeom prst="line">
            <a:avLst/>
          </a:prstGeom>
          <a:ln>
            <a:solidFill>
              <a:srgbClr val="E249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63" y="6430963"/>
            <a:ext cx="199390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Номер слайда 5"/>
          <p:cNvSpPr txBox="1">
            <a:spLocks/>
          </p:cNvSpPr>
          <p:nvPr userDrawn="1"/>
        </p:nvSpPr>
        <p:spPr>
          <a:xfrm>
            <a:off x="11210925" y="6356350"/>
            <a:ext cx="704850" cy="365125"/>
          </a:xfrm>
          <a:prstGeom prst="rect">
            <a:avLst/>
          </a:prstGeom>
          <a:noFill/>
        </p:spPr>
        <p:txBody>
          <a:bodyPr anchor="ctr"/>
          <a:lstStyle>
            <a:defPPr>
              <a:defRPr lang="ru-RU"/>
            </a:defPPr>
            <a:lvl1pPr marL="0" algn="r" defTabSz="914400" rtl="0" eaLnBrk="1" latinLnBrk="0" hangingPunct="1">
              <a:defRPr sz="1400" b="1" kern="1200">
                <a:solidFill>
                  <a:srgbClr val="F15A2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D4DD7C8B-6D07-431E-AEA7-30780D4B4AF6}" type="slidenum">
              <a:rPr lang="ru-RU" smtClean="0"/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ru-RU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9553575" y="6397625"/>
            <a:ext cx="1724025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rgbClr val="E24924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www.belapb.by</a:t>
            </a:r>
            <a:endParaRPr lang="ru-RU" sz="1200" dirty="0">
              <a:solidFill>
                <a:srgbClr val="E24924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2572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2pPr>
      <a:lvl3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14.png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13.png"/><Relationship Id="rId4" Type="http://schemas.openxmlformats.org/officeDocument/2006/relationships/diagramLayout" Target="../diagrams/layout2.xml"/><Relationship Id="rId9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458968" y="247948"/>
            <a:ext cx="6577519" cy="3023137"/>
          </a:xfrm>
        </p:spPr>
        <p:txBody>
          <a:bodyPr>
            <a:noAutofit/>
          </a:bodyPr>
          <a:lstStyle/>
          <a:p>
            <a:pPr marR="55270" algn="ctr"/>
            <a:r>
              <a:rPr lang="ru-RU" sz="4800" b="1" dirty="0">
                <a:solidFill>
                  <a:schemeClr val="tx1">
                    <a:lumMod val="85000"/>
                    <a:lumOff val="15000"/>
                  </a:schemeClr>
                </a:solidFill>
                <a:ea typeface="Times New Roman" panose="02020603050405020304" pitchFamily="18" charset="0"/>
              </a:rPr>
              <a:t>МЕХАНИЗМЫ ФИНАНСОВОЙ ПОДДЕРЖКИ ДЛЯ СТАБИЛЬНОГО</a:t>
            </a:r>
          </a:p>
          <a:p>
            <a:pPr marR="55270" algn="ctr"/>
            <a:r>
              <a:rPr lang="ru-RU" sz="4800" b="1" dirty="0">
                <a:solidFill>
                  <a:schemeClr val="tx1">
                    <a:lumMod val="85000"/>
                    <a:lumOff val="15000"/>
                  </a:schemeClr>
                </a:solidFill>
                <a:ea typeface="Times New Roman" panose="02020603050405020304" pitchFamily="18" charset="0"/>
              </a:rPr>
              <a:t>ФУНКЦИОНИРОВАНИЯ  БИЗНЕСА</a:t>
            </a:r>
            <a:endParaRPr lang="en-US" sz="4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A60DD50-4F2D-3D7C-9549-604EEE36E910}"/>
              </a:ext>
            </a:extLst>
          </p:cNvPr>
          <p:cNvSpPr txBox="1"/>
          <p:nvPr/>
        </p:nvSpPr>
        <p:spPr>
          <a:xfrm>
            <a:off x="6867524" y="5419725"/>
            <a:ext cx="5168963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+mn-lt"/>
                <a:cs typeface="Times New Roman" panose="02020603050405020304" pitchFamily="18" charset="0"/>
              </a:rPr>
              <a:t>Марина </a:t>
            </a:r>
            <a:r>
              <a:rPr lang="ru-RU" dirty="0" err="1">
                <a:latin typeface="+mn-lt"/>
                <a:cs typeface="Times New Roman" panose="02020603050405020304" pitchFamily="18" charset="0"/>
              </a:rPr>
              <a:t>Якуш</a:t>
            </a:r>
            <a:endParaRPr lang="ru-RU" dirty="0">
              <a:latin typeface="+mn-lt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+mn-lt"/>
                <a:cs typeface="Times New Roman" panose="02020603050405020304" pitchFamily="18" charset="0"/>
              </a:rPr>
              <a:t>Начальник отдела координации работы корпоративного бизнеса</a:t>
            </a:r>
          </a:p>
          <a:p>
            <a:r>
              <a:rPr lang="ru-RU" sz="1400" dirty="0">
                <a:latin typeface="+mn-lt"/>
                <a:cs typeface="Times New Roman" panose="02020603050405020304" pitchFamily="18" charset="0"/>
              </a:rPr>
              <a:t>Тел. 309 36 30</a:t>
            </a:r>
          </a:p>
        </p:txBody>
      </p:sp>
    </p:spTree>
    <p:extLst>
      <p:ext uri="{BB962C8B-B14F-4D97-AF65-F5344CB8AC3E}">
        <p14:creationId xmlns:p14="http://schemas.microsoft.com/office/powerpoint/2010/main" val="30389117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1257" y="167952"/>
            <a:ext cx="11691257" cy="710234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dirty="0"/>
              <a:t>СХЕМА ПОЛУЧЕНИЯ ЛЬГОТНОГО КРЕДИТОВАНИЯ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7519" y="1047751"/>
            <a:ext cx="11824996" cy="4822868"/>
          </a:xfrm>
        </p:spPr>
        <p:txBody>
          <a:bodyPr>
            <a:noAutofit/>
          </a:bodyPr>
          <a:lstStyle/>
          <a:p>
            <a:pPr marL="0" indent="457200" algn="just">
              <a:spcBef>
                <a:spcPts val="0"/>
              </a:spcBef>
              <a:spcAft>
                <a:spcPts val="600"/>
              </a:spcAft>
              <a:buNone/>
            </a:pPr>
            <a:endParaRPr lang="ru-RU" sz="1800" b="1" dirty="0">
              <a:solidFill>
                <a:schemeClr val="accent5">
                  <a:lumMod val="50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342900" indent="-342900" algn="just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altLang="ru-RU" sz="1000" b="1" dirty="0">
              <a:solidFill>
                <a:schemeClr val="accent5">
                  <a:lumMod val="50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2150971-3322-BED6-714D-B62F6F145201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0616" y="6182582"/>
            <a:ext cx="3155182" cy="419185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42637CC0-00B1-8316-7EC9-58C3D036BB42}"/>
              </a:ext>
            </a:extLst>
          </p:cNvPr>
          <p:cNvSpPr/>
          <p:nvPr/>
        </p:nvSpPr>
        <p:spPr>
          <a:xfrm>
            <a:off x="914400" y="1385180"/>
            <a:ext cx="2136618" cy="669956"/>
          </a:xfrm>
          <a:prstGeom prst="roundRect">
            <a:avLst/>
          </a:prstGeom>
          <a:solidFill>
            <a:srgbClr val="F15A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 eaLnBrk="1" hangingPunct="1"/>
            <a:r>
              <a:rPr lang="ru-RU" sz="1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Клиент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E67B547-47A4-E7EF-F68A-DE6CEDB775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2267" y="1083964"/>
            <a:ext cx="1575049" cy="1231475"/>
          </a:xfrm>
          <a:prstGeom prst="rect">
            <a:avLst/>
          </a:prstGeom>
        </p:spPr>
      </p:pic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49D8F201-AE47-4755-911A-69AE9C3A7A82}"/>
              </a:ext>
            </a:extLst>
          </p:cNvPr>
          <p:cNvCxnSpPr>
            <a:endCxn id="7" idx="1"/>
          </p:cNvCxnSpPr>
          <p:nvPr/>
        </p:nvCxnSpPr>
        <p:spPr>
          <a:xfrm>
            <a:off x="3051018" y="1699701"/>
            <a:ext cx="1871249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16F71336-4AC6-0EB3-A0CD-4FC2B9748441}"/>
              </a:ext>
            </a:extLst>
          </p:cNvPr>
          <p:cNvSpPr/>
          <p:nvPr/>
        </p:nvSpPr>
        <p:spPr>
          <a:xfrm>
            <a:off x="8866414" y="1412340"/>
            <a:ext cx="2154725" cy="642796"/>
          </a:xfrm>
          <a:prstGeom prst="roundRect">
            <a:avLst/>
          </a:prstGeom>
          <a:solidFill>
            <a:srgbClr val="F15A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 eaLnBrk="1" hangingPunct="1"/>
            <a:r>
              <a:rPr lang="ru-RU" sz="1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Облисполком, Минский горисполком</a:t>
            </a:r>
          </a:p>
        </p:txBody>
      </p: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C9D75D02-99D2-42BE-6190-6E0730B0F75D}"/>
              </a:ext>
            </a:extLst>
          </p:cNvPr>
          <p:cNvCxnSpPr/>
          <p:nvPr/>
        </p:nvCxnSpPr>
        <p:spPr>
          <a:xfrm>
            <a:off x="6599976" y="1699700"/>
            <a:ext cx="216377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60FCD6C6-C6AE-9021-5801-4EEDF6D40FFC}"/>
              </a:ext>
            </a:extLst>
          </p:cNvPr>
          <p:cNvSpPr txBox="1"/>
          <p:nvPr/>
        </p:nvSpPr>
        <p:spPr>
          <a:xfrm>
            <a:off x="3206733" y="1255519"/>
            <a:ext cx="17684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>
              <a:buAutoNum type="arabicPeriod"/>
            </a:pPr>
            <a:r>
              <a:rPr lang="ru-RU" sz="1000" b="1" dirty="0">
                <a:solidFill>
                  <a:schemeClr val="accent5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Предоставление пакета</a:t>
            </a:r>
          </a:p>
          <a:p>
            <a:r>
              <a:rPr lang="ru-RU" sz="1000" b="1" dirty="0">
                <a:solidFill>
                  <a:schemeClr val="accent5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документов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72869B-6560-672E-F1E9-0214E1B96484}"/>
              </a:ext>
            </a:extLst>
          </p:cNvPr>
          <p:cNvSpPr txBox="1"/>
          <p:nvPr/>
        </p:nvSpPr>
        <p:spPr>
          <a:xfrm>
            <a:off x="6493615" y="1190149"/>
            <a:ext cx="23214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b="1" dirty="0">
                <a:solidFill>
                  <a:schemeClr val="accent5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2. Оценка клиента на соответствие </a:t>
            </a:r>
          </a:p>
          <a:p>
            <a:r>
              <a:rPr lang="ru-RU" sz="1000" b="1" dirty="0">
                <a:solidFill>
                  <a:schemeClr val="accent5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требованиям Банка и Постановления</a:t>
            </a:r>
          </a:p>
        </p:txBody>
      </p: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22D2E1E5-0EF9-BC4F-DF70-00765EEA5FA8}"/>
              </a:ext>
            </a:extLst>
          </p:cNvPr>
          <p:cNvCxnSpPr/>
          <p:nvPr/>
        </p:nvCxnSpPr>
        <p:spPr>
          <a:xfrm>
            <a:off x="11021139" y="1720158"/>
            <a:ext cx="28663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6F7389E4-D4E4-6CB6-2B8E-BF16F59EB7D3}"/>
              </a:ext>
            </a:extLst>
          </p:cNvPr>
          <p:cNvCxnSpPr/>
          <p:nvPr/>
        </p:nvCxnSpPr>
        <p:spPr>
          <a:xfrm>
            <a:off x="11325885" y="1733738"/>
            <a:ext cx="0" cy="158888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E07ABE62-856F-A1E2-3361-026E7E54AF6D}"/>
              </a:ext>
            </a:extLst>
          </p:cNvPr>
          <p:cNvCxnSpPr>
            <a:cxnSpLocks/>
          </p:cNvCxnSpPr>
          <p:nvPr/>
        </p:nvCxnSpPr>
        <p:spPr>
          <a:xfrm flipH="1">
            <a:off x="570368" y="3331675"/>
            <a:ext cx="1073741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802323B3-CCE5-1886-2FF6-09B5A572F21A}"/>
              </a:ext>
            </a:extLst>
          </p:cNvPr>
          <p:cNvCxnSpPr>
            <a:cxnSpLocks/>
          </p:cNvCxnSpPr>
          <p:nvPr/>
        </p:nvCxnSpPr>
        <p:spPr>
          <a:xfrm>
            <a:off x="570368" y="3331675"/>
            <a:ext cx="0" cy="194431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 стрелкой 23">
            <a:extLst>
              <a:ext uri="{FF2B5EF4-FFF2-40B4-BE49-F238E27FC236}">
                <a16:creationId xmlns:a16="http://schemas.microsoft.com/office/drawing/2014/main" id="{3151E2B1-3C5F-04DB-BD11-7F68FA5BDC9F}"/>
              </a:ext>
            </a:extLst>
          </p:cNvPr>
          <p:cNvCxnSpPr/>
          <p:nvPr/>
        </p:nvCxnSpPr>
        <p:spPr>
          <a:xfrm>
            <a:off x="570368" y="5298627"/>
            <a:ext cx="34403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F8FA2275-4675-585C-010A-8C8EAA9871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399" y="4678273"/>
            <a:ext cx="1575049" cy="1231475"/>
          </a:xfrm>
          <a:prstGeom prst="rect">
            <a:avLst/>
          </a:prstGeom>
        </p:spPr>
      </p:pic>
      <p:sp>
        <p:nvSpPr>
          <p:cNvPr id="28" name="Прямоугольник: скругленные углы 27">
            <a:extLst>
              <a:ext uri="{FF2B5EF4-FFF2-40B4-BE49-F238E27FC236}">
                <a16:creationId xmlns:a16="http://schemas.microsoft.com/office/drawing/2014/main" id="{EDCE519C-2456-440A-69C1-CF5A550951D3}"/>
              </a:ext>
            </a:extLst>
          </p:cNvPr>
          <p:cNvSpPr/>
          <p:nvPr/>
        </p:nvSpPr>
        <p:spPr>
          <a:xfrm>
            <a:off x="3446069" y="4968175"/>
            <a:ext cx="2136618" cy="669956"/>
          </a:xfrm>
          <a:prstGeom prst="roundRect">
            <a:avLst/>
          </a:prstGeom>
          <a:solidFill>
            <a:srgbClr val="F15A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 eaLnBrk="1" hangingPunct="1"/>
            <a:r>
              <a:rPr lang="ru-RU" sz="1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Клиент</a:t>
            </a:r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F310C11A-A54E-3387-E12E-B6E3FFD734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9870" y="4678272"/>
            <a:ext cx="1575049" cy="1231475"/>
          </a:xfrm>
          <a:prstGeom prst="rect">
            <a:avLst/>
          </a:prstGeom>
        </p:spPr>
      </p:pic>
      <p:sp>
        <p:nvSpPr>
          <p:cNvPr id="30" name="Прямоугольник: скругленные углы 29">
            <a:extLst>
              <a:ext uri="{FF2B5EF4-FFF2-40B4-BE49-F238E27FC236}">
                <a16:creationId xmlns:a16="http://schemas.microsoft.com/office/drawing/2014/main" id="{362C4BEE-1B27-ED0C-C6FE-C8FF3D7DBDBA}"/>
              </a:ext>
            </a:extLst>
          </p:cNvPr>
          <p:cNvSpPr/>
          <p:nvPr/>
        </p:nvSpPr>
        <p:spPr>
          <a:xfrm>
            <a:off x="9139416" y="4954595"/>
            <a:ext cx="2154725" cy="642796"/>
          </a:xfrm>
          <a:prstGeom prst="roundRect">
            <a:avLst/>
          </a:prstGeom>
          <a:solidFill>
            <a:srgbClr val="F15A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 eaLnBrk="1" hangingPunct="1"/>
            <a:r>
              <a:rPr lang="ru-RU" sz="1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Облисполком, Минский горисполком</a:t>
            </a:r>
          </a:p>
        </p:txBody>
      </p:sp>
      <p:cxnSp>
        <p:nvCxnSpPr>
          <p:cNvPr id="32" name="Прямая со стрелкой 31">
            <a:extLst>
              <a:ext uri="{FF2B5EF4-FFF2-40B4-BE49-F238E27FC236}">
                <a16:creationId xmlns:a16="http://schemas.microsoft.com/office/drawing/2014/main" id="{24421FC9-72A7-756D-532A-2F057F054755}"/>
              </a:ext>
            </a:extLst>
          </p:cNvPr>
          <p:cNvCxnSpPr>
            <a:stCxn id="26" idx="3"/>
          </p:cNvCxnSpPr>
          <p:nvPr/>
        </p:nvCxnSpPr>
        <p:spPr>
          <a:xfrm flipV="1">
            <a:off x="2489448" y="5294010"/>
            <a:ext cx="78688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 стрелкой 33">
            <a:extLst>
              <a:ext uri="{FF2B5EF4-FFF2-40B4-BE49-F238E27FC236}">
                <a16:creationId xmlns:a16="http://schemas.microsoft.com/office/drawing/2014/main" id="{8DEE7847-DBB0-F12A-859B-61DA1141C7D3}"/>
              </a:ext>
            </a:extLst>
          </p:cNvPr>
          <p:cNvCxnSpPr/>
          <p:nvPr/>
        </p:nvCxnSpPr>
        <p:spPr>
          <a:xfrm>
            <a:off x="5643866" y="5294010"/>
            <a:ext cx="95611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 стрелкой 35">
            <a:extLst>
              <a:ext uri="{FF2B5EF4-FFF2-40B4-BE49-F238E27FC236}">
                <a16:creationId xmlns:a16="http://schemas.microsoft.com/office/drawing/2014/main" id="{1DC5986E-FB61-5B36-4E08-24181DFADE81}"/>
              </a:ext>
            </a:extLst>
          </p:cNvPr>
          <p:cNvCxnSpPr>
            <a:cxnSpLocks/>
            <a:stCxn id="29" idx="3"/>
          </p:cNvCxnSpPr>
          <p:nvPr/>
        </p:nvCxnSpPr>
        <p:spPr>
          <a:xfrm>
            <a:off x="8214919" y="5294010"/>
            <a:ext cx="83386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703D5589-2F73-9137-D401-71B68D8AB918}"/>
              </a:ext>
            </a:extLst>
          </p:cNvPr>
          <p:cNvSpPr txBox="1"/>
          <p:nvPr/>
        </p:nvSpPr>
        <p:spPr>
          <a:xfrm>
            <a:off x="2982011" y="2769698"/>
            <a:ext cx="69617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>
                <a:solidFill>
                  <a:schemeClr val="accent5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4. Отбор и экспертиза инвестиционных проектов</a:t>
            </a:r>
          </a:p>
          <a:p>
            <a:r>
              <a:rPr lang="ru-RU" sz="1000" b="1" dirty="0">
                <a:solidFill>
                  <a:schemeClr val="accent5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5. Принятие решения  облисполкома о размещении средств бюджета во вклад (депозит) банка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3A5BAF2-D4D7-5275-94F1-9ED88FCEC906}"/>
              </a:ext>
            </a:extLst>
          </p:cNvPr>
          <p:cNvSpPr txBox="1"/>
          <p:nvPr/>
        </p:nvSpPr>
        <p:spPr>
          <a:xfrm>
            <a:off x="2982011" y="3484399"/>
            <a:ext cx="69617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>
                <a:solidFill>
                  <a:schemeClr val="accent5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6. Заключение договора вклада (депозита) банка</a:t>
            </a:r>
          </a:p>
          <a:p>
            <a:r>
              <a:rPr lang="ru-RU" sz="1000" b="1" dirty="0">
                <a:solidFill>
                  <a:schemeClr val="accent5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7. Перечисление денежных средств на счет банка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80031A3-A5FF-C190-914F-EF8036FF2081}"/>
              </a:ext>
            </a:extLst>
          </p:cNvPr>
          <p:cNvSpPr txBox="1"/>
          <p:nvPr/>
        </p:nvSpPr>
        <p:spPr>
          <a:xfrm>
            <a:off x="2508699" y="4609063"/>
            <a:ext cx="13020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>
                <a:solidFill>
                  <a:schemeClr val="accent5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8. Предоставление </a:t>
            </a:r>
          </a:p>
          <a:p>
            <a:r>
              <a:rPr lang="ru-RU" sz="1000" b="1" dirty="0">
                <a:solidFill>
                  <a:schemeClr val="accent5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кредита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E5388CC-ABF8-D6A3-8DDB-8AAE59FAD609}"/>
              </a:ext>
            </a:extLst>
          </p:cNvPr>
          <p:cNvSpPr txBox="1"/>
          <p:nvPr/>
        </p:nvSpPr>
        <p:spPr>
          <a:xfrm flipH="1">
            <a:off x="5622581" y="4608215"/>
            <a:ext cx="12623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>
                <a:solidFill>
                  <a:schemeClr val="accent5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9. Погашение кредита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7267397-3FC7-6940-D3F3-87838F70E5B0}"/>
              </a:ext>
            </a:extLst>
          </p:cNvPr>
          <p:cNvSpPr txBox="1"/>
          <p:nvPr/>
        </p:nvSpPr>
        <p:spPr>
          <a:xfrm flipH="1">
            <a:off x="8231802" y="4608215"/>
            <a:ext cx="12623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>
                <a:solidFill>
                  <a:schemeClr val="accent5">
                    <a:lumMod val="50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10. Закрытие депозита</a:t>
            </a:r>
          </a:p>
        </p:txBody>
      </p:sp>
    </p:spTree>
    <p:extLst>
      <p:ext uri="{BB962C8B-B14F-4D97-AF65-F5344CB8AC3E}">
        <p14:creationId xmlns:p14="http://schemas.microsoft.com/office/powerpoint/2010/main" val="23794321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92199"/>
            <a:ext cx="11471275" cy="939800"/>
          </a:xfrm>
        </p:spPr>
        <p:txBody>
          <a:bodyPr/>
          <a:lstStyle/>
          <a:p>
            <a:r>
              <a:rPr lang="ru-RU" sz="3200" dirty="0">
                <a:latin typeface="Neo Sans Pro Light"/>
              </a:rPr>
              <a:t>ОВЕРДРАФТ</a:t>
            </a:r>
            <a:endParaRPr lang="ru-RU" dirty="0"/>
          </a:p>
        </p:txBody>
      </p:sp>
      <p:sp>
        <p:nvSpPr>
          <p:cNvPr id="9" name="Блок-схема: подготовка 8">
            <a:extLst>
              <a:ext uri="{FF2B5EF4-FFF2-40B4-BE49-F238E27FC236}">
                <a16:creationId xmlns:a16="http://schemas.microsoft.com/office/drawing/2014/main" id="{701046F9-EC50-6CD7-376B-F71F234ED1F8}"/>
              </a:ext>
            </a:extLst>
          </p:cNvPr>
          <p:cNvSpPr/>
          <p:nvPr/>
        </p:nvSpPr>
        <p:spPr>
          <a:xfrm>
            <a:off x="-835742" y="3699533"/>
            <a:ext cx="7393858" cy="2170168"/>
          </a:xfrm>
          <a:prstGeom prst="flowChartPreparation">
            <a:avLst/>
          </a:prstGeom>
          <a:noFill/>
          <a:ln w="57150" cmpd="thickThin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ОТСУТСТВУЕТ ОГРАНИЧЕНИЯ ПО КОЛИЧЕСТВУ ВЗЯТЫХ ТРАНШЕЙ </a:t>
            </a:r>
          </a:p>
        </p:txBody>
      </p:sp>
      <p:sp>
        <p:nvSpPr>
          <p:cNvPr id="13" name="Блок-схема: подготовка 12">
            <a:extLst>
              <a:ext uri="{FF2B5EF4-FFF2-40B4-BE49-F238E27FC236}">
                <a16:creationId xmlns:a16="http://schemas.microsoft.com/office/drawing/2014/main" id="{E47EDF07-BA57-3B68-EFF9-15CD48DF9D7E}"/>
              </a:ext>
            </a:extLst>
          </p:cNvPr>
          <p:cNvSpPr/>
          <p:nvPr/>
        </p:nvSpPr>
        <p:spPr>
          <a:xfrm>
            <a:off x="1092609" y="1488381"/>
            <a:ext cx="4000500" cy="1457172"/>
          </a:xfrm>
          <a:prstGeom prst="flowChartPreparation">
            <a:avLst/>
          </a:prstGeom>
          <a:noFill/>
          <a:ln w="57150" cmpd="thickThin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БЕЗ ЦЕЛЕВОЙ </a:t>
            </a:r>
          </a:p>
        </p:txBody>
      </p:sp>
      <p:sp>
        <p:nvSpPr>
          <p:cNvPr id="14" name="Блок-схема: подготовка 13">
            <a:extLst>
              <a:ext uri="{FF2B5EF4-FFF2-40B4-BE49-F238E27FC236}">
                <a16:creationId xmlns:a16="http://schemas.microsoft.com/office/drawing/2014/main" id="{26051651-9403-9E8E-D8E4-100338DBB0BE}"/>
              </a:ext>
            </a:extLst>
          </p:cNvPr>
          <p:cNvSpPr/>
          <p:nvPr/>
        </p:nvSpPr>
        <p:spPr>
          <a:xfrm>
            <a:off x="6272981" y="3699533"/>
            <a:ext cx="6784258" cy="2170168"/>
          </a:xfrm>
          <a:prstGeom prst="flowChartPreparation">
            <a:avLst/>
          </a:prstGeom>
          <a:noFill/>
          <a:ln w="57150" cmpd="thickThin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ДОЛГ ПО ОВЕРДРАФТУ СПИСЫВАЕТСЯ АВТОМАТИЧЕСКИ</a:t>
            </a:r>
          </a:p>
        </p:txBody>
      </p:sp>
      <p:sp>
        <p:nvSpPr>
          <p:cNvPr id="15" name="Блок-схема: подготовка 14">
            <a:extLst>
              <a:ext uri="{FF2B5EF4-FFF2-40B4-BE49-F238E27FC236}">
                <a16:creationId xmlns:a16="http://schemas.microsoft.com/office/drawing/2014/main" id="{A982D87B-293F-0FCC-4F62-680080480425}"/>
              </a:ext>
            </a:extLst>
          </p:cNvPr>
          <p:cNvSpPr/>
          <p:nvPr/>
        </p:nvSpPr>
        <p:spPr>
          <a:xfrm>
            <a:off x="4572001" y="1231999"/>
            <a:ext cx="8996516" cy="2065003"/>
          </a:xfrm>
          <a:prstGeom prst="flowChartPreparation">
            <a:avLst/>
          </a:prstGeom>
          <a:noFill/>
          <a:ln w="57150" cmpd="thickThin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ДЕНЬГИ ВСЕГДА ДОСТУПНЫ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10D68F9-B426-A5D1-8138-2EE895B30E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2856" y="2448877"/>
            <a:ext cx="2000250" cy="1960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20946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3A9A9C-025B-1CA6-E736-B71E6A4608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34F287-3BD5-066E-FED7-824B09E705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363" y="146050"/>
            <a:ext cx="11471275" cy="730250"/>
          </a:xfrm>
        </p:spPr>
        <p:txBody>
          <a:bodyPr/>
          <a:lstStyle/>
          <a:p>
            <a:r>
              <a:rPr lang="ru-RU" dirty="0"/>
              <a:t>УСЛОВИЯ ПРЕДОСТАВЛЕНИЯ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0427D44B-3459-1411-51DD-026CE4291B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1534301"/>
              </p:ext>
            </p:extLst>
          </p:nvPr>
        </p:nvGraphicFramePr>
        <p:xfrm>
          <a:off x="360363" y="876300"/>
          <a:ext cx="11469688" cy="547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08">
                  <a:extLst>
                    <a:ext uri="{9D8B030D-6E8A-4147-A177-3AD203B41FA5}">
                      <a16:colId xmlns:a16="http://schemas.microsoft.com/office/drawing/2014/main" val="457367191"/>
                    </a:ext>
                  </a:extLst>
                </a:gridCol>
                <a:gridCol w="3904379">
                  <a:extLst>
                    <a:ext uri="{9D8B030D-6E8A-4147-A177-3AD203B41FA5}">
                      <a16:colId xmlns:a16="http://schemas.microsoft.com/office/drawing/2014/main" val="3859680901"/>
                    </a:ext>
                  </a:extLst>
                </a:gridCol>
                <a:gridCol w="2962275">
                  <a:extLst>
                    <a:ext uri="{9D8B030D-6E8A-4147-A177-3AD203B41FA5}">
                      <a16:colId xmlns:a16="http://schemas.microsoft.com/office/drawing/2014/main" val="2923236239"/>
                    </a:ext>
                  </a:extLst>
                </a:gridCol>
                <a:gridCol w="2752726">
                  <a:extLst>
                    <a:ext uri="{9D8B030D-6E8A-4147-A177-3AD203B41FA5}">
                      <a16:colId xmlns:a16="http://schemas.microsoft.com/office/drawing/2014/main" val="20637531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ОВЕРДРАФТ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ЭКСПРЕСС-ОВЕРДРАФТ</a:t>
                      </a:r>
                      <a:endParaRPr lang="ru-RU" sz="13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ПРЕДОДОБРЕННЫЙ ОВЕРДРАФТ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38384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Сумма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(</a:t>
                      </a:r>
                      <a:r>
                        <a:rPr lang="ru-RU" sz="13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не более максимального лимита на группу кредитных продуктов)</a:t>
                      </a:r>
                      <a:endParaRPr lang="ru-RU" sz="13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Минимальная сумма: 5 000 рублей</a:t>
                      </a:r>
                    </a:p>
                    <a:p>
                      <a:r>
                        <a:rPr lang="ru-RU" sz="13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Максимальная сумма: </a:t>
                      </a:r>
                    </a:p>
                    <a:p>
                      <a:r>
                        <a:rPr lang="ru-RU" sz="13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до 40% от среднемесячных поступлений на счет за 3 полных месяца – </a:t>
                      </a:r>
                      <a:r>
                        <a:rPr lang="ru-RU" sz="1300" i="1" u="sng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при наличии поступлений на счета в банке</a:t>
                      </a:r>
                      <a:r>
                        <a:rPr lang="ru-RU" sz="13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; </a:t>
                      </a:r>
                    </a:p>
                    <a:p>
                      <a:r>
                        <a:rPr lang="ru-RU" sz="13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до 30% от среднемесячной суммы выручки за последний отчетный квартал – </a:t>
                      </a:r>
                      <a:r>
                        <a:rPr lang="ru-RU" sz="1300" i="1" u="sng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в иных случаях</a:t>
                      </a:r>
                      <a:r>
                        <a:rPr lang="ru-RU" sz="13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;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3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13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Минимальная сумма: 10 БВ</a:t>
                      </a:r>
                    </a:p>
                    <a:p>
                      <a:r>
                        <a:rPr lang="ru-RU" sz="13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Максимальная сумма: 100 000 рублей, но не более  50%: </a:t>
                      </a:r>
                    </a:p>
                    <a:p>
                      <a:r>
                        <a:rPr lang="ru-RU" sz="1300" i="1" u="sng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при наличии поступлений на счета в банке:</a:t>
                      </a:r>
                      <a:r>
                        <a:rPr lang="ru-RU" sz="13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от среднемесячных поступлений на счет за 3 полных месяца; </a:t>
                      </a:r>
                    </a:p>
                    <a:p>
                      <a:r>
                        <a:rPr lang="ru-RU" sz="1300" i="1" u="sng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в иных случаях :</a:t>
                      </a:r>
                    </a:p>
                    <a:p>
                      <a:r>
                        <a:rPr lang="ru-RU" sz="13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– от среднемесячной суммы выручки за последний отчетный квартал; 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sz="13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от суммы среднемесячных оборотов денежных средств в рамках </a:t>
                      </a:r>
                      <a:r>
                        <a:rPr lang="ru-RU" sz="1300" dirty="0" err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эквайринга</a:t>
                      </a:r>
                      <a:r>
                        <a:rPr lang="ru-RU" sz="13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за 3 (три) последних полных календарных месяца.*</a:t>
                      </a:r>
                    </a:p>
                    <a:p>
                      <a:r>
                        <a:rPr lang="ru-RU" sz="1300" i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* В рамках банковского продукта «</a:t>
                      </a:r>
                      <a:r>
                        <a:rPr lang="ru-RU" sz="1300" i="1" dirty="0" err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предодобренный</a:t>
                      </a:r>
                      <a:r>
                        <a:rPr lang="ru-RU" sz="1300" i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овердрафт»</a:t>
                      </a:r>
                      <a:endParaRPr lang="ru-RU" sz="13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254956399"/>
                  </a:ext>
                </a:extLst>
              </a:tr>
              <a:tr h="1911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Валюта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ru-RU" sz="1300" dirty="0" err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бел.рубль</a:t>
                      </a:r>
                      <a:endParaRPr lang="ru-RU" sz="13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ru-RU" sz="1300" dirty="0" err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бел.рубль</a:t>
                      </a:r>
                      <a:endParaRPr lang="ru-RU" sz="13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93953012"/>
                  </a:ext>
                </a:extLst>
              </a:tr>
              <a:tr h="1943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u="none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Срок предоставления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Устанавливается не менее чем за рабочий день до срока полного возврата (погашения) кредита</a:t>
                      </a:r>
                      <a:endParaRPr lang="ru-RU" sz="13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2192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Обеспечение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Залог, поручительство, гарантийный депозит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kern="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Неустойка ( до 1000 БВ), </a:t>
                      </a:r>
                      <a:r>
                        <a:rPr lang="ru-RU" sz="1300" b="0" kern="1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поручительство ФЛ и ЮЛ без расчета платежеспособности </a:t>
                      </a:r>
                      <a:r>
                        <a:rPr lang="ru-RU" sz="1300" b="0" kern="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 (до 4000 БВ), п</a:t>
                      </a:r>
                      <a:r>
                        <a:rPr lang="ru-RU" sz="1300" b="0" kern="1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оручительство ФЛ и ЮЛ с расчетом платежеспособности коэффициент риска -1,3 (свыше 4000 БВ)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4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99829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Срок полного возврата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до 1 года (вкл.)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8989511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Ставки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12,26% (РВСР)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                                     14,0%</a:t>
                      </a:r>
                      <a:endParaRPr lang="ru-RU" sz="1400" b="0" kern="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7073345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64507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4320" y="173887"/>
            <a:ext cx="11679382" cy="704640"/>
          </a:xfrm>
        </p:spPr>
        <p:txBody>
          <a:bodyPr/>
          <a:lstStyle/>
          <a:p>
            <a:r>
              <a:rPr lang="ru-RU" sz="2800" dirty="0"/>
              <a:t>БАНКОВСКАЯ ГАРАНТИЯ</a:t>
            </a:r>
            <a:endParaRPr lang="en-US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idx="4294967295"/>
          </p:nvPr>
        </p:nvSpPr>
        <p:spPr/>
        <p:txBody>
          <a:bodyPr/>
          <a:lstStyle/>
          <a:p>
            <a:endParaRPr lang="ru-RU" dirty="0"/>
          </a:p>
          <a:p>
            <a:endParaRPr lang="en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D182B2-C693-DD87-5532-E633EB37A189}"/>
              </a:ext>
            </a:extLst>
          </p:cNvPr>
          <p:cNvSpPr txBox="1"/>
          <p:nvPr/>
        </p:nvSpPr>
        <p:spPr>
          <a:xfrm>
            <a:off x="5706110" y="2521059"/>
            <a:ext cx="638636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Verdana" panose="020B0604030504040204" pitchFamily="34" charset="0"/>
                <a:ea typeface="Verdana" panose="020B0604030504040204" pitchFamily="34" charset="0"/>
              </a:rPr>
              <a:t>Условное обязательство банка по погашению долга клиента перед третьей стороной.</a:t>
            </a:r>
            <a:endParaRPr lang="en-US" sz="28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r>
              <a:rPr lang="ru-RU" sz="2800" dirty="0">
                <a:latin typeface="+mn-lt"/>
              </a:rPr>
              <a:t>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F5CE417-4762-B640-F3F8-A1B0C5FDB5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71297"/>
            <a:ext cx="570611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0046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DF4DDF-E1C6-8864-9DA0-436DD067D4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556" y="0"/>
            <a:ext cx="11471275" cy="939800"/>
          </a:xfrm>
        </p:spPr>
        <p:txBody>
          <a:bodyPr/>
          <a:lstStyle/>
          <a:p>
            <a:r>
              <a:rPr lang="ru-RU" sz="2800" dirty="0"/>
              <a:t>БАНКОВСКАЯ ГАРАНТИЯ</a:t>
            </a:r>
          </a:p>
        </p:txBody>
      </p:sp>
      <p:sp>
        <p:nvSpPr>
          <p:cNvPr id="4" name="Выноска: счетверенная стрелка 13">
            <a:extLst>
              <a:ext uri="{FF2B5EF4-FFF2-40B4-BE49-F238E27FC236}">
                <a16:creationId xmlns:a16="http://schemas.microsoft.com/office/drawing/2014/main" id="{98DC3A1F-8252-6A40-F79F-90C413E146DB}"/>
              </a:ext>
            </a:extLst>
          </p:cNvPr>
          <p:cNvSpPr/>
          <p:nvPr/>
        </p:nvSpPr>
        <p:spPr>
          <a:xfrm>
            <a:off x="4309990" y="1625968"/>
            <a:ext cx="3095238" cy="2659291"/>
          </a:xfrm>
          <a:prstGeom prst="quadArrowCallout">
            <a:avLst/>
          </a:prstGeom>
          <a:solidFill>
            <a:srgbClr val="F15A2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ВИДЫ</a:t>
            </a:r>
          </a:p>
        </p:txBody>
      </p:sp>
      <p:sp>
        <p:nvSpPr>
          <p:cNvPr id="6" name="Прямоугольник: скругленные противолежащие углы 5">
            <a:extLst>
              <a:ext uri="{FF2B5EF4-FFF2-40B4-BE49-F238E27FC236}">
                <a16:creationId xmlns:a16="http://schemas.microsoft.com/office/drawing/2014/main" id="{3745C5C3-C6B0-E4D7-48BD-40B25D290AFC}"/>
              </a:ext>
            </a:extLst>
          </p:cNvPr>
          <p:cNvSpPr/>
          <p:nvPr/>
        </p:nvSpPr>
        <p:spPr>
          <a:xfrm>
            <a:off x="435463" y="1844130"/>
            <a:ext cx="3152007" cy="447675"/>
          </a:xfrm>
          <a:prstGeom prst="round2DiagRect">
            <a:avLst/>
          </a:prstGeom>
          <a:solidFill>
            <a:schemeClr val="bg1">
              <a:lumMod val="85000"/>
            </a:schemeClr>
          </a:solidFill>
          <a:ln w="1905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dirty="0">
                <a:solidFill>
                  <a:schemeClr val="tx1"/>
                </a:solidFill>
              </a:rPr>
              <a:t>Платежная гарантия</a:t>
            </a:r>
          </a:p>
        </p:txBody>
      </p:sp>
      <p:sp>
        <p:nvSpPr>
          <p:cNvPr id="11" name="Прямоугольник: скругленные противолежащие углы 10">
            <a:extLst>
              <a:ext uri="{FF2B5EF4-FFF2-40B4-BE49-F238E27FC236}">
                <a16:creationId xmlns:a16="http://schemas.microsoft.com/office/drawing/2014/main" id="{2ECFEECB-C835-D253-2F0B-FEA66E725920}"/>
              </a:ext>
            </a:extLst>
          </p:cNvPr>
          <p:cNvSpPr/>
          <p:nvPr/>
        </p:nvSpPr>
        <p:spPr>
          <a:xfrm>
            <a:off x="7773055" y="1824449"/>
            <a:ext cx="3533262" cy="447675"/>
          </a:xfrm>
          <a:prstGeom prst="round2DiagRect">
            <a:avLst/>
          </a:prstGeom>
          <a:solidFill>
            <a:schemeClr val="bg1">
              <a:lumMod val="85000"/>
            </a:schemeClr>
          </a:solidFill>
          <a:ln w="1905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dirty="0">
                <a:solidFill>
                  <a:schemeClr val="tx1"/>
                </a:solidFill>
              </a:rPr>
              <a:t>Тендерная гарантия</a:t>
            </a:r>
          </a:p>
        </p:txBody>
      </p:sp>
      <p:sp>
        <p:nvSpPr>
          <p:cNvPr id="8" name="Прямоугольник: скругленные противолежащие углы 7">
            <a:extLst>
              <a:ext uri="{FF2B5EF4-FFF2-40B4-BE49-F238E27FC236}">
                <a16:creationId xmlns:a16="http://schemas.microsoft.com/office/drawing/2014/main" id="{BFD103B5-E923-5B27-7329-551B6651DD68}"/>
              </a:ext>
            </a:extLst>
          </p:cNvPr>
          <p:cNvSpPr/>
          <p:nvPr/>
        </p:nvSpPr>
        <p:spPr>
          <a:xfrm>
            <a:off x="143185" y="2744548"/>
            <a:ext cx="3943350" cy="504826"/>
          </a:xfrm>
          <a:prstGeom prst="round2DiagRect">
            <a:avLst/>
          </a:prstGeom>
          <a:solidFill>
            <a:schemeClr val="bg1">
              <a:lumMod val="85000"/>
            </a:schemeClr>
          </a:solidFill>
          <a:ln w="1905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dirty="0">
                <a:solidFill>
                  <a:schemeClr val="tx1"/>
                </a:solidFill>
              </a:rPr>
              <a:t>Гарантия возврата аванса</a:t>
            </a:r>
          </a:p>
        </p:txBody>
      </p:sp>
      <p:sp>
        <p:nvSpPr>
          <p:cNvPr id="9" name="Прямоугольник: скругленные противолежащие углы 8">
            <a:extLst>
              <a:ext uri="{FF2B5EF4-FFF2-40B4-BE49-F238E27FC236}">
                <a16:creationId xmlns:a16="http://schemas.microsoft.com/office/drawing/2014/main" id="{5C6EF5B6-FD0B-E1E9-5801-381F7685A998}"/>
              </a:ext>
            </a:extLst>
          </p:cNvPr>
          <p:cNvSpPr/>
          <p:nvPr/>
        </p:nvSpPr>
        <p:spPr>
          <a:xfrm>
            <a:off x="7503319" y="2711672"/>
            <a:ext cx="4218039" cy="447675"/>
          </a:xfrm>
          <a:prstGeom prst="round2DiagRect">
            <a:avLst/>
          </a:prstGeom>
          <a:solidFill>
            <a:schemeClr val="bg1">
              <a:lumMod val="85000"/>
            </a:schemeClr>
          </a:solidFill>
          <a:ln w="1905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dirty="0">
                <a:solidFill>
                  <a:schemeClr val="tx1"/>
                </a:solidFill>
              </a:rPr>
              <a:t>Гарантия туроператору</a:t>
            </a:r>
          </a:p>
        </p:txBody>
      </p:sp>
      <p:sp>
        <p:nvSpPr>
          <p:cNvPr id="10" name="Прямоугольник: скругленные противолежащие углы 9">
            <a:extLst>
              <a:ext uri="{FF2B5EF4-FFF2-40B4-BE49-F238E27FC236}">
                <a16:creationId xmlns:a16="http://schemas.microsoft.com/office/drawing/2014/main" id="{08151DD8-5174-BF1E-C324-AE96A31EDE80}"/>
              </a:ext>
            </a:extLst>
          </p:cNvPr>
          <p:cNvSpPr/>
          <p:nvPr/>
        </p:nvSpPr>
        <p:spPr>
          <a:xfrm>
            <a:off x="7301589" y="3698653"/>
            <a:ext cx="4872037" cy="447675"/>
          </a:xfrm>
          <a:prstGeom prst="round2DiagRect">
            <a:avLst/>
          </a:prstGeom>
          <a:solidFill>
            <a:schemeClr val="bg1">
              <a:lumMod val="85000"/>
            </a:schemeClr>
          </a:solidFill>
          <a:ln w="1905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dirty="0">
                <a:solidFill>
                  <a:schemeClr val="tx1"/>
                </a:solidFill>
              </a:rPr>
              <a:t>Гарантия в пользу БАМАП</a:t>
            </a:r>
          </a:p>
        </p:txBody>
      </p:sp>
      <p:sp>
        <p:nvSpPr>
          <p:cNvPr id="12" name="Прямоугольник: скругленные противолежащие углы 11">
            <a:extLst>
              <a:ext uri="{FF2B5EF4-FFF2-40B4-BE49-F238E27FC236}">
                <a16:creationId xmlns:a16="http://schemas.microsoft.com/office/drawing/2014/main" id="{3F52EB8B-C389-A2B7-18C6-E1EA65DB06B8}"/>
              </a:ext>
            </a:extLst>
          </p:cNvPr>
          <p:cNvSpPr/>
          <p:nvPr/>
        </p:nvSpPr>
        <p:spPr>
          <a:xfrm>
            <a:off x="61723" y="3702117"/>
            <a:ext cx="4629150" cy="447675"/>
          </a:xfrm>
          <a:prstGeom prst="round2DiagRect">
            <a:avLst/>
          </a:prstGeom>
          <a:solidFill>
            <a:schemeClr val="bg1">
              <a:lumMod val="85000"/>
            </a:schemeClr>
          </a:solidFill>
          <a:ln w="1905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dirty="0">
                <a:solidFill>
                  <a:schemeClr val="tx1"/>
                </a:solidFill>
              </a:rPr>
              <a:t>Гарантия обеспечения кредита</a:t>
            </a:r>
          </a:p>
        </p:txBody>
      </p:sp>
      <p:sp>
        <p:nvSpPr>
          <p:cNvPr id="13" name="Прямоугольник: скругленные противолежащие углы 12">
            <a:extLst>
              <a:ext uri="{FF2B5EF4-FFF2-40B4-BE49-F238E27FC236}">
                <a16:creationId xmlns:a16="http://schemas.microsoft.com/office/drawing/2014/main" id="{BF110912-9E1D-A406-708B-4CB40ACD97C2}"/>
              </a:ext>
            </a:extLst>
          </p:cNvPr>
          <p:cNvSpPr/>
          <p:nvPr/>
        </p:nvSpPr>
        <p:spPr>
          <a:xfrm>
            <a:off x="4159777" y="5430197"/>
            <a:ext cx="3395664" cy="447676"/>
          </a:xfrm>
          <a:prstGeom prst="round2DiagRect">
            <a:avLst/>
          </a:prstGeom>
          <a:solidFill>
            <a:schemeClr val="bg1">
              <a:lumMod val="85000"/>
            </a:schemeClr>
          </a:solidFill>
          <a:ln w="1905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dirty="0">
                <a:solidFill>
                  <a:schemeClr val="tx1"/>
                </a:solidFill>
              </a:rPr>
              <a:t>Иные гарантии</a:t>
            </a:r>
          </a:p>
        </p:txBody>
      </p:sp>
      <p:sp>
        <p:nvSpPr>
          <p:cNvPr id="14" name="Прямоугольник: скругленные противолежащие углы 13">
            <a:extLst>
              <a:ext uri="{FF2B5EF4-FFF2-40B4-BE49-F238E27FC236}">
                <a16:creationId xmlns:a16="http://schemas.microsoft.com/office/drawing/2014/main" id="{0179E588-58C1-989B-F75B-DCBCAB38CC5E}"/>
              </a:ext>
            </a:extLst>
          </p:cNvPr>
          <p:cNvSpPr/>
          <p:nvPr/>
        </p:nvSpPr>
        <p:spPr>
          <a:xfrm>
            <a:off x="2938193" y="4722233"/>
            <a:ext cx="6096000" cy="447675"/>
          </a:xfrm>
          <a:prstGeom prst="round2DiagRect">
            <a:avLst/>
          </a:prstGeom>
          <a:solidFill>
            <a:schemeClr val="bg1">
              <a:lumMod val="85000"/>
            </a:schemeClr>
          </a:solidFill>
          <a:ln w="1905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dirty="0">
                <a:solidFill>
                  <a:schemeClr val="tx1"/>
                </a:solidFill>
              </a:rPr>
              <a:t>Гарантия уплаты таможенных платежей</a:t>
            </a:r>
          </a:p>
        </p:txBody>
      </p:sp>
      <p:sp>
        <p:nvSpPr>
          <p:cNvPr id="15" name="Прямоугольник: скругленные противолежащие углы 14">
            <a:extLst>
              <a:ext uri="{FF2B5EF4-FFF2-40B4-BE49-F238E27FC236}">
                <a16:creationId xmlns:a16="http://schemas.microsoft.com/office/drawing/2014/main" id="{B8039246-4CCE-A8E9-46F2-CDA2654F8196}"/>
              </a:ext>
            </a:extLst>
          </p:cNvPr>
          <p:cNvSpPr/>
          <p:nvPr/>
        </p:nvSpPr>
        <p:spPr>
          <a:xfrm>
            <a:off x="2854349" y="1004190"/>
            <a:ext cx="6757989" cy="557388"/>
          </a:xfrm>
          <a:prstGeom prst="round2DiagRect">
            <a:avLst/>
          </a:prstGeom>
          <a:solidFill>
            <a:schemeClr val="bg1">
              <a:lumMod val="85000"/>
            </a:schemeClr>
          </a:solidFill>
          <a:ln w="1905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dirty="0">
                <a:solidFill>
                  <a:schemeClr val="tx1"/>
                </a:solidFill>
              </a:rPr>
              <a:t>Гарантия надлежащего исполнения договора</a:t>
            </a:r>
          </a:p>
        </p:txBody>
      </p:sp>
    </p:spTree>
    <p:extLst>
      <p:ext uri="{BB962C8B-B14F-4D97-AF65-F5344CB8AC3E}">
        <p14:creationId xmlns:p14="http://schemas.microsoft.com/office/powerpoint/2010/main" val="1841742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1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0363" y="146050"/>
            <a:ext cx="11471275" cy="939800"/>
          </a:xfrm>
        </p:spPr>
        <p:txBody>
          <a:bodyPr/>
          <a:lstStyle/>
          <a:p>
            <a:r>
              <a:rPr lang="ru-RU" sz="3200" dirty="0"/>
              <a:t>ТАРИФЫ</a:t>
            </a:r>
            <a:endParaRPr lang="ru-RU" dirty="0"/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F2467C1A-F550-659F-0A3D-F1A3AA45C0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3232558"/>
              </p:ext>
            </p:extLst>
          </p:nvPr>
        </p:nvGraphicFramePr>
        <p:xfrm>
          <a:off x="1027198" y="1239745"/>
          <a:ext cx="10137605" cy="4097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9977">
                  <a:extLst>
                    <a:ext uri="{9D8B030D-6E8A-4147-A177-3AD203B41FA5}">
                      <a16:colId xmlns:a16="http://schemas.microsoft.com/office/drawing/2014/main" val="749359136"/>
                    </a:ext>
                  </a:extLst>
                </a:gridCol>
                <a:gridCol w="3806344">
                  <a:extLst>
                    <a:ext uri="{9D8B030D-6E8A-4147-A177-3AD203B41FA5}">
                      <a16:colId xmlns:a16="http://schemas.microsoft.com/office/drawing/2014/main" val="4292039024"/>
                    </a:ext>
                  </a:extLst>
                </a:gridCol>
                <a:gridCol w="3011284">
                  <a:extLst>
                    <a:ext uri="{9D8B030D-6E8A-4147-A177-3AD203B41FA5}">
                      <a16:colId xmlns:a16="http://schemas.microsoft.com/office/drawing/2014/main" val="2071696351"/>
                    </a:ext>
                  </a:extLst>
                </a:gridCol>
              </a:tblGrid>
              <a:tr h="710713">
                <a:tc>
                  <a:txBody>
                    <a:bodyPr/>
                    <a:lstStyle/>
                    <a:p>
                      <a:pPr algn="l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Гарантия</a:t>
                      </a:r>
                    </a:p>
                    <a:p>
                      <a:pPr algn="l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Тариф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Внутренняя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Международная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2062249"/>
                  </a:ext>
                </a:extLst>
              </a:tr>
              <a:tr h="710713">
                <a:tc>
                  <a:txBody>
                    <a:bodyPr/>
                    <a:lstStyle/>
                    <a:p>
                      <a:pPr algn="l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Выдача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от суммы гарантии</a:t>
                      </a:r>
                      <a:b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минимум 150 рублей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от суммы гарантии</a:t>
                      </a:r>
                      <a:b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минимум 50 долларов США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5590886"/>
                  </a:ext>
                </a:extLst>
              </a:tr>
              <a:tr h="710713">
                <a:tc>
                  <a:txBody>
                    <a:bodyPr/>
                    <a:lstStyle/>
                    <a:p>
                      <a:pPr algn="l"/>
                      <a:r>
                        <a:rPr lang="ru-RU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Сопровождение гарантии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1,5% годовых  от суммы гарантии,  </a:t>
                      </a:r>
                      <a:b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минимум  150 рублей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2,8 % годовых  от суммы гарантии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4181505"/>
                  </a:ext>
                </a:extLst>
              </a:tr>
              <a:tr h="126328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Изменение условий гарантии (увеличение суммы гарантии, продление срока, изменение иных условий)  </a:t>
                      </a:r>
                    </a:p>
                  </a:txBody>
                  <a:tcPr marL="114300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 рублей</a:t>
                      </a:r>
                      <a:b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каждое изменение (сообщение)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 долларов США</a:t>
                      </a:r>
                      <a:b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каждое изменение (сообщение)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652143"/>
                  </a:ext>
                </a:extLst>
              </a:tr>
              <a:tr h="70229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Аннулирование гарантии до истечения срока ее действия  </a:t>
                      </a:r>
                    </a:p>
                  </a:txBody>
                  <a:tcPr marL="114300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 рублей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 долларов США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1896255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8164B958-B9DE-97CE-7E10-4D7CC45FB48E}"/>
              </a:ext>
            </a:extLst>
          </p:cNvPr>
          <p:cNvSpPr txBox="1"/>
          <p:nvPr/>
        </p:nvSpPr>
        <p:spPr>
          <a:xfrm>
            <a:off x="3483429" y="5887447"/>
            <a:ext cx="66060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В соответствии со Сборником плат по состоянию на июнь 2026</a:t>
            </a:r>
          </a:p>
        </p:txBody>
      </p:sp>
    </p:spTree>
    <p:extLst>
      <p:ext uri="{BB962C8B-B14F-4D97-AF65-F5344CB8AC3E}">
        <p14:creationId xmlns:p14="http://schemas.microsoft.com/office/powerpoint/2010/main" val="804432874"/>
      </p:ext>
    </p:extLst>
  </p:cSld>
  <p:clrMapOvr>
    <a:masterClrMapping/>
  </p:clrMapOvr>
  <p:transition spd="slow">
    <p:randomBar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АККРЕДИТИВ С ДИСКОНТИРОВАНИЕМ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66824"/>
            <a:ext cx="10515600" cy="4833595"/>
          </a:xfrm>
        </p:spPr>
        <p:txBody>
          <a:bodyPr/>
          <a:lstStyle/>
          <a:p>
            <a:endParaRPr lang="ru-RU" dirty="0">
              <a:latin typeface="Circe" panose="020B0502020203020203" pitchFamily="34" charset="-52"/>
            </a:endParaRPr>
          </a:p>
          <a:p>
            <a:endParaRPr lang="ru-RU" dirty="0">
              <a:latin typeface="Circe" panose="020B0502020203020203" pitchFamily="34" charset="-52"/>
            </a:endParaRPr>
          </a:p>
        </p:txBody>
      </p:sp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6209BB51-EEF0-1315-E914-1093E319DD1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84650911"/>
              </p:ext>
            </p:extLst>
          </p:nvPr>
        </p:nvGraphicFramePr>
        <p:xfrm>
          <a:off x="1108974" y="1356326"/>
          <a:ext cx="4223313" cy="46545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F2840613-9C92-82FE-1E00-A426DDC69A3E}"/>
              </a:ext>
            </a:extLst>
          </p:cNvPr>
          <p:cNvSpPr txBox="1"/>
          <p:nvPr/>
        </p:nvSpPr>
        <p:spPr>
          <a:xfrm>
            <a:off x="5915346" y="1110280"/>
            <a:ext cx="5709228" cy="50321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32000" algn="just"/>
            <a:r>
              <a:rPr lang="ru-RU" b="1" dirty="0">
                <a:latin typeface="Verdana" panose="020B0604030504040204" pitchFamily="34" charset="0"/>
                <a:ea typeface="Verdana" panose="020B0604030504040204" pitchFamily="34" charset="0"/>
              </a:rPr>
              <a:t>Это форма расчетов</a:t>
            </a:r>
            <a:r>
              <a:rPr lang="ru-RU" dirty="0">
                <a:solidFill>
                  <a:schemeClr val="dk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 при которой поставщик товаров (услуг) получает гарантированную оплату сразу после отгрузки товаров (выполнения услуг), а покупатель согласованную с банком отсрочку платежа. </a:t>
            </a:r>
          </a:p>
          <a:p>
            <a:pPr indent="432000" algn="just"/>
            <a:endParaRPr lang="ru-RU" dirty="0">
              <a:solidFill>
                <a:schemeClr val="dk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R="0" algn="l" rtl="0">
              <a:spcAft>
                <a:spcPts val="600"/>
              </a:spcAft>
            </a:pPr>
            <a:r>
              <a:rPr lang="ru-RU" b="1" dirty="0">
                <a:solidFill>
                  <a:srgbClr val="F15A2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    </a:t>
            </a:r>
            <a:r>
              <a:rPr lang="ru-RU" b="1" dirty="0">
                <a:latin typeface="Verdana" panose="020B0604030504040204" pitchFamily="34" charset="0"/>
                <a:ea typeface="Verdana" panose="020B0604030504040204" pitchFamily="34" charset="0"/>
              </a:rPr>
              <a:t>Преимущества для бизнеса:</a:t>
            </a:r>
          </a:p>
          <a:p>
            <a:pPr marL="342900" marR="0" indent="-342900" algn="l" rtl="0">
              <a:buClr>
                <a:srgbClr val="F15A26"/>
              </a:buClr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dk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снижение риска неплатежа за отгруженные товары;</a:t>
            </a:r>
          </a:p>
          <a:p>
            <a:pPr marL="342900" indent="-342900" rtl="0">
              <a:spcBef>
                <a:spcPts val="600"/>
              </a:spcBef>
              <a:buClr>
                <a:srgbClr val="F15A26"/>
              </a:buClr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dk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сокращение времени между моментом отгрузки товара и моментом получения выручки продавцом;</a:t>
            </a:r>
          </a:p>
          <a:p>
            <a:pPr marL="342900" marR="0" indent="-342900" algn="l" rtl="0">
              <a:spcBef>
                <a:spcPts val="600"/>
              </a:spcBef>
              <a:buClr>
                <a:srgbClr val="F15A26"/>
              </a:buClr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dk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получение покупателем отсрочки оплаты за товар на более длительный срок, чем срок, предусмотренный договором поставки (до 1 года).</a:t>
            </a:r>
          </a:p>
        </p:txBody>
      </p:sp>
    </p:spTree>
    <p:extLst>
      <p:ext uri="{BB962C8B-B14F-4D97-AF65-F5344CB8AC3E}">
        <p14:creationId xmlns:p14="http://schemas.microsoft.com/office/powerpoint/2010/main" val="3826023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Механика сделки: шаг за шагом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66824"/>
            <a:ext cx="10515600" cy="4833595"/>
          </a:xfrm>
        </p:spPr>
        <p:txBody>
          <a:bodyPr/>
          <a:lstStyle/>
          <a:p>
            <a:endParaRPr lang="ru-RU" dirty="0">
              <a:latin typeface="Circe" panose="020B0502020203020203" pitchFamily="34" charset="-52"/>
            </a:endParaRPr>
          </a:p>
          <a:p>
            <a:endParaRPr lang="ru-RU" dirty="0">
              <a:latin typeface="Circe" panose="020B0502020203020203" pitchFamily="34" charset="-52"/>
            </a:endParaRPr>
          </a:p>
        </p:txBody>
      </p:sp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ADED2338-5A66-B90A-B584-949388A7480C}"/>
              </a:ext>
            </a:extLst>
          </p:cNvPr>
          <p:cNvGraphicFramePr/>
          <p:nvPr/>
        </p:nvGraphicFramePr>
        <p:xfrm>
          <a:off x="838200" y="838800"/>
          <a:ext cx="10897733" cy="16390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DCD5364C-717D-6F82-FC59-2D5025D70A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0663393"/>
              </p:ext>
            </p:extLst>
          </p:nvPr>
        </p:nvGraphicFramePr>
        <p:xfrm>
          <a:off x="404122" y="3349824"/>
          <a:ext cx="11471274" cy="2858617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45715">
                  <a:extLst>
                    <a:ext uri="{9D8B030D-6E8A-4147-A177-3AD203B41FA5}">
                      <a16:colId xmlns:a16="http://schemas.microsoft.com/office/drawing/2014/main" val="1958929820"/>
                    </a:ext>
                  </a:extLst>
                </a:gridCol>
                <a:gridCol w="2067763">
                  <a:extLst>
                    <a:ext uri="{9D8B030D-6E8A-4147-A177-3AD203B41FA5}">
                      <a16:colId xmlns:a16="http://schemas.microsoft.com/office/drawing/2014/main" val="2026109624"/>
                    </a:ext>
                  </a:extLst>
                </a:gridCol>
                <a:gridCol w="1784404">
                  <a:extLst>
                    <a:ext uri="{9D8B030D-6E8A-4147-A177-3AD203B41FA5}">
                      <a16:colId xmlns:a16="http://schemas.microsoft.com/office/drawing/2014/main" val="1406349156"/>
                    </a:ext>
                  </a:extLst>
                </a:gridCol>
                <a:gridCol w="1691640">
                  <a:extLst>
                    <a:ext uri="{9D8B030D-6E8A-4147-A177-3AD203B41FA5}">
                      <a16:colId xmlns:a16="http://schemas.microsoft.com/office/drawing/2014/main" val="2315296433"/>
                    </a:ext>
                  </a:extLst>
                </a:gridCol>
                <a:gridCol w="1847088">
                  <a:extLst>
                    <a:ext uri="{9D8B030D-6E8A-4147-A177-3AD203B41FA5}">
                      <a16:colId xmlns:a16="http://schemas.microsoft.com/office/drawing/2014/main" val="3650530765"/>
                    </a:ext>
                  </a:extLst>
                </a:gridCol>
                <a:gridCol w="2034664">
                  <a:extLst>
                    <a:ext uri="{9D8B030D-6E8A-4147-A177-3AD203B41FA5}">
                      <a16:colId xmlns:a16="http://schemas.microsoft.com/office/drawing/2014/main" val="4283905097"/>
                    </a:ext>
                  </a:extLst>
                </a:gridCol>
              </a:tblGrid>
              <a:tr h="587857">
                <a:tc>
                  <a:txBody>
                    <a:bodyPr/>
                    <a:lstStyle/>
                    <a:p>
                      <a:pPr algn="ctr"/>
                      <a:r>
                        <a:rPr lang="ru-RU" b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Контракт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Открытие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Отгрузка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Проверка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Платеж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Возмещение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8843934"/>
                  </a:ext>
                </a:extLst>
              </a:tr>
              <a:tr h="1173823">
                <a:tc>
                  <a:txBody>
                    <a:bodyPr/>
                    <a:lstStyle/>
                    <a:p>
                      <a:r>
                        <a:rPr lang="ru-RU" sz="13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Стороны подписывают контракт (договор на поставку  товаров или услуг), </a:t>
                      </a:r>
                      <a:r>
                        <a:rPr lang="ru-RU" sz="1300" u="sng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предусматривающий отсрочку платежа </a:t>
                      </a:r>
                      <a:r>
                        <a:rPr lang="ru-RU" sz="13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и аккредитивную форму расчетов.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kern="1200" dirty="0">
                          <a:solidFill>
                            <a:schemeClr val="dk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Приказодатель (покупатель) поручает банку открыть аккредитив с возможностью дисконтирования в пользу бенефициара (продавца).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kern="1200" dirty="0">
                          <a:solidFill>
                            <a:schemeClr val="dk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Бенефициар (продавец) отгружает товар и передает подтверждающие (отгрузочные) документы в банк.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kern="1200" dirty="0">
                          <a:solidFill>
                            <a:schemeClr val="dk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Банк проверяет документы на соответствие условиям аккредитива.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kern="1200" dirty="0">
                          <a:solidFill>
                            <a:schemeClr val="dk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Банк осуществляет платеж бенефициару (продавцу), а приказодатель (покупатель) получает документы для приема груза.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kern="1200" dirty="0">
                          <a:solidFill>
                            <a:schemeClr val="dk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Приказодатель (покупатель) возмещает банку денежные средства, перечисленные им бенефициару (продавцу), по окончании отсрочки, предоставленной банком.</a:t>
                      </a:r>
                    </a:p>
                    <a:p>
                      <a:endParaRPr lang="ru-RU" sz="1300" kern="1200" dirty="0">
                        <a:solidFill>
                          <a:schemeClr val="dk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8241525"/>
                  </a:ext>
                </a:extLst>
              </a:tr>
            </a:tbl>
          </a:graphicData>
        </a:graphic>
      </p:graphicFrame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961B9C4-EDBB-1C8E-2826-C3CB1295809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82856" y="2136965"/>
            <a:ext cx="1287279" cy="116593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6EEDDD0-7511-5DAA-F11F-F4EC57C81FA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46664" y="2157466"/>
            <a:ext cx="1285336" cy="114854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3F8B6B1-F6ED-6740-93D3-C750AD6CA43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27510" y="2124099"/>
            <a:ext cx="1287280" cy="1123148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DA3CBBD-9F3D-98EF-7BC1-085CD687D1D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28138" y="2157466"/>
            <a:ext cx="1190584" cy="1111238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3AC47D58-14CC-1DF9-3DC2-A48ACC153EA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472165" y="2095244"/>
            <a:ext cx="1287279" cy="114854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1E3ABD6-4F8E-104D-A01D-7E22C7454F0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11013730">
            <a:off x="10069500" y="2086386"/>
            <a:ext cx="1289129" cy="1148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6979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>
                <a:latin typeface="Circe" panose="020B0502020203020203" pitchFamily="34" charset="-52"/>
              </a:rPr>
              <a:t>Основные комиссии ОАО «Белагропромбанк» </a:t>
            </a:r>
          </a:p>
        </p:txBody>
      </p:sp>
      <p:sp>
        <p:nvSpPr>
          <p:cNvPr id="2" name="Объект 2">
            <a:extLst>
              <a:ext uri="{FF2B5EF4-FFF2-40B4-BE49-F238E27FC236}">
                <a16:creationId xmlns:a16="http://schemas.microsoft.com/office/drawing/2014/main" id="{21DEF3F7-6938-C50E-CD15-51409C360A5A}"/>
              </a:ext>
            </a:extLst>
          </p:cNvPr>
          <p:cNvSpPr txBox="1">
            <a:spLocks/>
          </p:cNvSpPr>
          <p:nvPr/>
        </p:nvSpPr>
        <p:spPr>
          <a:xfrm>
            <a:off x="838200" y="1143001"/>
            <a:ext cx="10515600" cy="484822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lvl1pPr marL="0" indent="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lang="ru-RU" sz="1400" b="0" kern="1200" dirty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600" i="1" dirty="0">
              <a:latin typeface="Circe" panose="020B0502020203020203" pitchFamily="34" charset="-52"/>
            </a:endParaRP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FDF42BDE-F687-41DE-BAF8-4C493255FA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6883176"/>
              </p:ext>
            </p:extLst>
          </p:nvPr>
        </p:nvGraphicFramePr>
        <p:xfrm>
          <a:off x="838200" y="1143001"/>
          <a:ext cx="10993438" cy="4903089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6183043">
                  <a:extLst>
                    <a:ext uri="{9D8B030D-6E8A-4147-A177-3AD203B41FA5}">
                      <a16:colId xmlns:a16="http://schemas.microsoft.com/office/drawing/2014/main" val="4238289916"/>
                    </a:ext>
                  </a:extLst>
                </a:gridCol>
                <a:gridCol w="4810395">
                  <a:extLst>
                    <a:ext uri="{9D8B030D-6E8A-4147-A177-3AD203B41FA5}">
                      <a16:colId xmlns:a16="http://schemas.microsoft.com/office/drawing/2014/main" val="2425045356"/>
                    </a:ext>
                  </a:extLst>
                </a:gridCol>
              </a:tblGrid>
              <a:tr h="740663">
                <a:tc>
                  <a:txBody>
                    <a:bodyPr/>
                    <a:lstStyle/>
                    <a:p>
                      <a:r>
                        <a:rPr lang="ru-RU" sz="1300" b="0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Открытие аккредитива</a:t>
                      </a:r>
                      <a:endParaRPr lang="ru-RU" sz="1300" b="0" i="1" kern="12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0,15% от суммы аккредитива/неоплаченного остатка/суммы увеличения, мин. 50 </a:t>
                      </a:r>
                      <a:r>
                        <a:rPr lang="en-US" sz="1300" b="0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$</a:t>
                      </a:r>
                      <a:endParaRPr lang="ru-RU" sz="1300" b="0" i="1" kern="12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4227595"/>
                  </a:ext>
                </a:extLst>
              </a:tr>
              <a:tr h="543464">
                <a:tc>
                  <a:txBody>
                    <a:bodyPr/>
                    <a:lstStyle/>
                    <a:p>
                      <a:r>
                        <a:rPr lang="ru-RU" sz="1300" i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Непокрытое обязательство по аккредитиву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i="0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1,5% годовых от суммы обязательства</a:t>
                      </a:r>
                      <a:endParaRPr lang="ru-RU" sz="1300" b="0" i="0" kern="12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0941183"/>
                  </a:ext>
                </a:extLst>
              </a:tr>
              <a:tr h="543464">
                <a:tc>
                  <a:txBody>
                    <a:bodyPr/>
                    <a:lstStyle/>
                    <a:p>
                      <a:r>
                        <a:rPr lang="ru-RU" sz="1300" i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Плата вознаграждения за дисконтирование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i="0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12,26 % годовых от суммы обязательства</a:t>
                      </a:r>
                      <a:endParaRPr lang="ru-RU" sz="1300" b="0" i="0" kern="12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8432770"/>
                  </a:ext>
                </a:extLst>
              </a:tr>
              <a:tr h="586596">
                <a:tc>
                  <a:txBody>
                    <a:bodyPr/>
                    <a:lstStyle/>
                    <a:p>
                      <a:r>
                        <a:rPr lang="ru-RU" sz="1300" kern="1200" dirty="0" err="1">
                          <a:solidFill>
                            <a:schemeClr val="dk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Авизование</a:t>
                      </a:r>
                      <a:r>
                        <a:rPr lang="ru-RU" sz="1300" kern="1200" dirty="0">
                          <a:solidFill>
                            <a:schemeClr val="dk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аккредитива клиенту</a:t>
                      </a:r>
                      <a:endParaRPr lang="ru-RU" sz="1300" i="1" kern="1200" dirty="0">
                        <a:solidFill>
                          <a:schemeClr val="dk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0,1% от суммы аккредитива, мин. 50 </a:t>
                      </a:r>
                      <a:r>
                        <a:rPr lang="en-US" sz="1300" b="0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$</a:t>
                      </a:r>
                      <a:r>
                        <a:rPr lang="ru-RU" sz="1300" b="0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, макс. 200 </a:t>
                      </a:r>
                      <a:r>
                        <a:rPr lang="en-US" sz="1300" b="0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$</a:t>
                      </a:r>
                      <a:endParaRPr lang="ru-RU" sz="1300" b="0" i="1" kern="12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5416511"/>
                  </a:ext>
                </a:extLst>
              </a:tr>
              <a:tr h="560717">
                <a:tc>
                  <a:txBody>
                    <a:bodyPr/>
                    <a:lstStyle/>
                    <a:p>
                      <a:r>
                        <a:rPr lang="ru-RU" sz="1300" kern="1200" dirty="0">
                          <a:solidFill>
                            <a:schemeClr val="dk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Изменение условий аккредитива (кроме увеличения срока и увеличения суммы)</a:t>
                      </a:r>
                      <a:endParaRPr lang="ru-RU" sz="1300" i="1" kern="1200" dirty="0">
                        <a:solidFill>
                          <a:schemeClr val="dk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40 </a:t>
                      </a:r>
                      <a:r>
                        <a:rPr lang="en-US" sz="1300" b="0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$ </a:t>
                      </a:r>
                      <a:r>
                        <a:rPr lang="ru-RU" sz="1300" b="0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за каждое изменение</a:t>
                      </a:r>
                      <a:endParaRPr lang="ru-RU" sz="1300" b="0" i="1" kern="12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533628"/>
                  </a:ext>
                </a:extLst>
              </a:tr>
              <a:tr h="628275">
                <a:tc rowSpan="2">
                  <a:txBody>
                    <a:bodyPr/>
                    <a:lstStyle/>
                    <a:p>
                      <a:r>
                        <a:rPr lang="ru-RU" sz="1300" kern="1200" dirty="0">
                          <a:solidFill>
                            <a:schemeClr val="dk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Прием, проверка и отправка документов по аккредитиву</a:t>
                      </a:r>
                      <a:endParaRPr lang="ru-RU" sz="1300" i="1" kern="1200" dirty="0">
                        <a:solidFill>
                          <a:schemeClr val="dk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Ускоренная (до 2х банковских дней): 0,25% от суммы пакета документов к оплате, </a:t>
                      </a:r>
                    </a:p>
                    <a:p>
                      <a:r>
                        <a:rPr lang="ru-RU" sz="1300" b="0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мин. 50 </a:t>
                      </a:r>
                      <a:r>
                        <a:rPr lang="en-US" sz="1300" b="0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$</a:t>
                      </a:r>
                      <a:r>
                        <a:rPr lang="ru-RU" sz="1300" b="0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, макс. 1600 </a:t>
                      </a:r>
                      <a:r>
                        <a:rPr lang="en-US" sz="1300" b="0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$</a:t>
                      </a:r>
                      <a:endParaRPr lang="ru-RU" sz="1300" b="0" i="1" kern="12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0866829"/>
                  </a:ext>
                </a:extLst>
              </a:tr>
              <a:tr h="48469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b="0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Стандартная (3-5 банковских дней): 0,15% от суммы пакета документов к оплате, мин. 40 </a:t>
                      </a:r>
                      <a:r>
                        <a:rPr lang="en-US" sz="1300" b="0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$</a:t>
                      </a:r>
                      <a:r>
                        <a:rPr lang="ru-RU" sz="1300" b="0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, макс. 1500 </a:t>
                      </a:r>
                      <a:r>
                        <a:rPr lang="en-US" sz="1300" b="0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$</a:t>
                      </a:r>
                      <a:endParaRPr lang="ru-RU" sz="1300" b="0" i="1" kern="12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0008040"/>
                  </a:ext>
                </a:extLst>
              </a:tr>
              <a:tr h="556585">
                <a:tc>
                  <a:txBody>
                    <a:bodyPr/>
                    <a:lstStyle/>
                    <a:p>
                      <a:r>
                        <a:rPr lang="ru-RU" sz="1300" kern="1200" dirty="0">
                          <a:solidFill>
                            <a:schemeClr val="dk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Платеж по аккредитиву</a:t>
                      </a:r>
                      <a:endParaRPr lang="ru-RU" sz="1300" i="1" kern="1200" dirty="0">
                        <a:solidFill>
                          <a:schemeClr val="dk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0,15% от суммы платежа, </a:t>
                      </a:r>
                    </a:p>
                    <a:p>
                      <a:r>
                        <a:rPr lang="ru-RU" sz="1300" b="0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мин. 40 </a:t>
                      </a:r>
                      <a:r>
                        <a:rPr lang="en-US" sz="1300" b="0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$</a:t>
                      </a:r>
                      <a:r>
                        <a:rPr lang="ru-RU" sz="1300" b="0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, макс. 500 </a:t>
                      </a:r>
                      <a:r>
                        <a:rPr lang="en-US" sz="1300" b="0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$</a:t>
                      </a:r>
                      <a:endParaRPr lang="ru-RU" sz="1300" b="0" i="1" kern="12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65664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683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Line 20"/>
          <p:cNvSpPr>
            <a:spLocks noChangeShapeType="1"/>
          </p:cNvSpPr>
          <p:nvPr/>
        </p:nvSpPr>
        <p:spPr bwMode="auto">
          <a:xfrm>
            <a:off x="2240815" y="2311866"/>
            <a:ext cx="1492473" cy="3049021"/>
          </a:xfrm>
          <a:prstGeom prst="line">
            <a:avLst/>
          </a:prstGeom>
          <a:noFill/>
          <a:ln w="28575">
            <a:solidFill>
              <a:schemeClr val="tx1">
                <a:lumMod val="65000"/>
                <a:lumOff val="35000"/>
              </a:schemeClr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ru-RU" sz="9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1" name="Line 25"/>
          <p:cNvSpPr>
            <a:spLocks noChangeShapeType="1"/>
          </p:cNvSpPr>
          <p:nvPr/>
        </p:nvSpPr>
        <p:spPr bwMode="auto">
          <a:xfrm flipV="1">
            <a:off x="3717999" y="1519010"/>
            <a:ext cx="3907593" cy="8163"/>
          </a:xfrm>
          <a:prstGeom prst="line">
            <a:avLst/>
          </a:prstGeom>
          <a:noFill/>
          <a:ln w="28575">
            <a:solidFill>
              <a:schemeClr val="tx1">
                <a:lumMod val="65000"/>
                <a:lumOff val="35000"/>
              </a:schemeClr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ru-RU" sz="900" b="1" dirty="0">
              <a:solidFill>
                <a:srgbClr val="5F5F5F"/>
              </a:solidFill>
            </a:endParaRPr>
          </a:p>
        </p:txBody>
      </p:sp>
      <p:sp>
        <p:nvSpPr>
          <p:cNvPr id="22" name="Freeform 28"/>
          <p:cNvSpPr>
            <a:spLocks/>
          </p:cNvSpPr>
          <p:nvPr/>
        </p:nvSpPr>
        <p:spPr bwMode="auto">
          <a:xfrm rot="20877328">
            <a:off x="6852809" y="2473458"/>
            <a:ext cx="2060936" cy="2123843"/>
          </a:xfrm>
          <a:custGeom>
            <a:avLst/>
            <a:gdLst>
              <a:gd name="T0" fmla="*/ 2147483647 w 375"/>
              <a:gd name="T1" fmla="*/ 0 h 1547"/>
              <a:gd name="T2" fmla="*/ 0 w 375"/>
              <a:gd name="T3" fmla="*/ 2147483647 h 1547"/>
              <a:gd name="T4" fmla="*/ 0 60000 65536"/>
              <a:gd name="T5" fmla="*/ 0 60000 65536"/>
              <a:gd name="T6" fmla="*/ 0 w 375"/>
              <a:gd name="T7" fmla="*/ 0 h 1547"/>
              <a:gd name="T8" fmla="*/ 375 w 375"/>
              <a:gd name="T9" fmla="*/ 1547 h 154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75" h="1547">
                <a:moveTo>
                  <a:pt x="375" y="0"/>
                </a:moveTo>
                <a:lnTo>
                  <a:pt x="0" y="1547"/>
                </a:lnTo>
              </a:path>
            </a:pathLst>
          </a:custGeom>
          <a:noFill/>
          <a:ln w="28575">
            <a:solidFill>
              <a:schemeClr val="tx1">
                <a:lumMod val="65000"/>
                <a:lumOff val="35000"/>
              </a:schemeClr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ru-RU" sz="900" b="1" dirty="0">
              <a:solidFill>
                <a:srgbClr val="5F5F5F"/>
              </a:solidFill>
            </a:endParaRPr>
          </a:p>
        </p:txBody>
      </p:sp>
      <p:sp>
        <p:nvSpPr>
          <p:cNvPr id="35" name="Line 20"/>
          <p:cNvSpPr>
            <a:spLocks noChangeShapeType="1"/>
          </p:cNvSpPr>
          <p:nvPr/>
        </p:nvSpPr>
        <p:spPr bwMode="auto">
          <a:xfrm flipH="1" flipV="1">
            <a:off x="2791148" y="2176780"/>
            <a:ext cx="1315064" cy="2805344"/>
          </a:xfrm>
          <a:prstGeom prst="line">
            <a:avLst/>
          </a:prstGeom>
          <a:noFill/>
          <a:ln w="28575">
            <a:solidFill>
              <a:schemeClr val="tx1">
                <a:lumMod val="65000"/>
                <a:lumOff val="35000"/>
              </a:schemeClr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ru-RU" sz="900" b="1" dirty="0">
              <a:solidFill>
                <a:srgbClr val="5F5F5F"/>
              </a:solidFill>
            </a:endParaRPr>
          </a:p>
        </p:txBody>
      </p:sp>
      <p:sp>
        <p:nvSpPr>
          <p:cNvPr id="9" name="Блок-схема: альтернативный процесс 8">
            <a:extLst>
              <a:ext uri="{FF2B5EF4-FFF2-40B4-BE49-F238E27FC236}">
                <a16:creationId xmlns:a16="http://schemas.microsoft.com/office/drawing/2014/main" id="{9C6347B3-52AA-6C3A-690F-EB0F2E5C4797}"/>
              </a:ext>
            </a:extLst>
          </p:cNvPr>
          <p:cNvSpPr/>
          <p:nvPr/>
        </p:nvSpPr>
        <p:spPr>
          <a:xfrm>
            <a:off x="237349" y="991567"/>
            <a:ext cx="2939671" cy="1071212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Поставщик</a:t>
            </a:r>
            <a:r>
              <a:rPr lang="ru-RU" sz="2800" dirty="0"/>
              <a:t> – (кредитор)</a:t>
            </a:r>
          </a:p>
        </p:txBody>
      </p:sp>
      <p:sp>
        <p:nvSpPr>
          <p:cNvPr id="11" name="Блок-схема: альтернативный процесс 10">
            <a:extLst>
              <a:ext uri="{FF2B5EF4-FFF2-40B4-BE49-F238E27FC236}">
                <a16:creationId xmlns:a16="http://schemas.microsoft.com/office/drawing/2014/main" id="{348F1470-92AE-F8BE-3E46-CB8571BCEAAB}"/>
              </a:ext>
            </a:extLst>
          </p:cNvPr>
          <p:cNvSpPr/>
          <p:nvPr/>
        </p:nvSpPr>
        <p:spPr>
          <a:xfrm>
            <a:off x="7894506" y="913948"/>
            <a:ext cx="3363519" cy="1262832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2"/>
                </a:solidFill>
              </a:rPr>
              <a:t>Покупатель</a:t>
            </a:r>
          </a:p>
          <a:p>
            <a:pPr algn="ctr"/>
            <a:r>
              <a:rPr lang="ru-RU" sz="2800" b="1" dirty="0">
                <a:solidFill>
                  <a:schemeClr val="accent2"/>
                </a:solidFill>
              </a:rPr>
              <a:t>(должник)</a:t>
            </a:r>
          </a:p>
        </p:txBody>
      </p:sp>
      <p:sp>
        <p:nvSpPr>
          <p:cNvPr id="12" name="Рамка 11">
            <a:extLst>
              <a:ext uri="{FF2B5EF4-FFF2-40B4-BE49-F238E27FC236}">
                <a16:creationId xmlns:a16="http://schemas.microsoft.com/office/drawing/2014/main" id="{516B8DEA-D88A-6525-787B-B39C5649D4DD}"/>
              </a:ext>
            </a:extLst>
          </p:cNvPr>
          <p:cNvSpPr/>
          <p:nvPr/>
        </p:nvSpPr>
        <p:spPr>
          <a:xfrm>
            <a:off x="4174563" y="4693247"/>
            <a:ext cx="2905744" cy="1540564"/>
          </a:xfrm>
          <a:prstGeom prst="frame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DE1D68B-9915-6C7A-61D7-C32E718CF1C7}"/>
              </a:ext>
            </a:extLst>
          </p:cNvPr>
          <p:cNvSpPr txBox="1"/>
          <p:nvPr/>
        </p:nvSpPr>
        <p:spPr>
          <a:xfrm>
            <a:off x="4713420" y="4982124"/>
            <a:ext cx="1828030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ru-RU" sz="2800" b="1" dirty="0">
                <a:solidFill>
                  <a:schemeClr val="accent2"/>
                </a:solidFill>
              </a:rPr>
              <a:t>ФАКТОР -БАНК</a:t>
            </a:r>
          </a:p>
        </p:txBody>
      </p:sp>
      <p:sp>
        <p:nvSpPr>
          <p:cNvPr id="23" name="Блок-схема: узел 22">
            <a:extLst>
              <a:ext uri="{FF2B5EF4-FFF2-40B4-BE49-F238E27FC236}">
                <a16:creationId xmlns:a16="http://schemas.microsoft.com/office/drawing/2014/main" id="{19A3DA8A-21F5-F580-3259-67852A132751}"/>
              </a:ext>
            </a:extLst>
          </p:cNvPr>
          <p:cNvSpPr/>
          <p:nvPr/>
        </p:nvSpPr>
        <p:spPr>
          <a:xfrm>
            <a:off x="2613738" y="3306779"/>
            <a:ext cx="498578" cy="594102"/>
          </a:xfrm>
          <a:prstGeom prst="flowChartConnector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6" name="Блок-схема: узел 25">
            <a:extLst>
              <a:ext uri="{FF2B5EF4-FFF2-40B4-BE49-F238E27FC236}">
                <a16:creationId xmlns:a16="http://schemas.microsoft.com/office/drawing/2014/main" id="{AB6156E0-5503-5F12-3C43-C7A5C7642702}"/>
              </a:ext>
            </a:extLst>
          </p:cNvPr>
          <p:cNvSpPr/>
          <p:nvPr/>
        </p:nvSpPr>
        <p:spPr>
          <a:xfrm>
            <a:off x="5237916" y="1248313"/>
            <a:ext cx="498578" cy="594102"/>
          </a:xfrm>
          <a:prstGeom prst="flowChartConnector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27" name="Блок-схема: узел 26">
            <a:extLst>
              <a:ext uri="{FF2B5EF4-FFF2-40B4-BE49-F238E27FC236}">
                <a16:creationId xmlns:a16="http://schemas.microsoft.com/office/drawing/2014/main" id="{3416B98B-B9A2-9A45-F1CA-B1B2FFBF7E7B}"/>
              </a:ext>
            </a:extLst>
          </p:cNvPr>
          <p:cNvSpPr/>
          <p:nvPr/>
        </p:nvSpPr>
        <p:spPr>
          <a:xfrm>
            <a:off x="3553103" y="4068412"/>
            <a:ext cx="498578" cy="594102"/>
          </a:xfrm>
          <a:prstGeom prst="flowChartConnector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28" name="Блок-схема: узел 27">
            <a:extLst>
              <a:ext uri="{FF2B5EF4-FFF2-40B4-BE49-F238E27FC236}">
                <a16:creationId xmlns:a16="http://schemas.microsoft.com/office/drawing/2014/main" id="{EAA5E297-D4BD-4FF2-8E99-2CB81D839FF7}"/>
              </a:ext>
            </a:extLst>
          </p:cNvPr>
          <p:cNvSpPr/>
          <p:nvPr/>
        </p:nvSpPr>
        <p:spPr>
          <a:xfrm>
            <a:off x="7732218" y="3131949"/>
            <a:ext cx="498578" cy="594102"/>
          </a:xfrm>
          <a:prstGeom prst="flowChartConnector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67B7BD7-DFA2-CFFB-F975-42146034922B}"/>
              </a:ext>
            </a:extLst>
          </p:cNvPr>
          <p:cNvSpPr txBox="1"/>
          <p:nvPr/>
        </p:nvSpPr>
        <p:spPr>
          <a:xfrm>
            <a:off x="237349" y="3699080"/>
            <a:ext cx="22050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Поставщик и Фактор</a:t>
            </a:r>
          </a:p>
          <a:p>
            <a:r>
              <a:rPr lang="ru-RU" dirty="0"/>
              <a:t>заключают договор 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9EA595D-62E9-6FE8-5D44-2DC5FD6F4B0E}"/>
              </a:ext>
            </a:extLst>
          </p:cNvPr>
          <p:cNvSpPr txBox="1"/>
          <p:nvPr/>
        </p:nvSpPr>
        <p:spPr>
          <a:xfrm>
            <a:off x="4103281" y="691701"/>
            <a:ext cx="37698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Поставщик отгружает покупателю</a:t>
            </a:r>
          </a:p>
          <a:p>
            <a:r>
              <a:rPr lang="ru-RU" dirty="0"/>
              <a:t>товар на условиях отсрочки платежа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7CF52ED-827E-8AE9-01DD-1A1EE75D07A0}"/>
              </a:ext>
            </a:extLst>
          </p:cNvPr>
          <p:cNvSpPr txBox="1"/>
          <p:nvPr/>
        </p:nvSpPr>
        <p:spPr>
          <a:xfrm>
            <a:off x="3802392" y="2709644"/>
            <a:ext cx="219662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Фактор платит за</a:t>
            </a:r>
          </a:p>
          <a:p>
            <a:r>
              <a:rPr lang="ru-RU" dirty="0"/>
              <a:t>поставленный товар</a:t>
            </a:r>
          </a:p>
          <a:p>
            <a:r>
              <a:rPr lang="ru-RU" dirty="0"/>
              <a:t>вместо Покупателя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A271251-5640-D17A-3C76-708A246963EF}"/>
              </a:ext>
            </a:extLst>
          </p:cNvPr>
          <p:cNvSpPr txBox="1"/>
          <p:nvPr/>
        </p:nvSpPr>
        <p:spPr>
          <a:xfrm>
            <a:off x="8885677" y="3467044"/>
            <a:ext cx="233660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Покупатель платит за </a:t>
            </a:r>
          </a:p>
          <a:p>
            <a:r>
              <a:rPr lang="ru-RU" dirty="0"/>
              <a:t>полученный товар </a:t>
            </a:r>
          </a:p>
          <a:p>
            <a:r>
              <a:rPr lang="ru-RU" dirty="0"/>
              <a:t>не Поставщику, а </a:t>
            </a:r>
          </a:p>
          <a:p>
            <a:r>
              <a:rPr lang="ru-RU" dirty="0"/>
              <a:t>Фактору </a:t>
            </a: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60363" y="146050"/>
            <a:ext cx="11471275" cy="570724"/>
          </a:xfrm>
        </p:spPr>
        <p:txBody>
          <a:bodyPr/>
          <a:lstStyle/>
          <a:p>
            <a:r>
              <a:rPr lang="ru-RU" dirty="0"/>
              <a:t>ФАКТОРИНГ</a:t>
            </a:r>
          </a:p>
        </p:txBody>
      </p:sp>
    </p:spTree>
    <p:extLst>
      <p:ext uri="{BB962C8B-B14F-4D97-AF65-F5344CB8AC3E}">
        <p14:creationId xmlns:p14="http://schemas.microsoft.com/office/powerpoint/2010/main" val="2757565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DF4DDF-E1C6-8864-9DA0-436DD067D4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556" y="0"/>
            <a:ext cx="11471275" cy="939800"/>
          </a:xfrm>
        </p:spPr>
        <p:txBody>
          <a:bodyPr/>
          <a:lstStyle/>
          <a:p>
            <a:r>
              <a:rPr lang="ru-RU" dirty="0"/>
              <a:t>ПРОГРАММЫ ПОДДЕРЖКИ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08F9BE-FE36-0757-B9B3-5C2E7C8F944B}"/>
              </a:ext>
            </a:extLst>
          </p:cNvPr>
          <p:cNvSpPr txBox="1"/>
          <p:nvPr/>
        </p:nvSpPr>
        <p:spPr>
          <a:xfrm>
            <a:off x="375859" y="1341533"/>
            <a:ext cx="11666789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1600" dirty="0">
                <a:latin typeface="Verdana" panose="020B0604030504040204" pitchFamily="34" charset="0"/>
                <a:ea typeface="Verdana" panose="020B0604030504040204" pitchFamily="34" charset="0"/>
              </a:rPr>
              <a:t>КРЕДИТОВАНИЕ ОБОРОТНОГО КАПИТАЛА ДЛЯ СОХРАНЕНИЯ ЛИКВИДНОСТИ</a:t>
            </a:r>
          </a:p>
          <a:p>
            <a:pPr marL="342900" indent="-342900">
              <a:buAutoNum type="arabicPeriod"/>
            </a:pPr>
            <a:endParaRPr lang="ru-RU" sz="16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AutoNum type="arabicPeriod"/>
            </a:pPr>
            <a:endParaRPr lang="ru-RU" sz="16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AutoNum type="arabicPeriod"/>
            </a:pPr>
            <a:r>
              <a:rPr lang="ru-RU" sz="1600" dirty="0">
                <a:latin typeface="Verdana" panose="020B0604030504040204" pitchFamily="34" charset="0"/>
                <a:ea typeface="Verdana" panose="020B0604030504040204" pitchFamily="34" charset="0"/>
              </a:rPr>
              <a:t>ИНВЕСТИЦИОННЫЕ ПРОЕКТЫ НА ПРИОБРЕТЕНИЕ ОСНОВНЫХ СРЕДСТ, В Т.Ч. НЕДВИЖИМОСТИ</a:t>
            </a:r>
          </a:p>
          <a:p>
            <a:pPr marL="342900" indent="-342900">
              <a:buAutoNum type="arabicPeriod"/>
            </a:pPr>
            <a:endParaRPr lang="ru-RU" sz="16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AutoNum type="arabicPeriod"/>
            </a:pPr>
            <a:endParaRPr lang="ru-RU" sz="16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Tx/>
              <a:buAutoNum type="arabicPeriod"/>
            </a:pPr>
            <a:r>
              <a:rPr lang="ru-RU" sz="1600" dirty="0">
                <a:latin typeface="Verdana" panose="020B0604030504040204" pitchFamily="34" charset="0"/>
                <a:ea typeface="Verdana" panose="020B0604030504040204" pitchFamily="34" charset="0"/>
              </a:rPr>
              <a:t>ОВЕРДРАФТЫ ДЛЯ БЫСТРОГО ПОКРЫТИЯ КАССОВЫХ РАЗРЫВОВ</a:t>
            </a:r>
          </a:p>
          <a:p>
            <a:pPr marL="342900" indent="-342900">
              <a:buAutoNum type="arabicPeriod"/>
            </a:pPr>
            <a:endParaRPr lang="ru-RU" sz="16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AutoNum type="arabicPeriod"/>
            </a:pPr>
            <a:endParaRPr lang="ru-RU" sz="16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AutoNum type="arabicPeriod"/>
            </a:pPr>
            <a:r>
              <a:rPr lang="ru-RU" sz="1600" dirty="0">
                <a:latin typeface="Verdana" panose="020B0604030504040204" pitchFamily="34" charset="0"/>
                <a:ea typeface="Verdana" panose="020B0604030504040204" pitchFamily="34" charset="0"/>
              </a:rPr>
              <a:t>БАНКОВСКИЕ ГАРАНТИИ, БЕЛАГРОПРОМБАНК ВЫСТУПАЕТ ГАРАНТОМ ПЕРЕД ВАШИМИ КОНТРАГЕНТАМИ</a:t>
            </a:r>
          </a:p>
          <a:p>
            <a:pPr marL="342900" indent="-342900">
              <a:buAutoNum type="arabicPeriod"/>
            </a:pPr>
            <a:endParaRPr lang="ru-RU" sz="16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AutoNum type="arabicPeriod"/>
            </a:pPr>
            <a:endParaRPr lang="ru-RU" sz="16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AutoNum type="arabicPeriod"/>
            </a:pPr>
            <a:r>
              <a:rPr lang="ru-RU" sz="1600" dirty="0">
                <a:latin typeface="Verdana" panose="020B0604030504040204" pitchFamily="34" charset="0"/>
                <a:ea typeface="Verdana" panose="020B0604030504040204" pitchFamily="34" charset="0"/>
              </a:rPr>
              <a:t>АККРЕДИТИВЫ С ДИСКОНТИРОВАНИЕМ, БАНК ВЫПЛАЧИВАЕТ ДЕНЬГИ ЗА ТОВАР ВМЕСТО ВАС</a:t>
            </a:r>
          </a:p>
          <a:p>
            <a:pPr marL="342900" indent="-342900">
              <a:buAutoNum type="arabicPeriod"/>
            </a:pPr>
            <a:endParaRPr lang="ru-RU" sz="16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AutoNum type="arabicPeriod"/>
            </a:pPr>
            <a:endParaRPr lang="ru-RU" sz="16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AutoNum type="arabicPeriod"/>
            </a:pPr>
            <a:r>
              <a:rPr lang="ru-RU" sz="1600" dirty="0">
                <a:latin typeface="Verdana" panose="020B0604030504040204" pitchFamily="34" charset="0"/>
                <a:ea typeface="Verdana" panose="020B0604030504040204" pitchFamily="34" charset="0"/>
              </a:rPr>
              <a:t>ФАКТОРИНГ,ПРОДАВЕЦ ТОВАРА ПОЛУЧАЕТ ДЕНЬГИ СЕЙЧАС, НЕ ДОЖИДАЯСЬ ОПЛАТЫ ОТ ПОКУПАТЕЛЯ</a:t>
            </a:r>
          </a:p>
        </p:txBody>
      </p:sp>
    </p:spTree>
    <p:extLst>
      <p:ext uri="{BB962C8B-B14F-4D97-AF65-F5344CB8AC3E}">
        <p14:creationId xmlns:p14="http://schemas.microsoft.com/office/powerpoint/2010/main" val="2316092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5FB48C-83C9-BA22-6C5B-A652CBC4E8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363" y="146050"/>
            <a:ext cx="11471275" cy="730250"/>
          </a:xfrm>
        </p:spPr>
        <p:txBody>
          <a:bodyPr/>
          <a:lstStyle/>
          <a:p>
            <a:r>
              <a:rPr lang="ru-RU" dirty="0"/>
              <a:t>ТРЕБОВАНИЯ и УСЛОВИЯ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F2DD90F2-1FEF-E173-CD7C-2BD64E3999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9172010"/>
              </p:ext>
            </p:extLst>
          </p:nvPr>
        </p:nvGraphicFramePr>
        <p:xfrm>
          <a:off x="360363" y="1066799"/>
          <a:ext cx="11471274" cy="515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23710">
                  <a:extLst>
                    <a:ext uri="{9D8B030D-6E8A-4147-A177-3AD203B41FA5}">
                      <a16:colId xmlns:a16="http://schemas.microsoft.com/office/drawing/2014/main" val="3859680901"/>
                    </a:ext>
                  </a:extLst>
                </a:gridCol>
                <a:gridCol w="7647564">
                  <a:extLst>
                    <a:ext uri="{9D8B030D-6E8A-4147-A177-3AD203B41FA5}">
                      <a16:colId xmlns:a16="http://schemas.microsoft.com/office/drawing/2014/main" val="40849844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Требования</a:t>
                      </a:r>
                      <a:r>
                        <a:rPr lang="ru-RU" sz="1400" b="0" i="0" kern="1200" baseline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к Поставщику (кредитору)</a:t>
                      </a:r>
                      <a:endParaRPr lang="ru-RU" sz="1400" b="0" i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С даты государственной регистрации заявителя как юридического лица (ИП) до даты обращения в банк прошло не менее 6 полных календарных месяцев</a:t>
                      </a:r>
                      <a:endParaRPr lang="ru-RU" sz="1400" b="0" i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endParaRPr lang="ru-RU" sz="1400" b="0" i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49563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Классификация </a:t>
                      </a:r>
                      <a:r>
                        <a:rPr lang="ru-RU" sz="1400" b="0" i="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договора факторинга</a:t>
                      </a:r>
                      <a:endParaRPr lang="ru-RU" sz="1400" b="0" i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1400" b="0" i="0" u="sng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Скрытый факторинг:</a:t>
                      </a:r>
                      <a:r>
                        <a:rPr lang="ru-RU" sz="1400" b="0" i="0" u="sng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олжник может быть не уведомлен о заключении договора факторинга, по которому права кредитора переходят к фактору,</a:t>
                      </a:r>
                    </a:p>
                    <a:p>
                      <a:pPr lvl="0"/>
                      <a:endParaRPr lang="ru-RU" sz="1400" b="0" i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sng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С правом обратного требования (регресса</a:t>
                      </a:r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): Поставщик несет риск неоплаты  Покупателем  денежных требований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i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sng" dirty="0" err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Безцелевое</a:t>
                      </a:r>
                      <a:r>
                        <a:rPr lang="ru-RU" sz="1400" b="0" i="0" u="sng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финансирование: </a:t>
                      </a:r>
                      <a:r>
                        <a:rPr lang="ru-RU" sz="1400" b="0" i="0" u="none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д</a:t>
                      </a:r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ля Фактора (Банка) не имеет значения, куда Поставщик потратит перечисленные средства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3953012"/>
                  </a:ext>
                </a:extLst>
              </a:tr>
              <a:tr h="606830">
                <a:tc>
                  <a:txBody>
                    <a:bodyPr/>
                    <a:lstStyle/>
                    <a:p>
                      <a:pPr algn="l"/>
                      <a:r>
                        <a:rPr lang="ru-RU" sz="1400" b="0" i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Плата за пользование факторингом  </a:t>
                      </a:r>
                    </a:p>
                    <a:p>
                      <a:pPr algn="l"/>
                      <a:r>
                        <a:rPr lang="ru-RU" sz="1400" b="0" i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(дисконт)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lang="ru-RU" sz="1400" b="0" i="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зависимости от срока оборачиваемости</a:t>
                      </a:r>
                      <a:r>
                        <a:rPr lang="en-US" sz="1400" b="0" i="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(15</a:t>
                      </a:r>
                      <a:r>
                        <a:rPr lang="ru-RU" sz="1400" b="0" i="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, 30, 45, 60, 90, 180 дней): </a:t>
                      </a:r>
                    </a:p>
                    <a:p>
                      <a:r>
                        <a:rPr lang="ru-RU" sz="1400" b="0" i="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en-US" sz="1400" b="0" i="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400" b="0" i="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,5% до 12,26% годовых от суммы уступаемых требований (без пересчета при досрочном погашении задолженности)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2192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Обеспечение</a:t>
                      </a:r>
                      <a:r>
                        <a:rPr lang="ru-RU" sz="1400" b="0" i="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(залог)</a:t>
                      </a:r>
                      <a:endParaRPr lang="ru-RU" sz="1400" b="0" i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i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Если</a:t>
                      </a:r>
                      <a:r>
                        <a:rPr lang="ru-RU" sz="1400" i="0" baseline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</a:t>
                      </a:r>
                      <a:r>
                        <a:rPr lang="ru-RU" sz="1400" i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кредитный рейтинг Кредитора  «А+,</a:t>
                      </a:r>
                      <a:r>
                        <a:rPr lang="en-US" sz="1400" i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</a:t>
                      </a:r>
                      <a:r>
                        <a:rPr lang="ru-RU" sz="1400" i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А-, В+, В-, а+, </a:t>
                      </a:r>
                      <a:r>
                        <a:rPr lang="en-US" sz="1400" i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a-, b+, b-</a:t>
                      </a:r>
                      <a:r>
                        <a:rPr lang="ru-RU" sz="1400" i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» н</a:t>
                      </a:r>
                      <a:r>
                        <a:rPr lang="ru-RU" sz="1400" b="1" i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е требуется залог </a:t>
                      </a:r>
                      <a:r>
                        <a:rPr lang="ru-RU" sz="1400" i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на сумму уступаемых требований,</a:t>
                      </a:r>
                      <a:endParaRPr lang="ru-RU" sz="1400" b="1" i="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i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кредитный рейтинг кредитора ниже «С+» - требуется обеспечение в соответствии с законодательством</a:t>
                      </a:r>
                      <a:r>
                        <a:rPr lang="ru-RU" sz="1400" i="0" baseline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РБ.</a:t>
                      </a:r>
                      <a:endParaRPr lang="ru-RU" sz="1400" i="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endParaRPr lang="ru-RU" sz="1400" b="0" i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99829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Срок действия генерального договора факторинга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i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До 18 месяцев (включительно).</a:t>
                      </a:r>
                    </a:p>
                    <a:p>
                      <a:endParaRPr lang="ru-RU" sz="1400" b="0" i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98084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55079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0" y="2761861"/>
            <a:ext cx="11915192" cy="3135086"/>
          </a:xfrm>
          <a:prstGeom prst="rect">
            <a:avLst/>
          </a:prstGeom>
          <a:solidFill>
            <a:srgbClr val="F15A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7500"/>
          </a:bodyPr>
          <a:lstStyle>
            <a:lvl1pPr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 kern="12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457200"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6pPr>
            <a:lvl7pPr marL="914400"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7pPr>
            <a:lvl8pPr marL="1371600"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8pPr>
            <a:lvl9pPr marL="1828800" algn="ctr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9pPr>
          </a:lstStyle>
          <a:p>
            <a:r>
              <a:rPr lang="ru-RU" sz="5600" dirty="0"/>
              <a:t>Спасибо за внимание! </a:t>
            </a:r>
            <a:endParaRPr lang="en-US" sz="5600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2376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DF4DDF-E1C6-8864-9DA0-436DD067D4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556" y="0"/>
            <a:ext cx="11471275" cy="939800"/>
          </a:xfrm>
        </p:spPr>
        <p:txBody>
          <a:bodyPr/>
          <a:lstStyle/>
          <a:p>
            <a:br>
              <a:rPr lang="ru-RU" sz="3200" dirty="0"/>
            </a:br>
            <a:r>
              <a:rPr lang="ru-RU" sz="3200" dirty="0"/>
              <a:t>КРЕДИТОВАНИЕ ОБОРОТНОГО КАПИТАЛА </a:t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4" name="Выноска: счетверенная стрелка 13">
            <a:extLst>
              <a:ext uri="{FF2B5EF4-FFF2-40B4-BE49-F238E27FC236}">
                <a16:creationId xmlns:a16="http://schemas.microsoft.com/office/drawing/2014/main" id="{98DC3A1F-8252-6A40-F79F-90C413E146DB}"/>
              </a:ext>
            </a:extLst>
          </p:cNvPr>
          <p:cNvSpPr/>
          <p:nvPr/>
        </p:nvSpPr>
        <p:spPr>
          <a:xfrm>
            <a:off x="4296248" y="2028457"/>
            <a:ext cx="3095238" cy="2659291"/>
          </a:xfrm>
          <a:prstGeom prst="quadArrowCallout">
            <a:avLst/>
          </a:prstGeom>
          <a:solidFill>
            <a:srgbClr val="F15A2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ЦЕЛЬ</a:t>
            </a:r>
          </a:p>
        </p:txBody>
      </p:sp>
      <p:sp>
        <p:nvSpPr>
          <p:cNvPr id="5" name="Прямоугольник: скругленные углы 11">
            <a:extLst>
              <a:ext uri="{FF2B5EF4-FFF2-40B4-BE49-F238E27FC236}">
                <a16:creationId xmlns:a16="http://schemas.microsoft.com/office/drawing/2014/main" id="{FE6822AD-9F07-1B43-CAD1-175E8E7E06F5}"/>
              </a:ext>
            </a:extLst>
          </p:cNvPr>
          <p:cNvSpPr/>
          <p:nvPr/>
        </p:nvSpPr>
        <p:spPr>
          <a:xfrm>
            <a:off x="250556" y="2435151"/>
            <a:ext cx="3420899" cy="1845904"/>
          </a:xfrm>
          <a:prstGeom prst="round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Рефинансирование кредита </a:t>
            </a:r>
          </a:p>
          <a:p>
            <a:pPr lvl="0" algn="ctr"/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в текущую деятельность, предоставленного другими банками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400AF58F-4C56-BC7B-12FD-794E56DA4D6C}"/>
              </a:ext>
            </a:extLst>
          </p:cNvPr>
          <p:cNvSpPr/>
          <p:nvPr/>
        </p:nvSpPr>
        <p:spPr>
          <a:xfrm>
            <a:off x="7756016" y="2322576"/>
            <a:ext cx="4185428" cy="1958479"/>
          </a:xfrm>
          <a:prstGeom prst="round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Финансирование текущей деятельности</a:t>
            </a:r>
          </a:p>
          <a:p>
            <a:pPr algn="ctr"/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(в т.ч. заработная плата)</a:t>
            </a:r>
          </a:p>
        </p:txBody>
      </p:sp>
    </p:spTree>
    <p:extLst>
      <p:ext uri="{BB962C8B-B14F-4D97-AF65-F5344CB8AC3E}">
        <p14:creationId xmlns:p14="http://schemas.microsoft.com/office/powerpoint/2010/main" val="519854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5FB48C-83C9-BA22-6C5B-A652CBC4E8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363" y="146050"/>
            <a:ext cx="11471275" cy="730250"/>
          </a:xfrm>
        </p:spPr>
        <p:txBody>
          <a:bodyPr/>
          <a:lstStyle/>
          <a:p>
            <a:r>
              <a:rPr lang="ru-RU" sz="2800" dirty="0"/>
              <a:t>ТРЕБОВАНИЯ и УСЛОВИЯ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F2DD90F2-1FEF-E173-CD7C-2BD64E3999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4851686"/>
              </p:ext>
            </p:extLst>
          </p:nvPr>
        </p:nvGraphicFramePr>
        <p:xfrm>
          <a:off x="373254" y="876300"/>
          <a:ext cx="11471274" cy="56914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04045">
                  <a:extLst>
                    <a:ext uri="{9D8B030D-6E8A-4147-A177-3AD203B41FA5}">
                      <a16:colId xmlns:a16="http://schemas.microsoft.com/office/drawing/2014/main" val="3859680901"/>
                    </a:ext>
                  </a:extLst>
                </a:gridCol>
                <a:gridCol w="8567229">
                  <a:extLst>
                    <a:ext uri="{9D8B030D-6E8A-4147-A177-3AD203B41FA5}">
                      <a16:colId xmlns:a16="http://schemas.microsoft.com/office/drawing/2014/main" val="40849844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Требования</a:t>
                      </a:r>
                      <a:r>
                        <a:rPr lang="ru-RU" sz="1400" b="0" i="0" kern="1200" baseline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к кредитополучателю</a:t>
                      </a:r>
                      <a:endParaRPr lang="ru-RU" sz="1400" b="0" i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С даты государственной регистрации заявителя как юридического лица (ИП) до даты обращения в банк прошло не менее 6 полных календарных месяцев</a:t>
                      </a:r>
                      <a:endParaRPr lang="ru-RU" sz="1400" b="0" i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49563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Размер процентной ставки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ЕПК, НВКЛ-12,26% годовых</a:t>
                      </a:r>
                    </a:p>
                    <a:p>
                      <a:pPr lvl="0"/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ВКЛ- от 6,5% до 12,26% годовых (в зависимости от оборачиваемости)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3953012"/>
                  </a:ext>
                </a:extLst>
              </a:tr>
              <a:tr h="606830">
                <a:tc>
                  <a:txBody>
                    <a:bodyPr/>
                    <a:lstStyle/>
                    <a:p>
                      <a:pPr algn="l"/>
                      <a:r>
                        <a:rPr lang="ru-RU" sz="1400" b="0" i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Форма предоставления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ВКЛ-возобновляемая кредитная линия</a:t>
                      </a:r>
                    </a:p>
                    <a:p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НВК – </a:t>
                      </a:r>
                      <a:r>
                        <a:rPr lang="ru-RU" sz="1400" b="0" i="0" dirty="0" err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невозобновляемая</a:t>
                      </a:r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кредитная линия</a:t>
                      </a:r>
                    </a:p>
                    <a:p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ЕПК- единовременное предоставление кредита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4001764"/>
                  </a:ext>
                </a:extLst>
              </a:tr>
              <a:tr h="606830">
                <a:tc>
                  <a:txBody>
                    <a:bodyPr/>
                    <a:lstStyle/>
                    <a:p>
                      <a:pPr algn="l"/>
                      <a:r>
                        <a:rPr lang="ru-RU" sz="1400" b="0" i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Срок выборки </a:t>
                      </a:r>
                    </a:p>
                    <a:p>
                      <a:pPr algn="l"/>
                      <a:r>
                        <a:rPr lang="ru-RU" sz="1400" b="0" i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кредитных средств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ВКЛ- не более срока действия</a:t>
                      </a:r>
                      <a:r>
                        <a:rPr lang="ru-RU" sz="1400" b="0" i="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договора, за минусом срока погашения транша</a:t>
                      </a:r>
                      <a:r>
                        <a:rPr lang="ru-RU" sz="1400" b="0" i="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(15,30,60,90,180 дней), </a:t>
                      </a:r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ЕПК – </a:t>
                      </a:r>
                      <a:r>
                        <a:rPr lang="ru-RU" sz="1400" b="0" i="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1 месяц, </a:t>
                      </a:r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НВКЛ- 12</a:t>
                      </a:r>
                      <a:r>
                        <a:rPr lang="ru-RU" sz="1400" b="0" i="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месяцев</a:t>
                      </a:r>
                      <a:endParaRPr lang="ru-RU" sz="1400" b="0" i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2777548"/>
                  </a:ext>
                </a:extLst>
              </a:tr>
              <a:tr h="606830">
                <a:tc>
                  <a:txBody>
                    <a:bodyPr/>
                    <a:lstStyle/>
                    <a:p>
                      <a:pPr algn="l"/>
                      <a:r>
                        <a:rPr lang="ru-RU" sz="1400" b="0" i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Срок действия</a:t>
                      </a:r>
                    </a:p>
                    <a:p>
                      <a:pPr algn="l"/>
                      <a:r>
                        <a:rPr lang="ru-RU" sz="1400" b="0" i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кредитного договора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ВКЛ- 1 год, ЕПК и НВКЛ- 3 года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5183038"/>
                  </a:ext>
                </a:extLst>
              </a:tr>
              <a:tr h="606830">
                <a:tc>
                  <a:txBody>
                    <a:bodyPr/>
                    <a:lstStyle/>
                    <a:p>
                      <a:pPr algn="l"/>
                      <a:r>
                        <a:rPr lang="ru-RU" sz="1400" b="0" i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Погашение основного долга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ЕПК, НВКЛ-ежемесячно</a:t>
                      </a:r>
                      <a:r>
                        <a:rPr lang="ru-RU" sz="1400" b="0" i="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равными долями, но возможен и индивидуальный график. </a:t>
                      </a:r>
                    </a:p>
                    <a:p>
                      <a:r>
                        <a:rPr lang="ru-RU" sz="1400" b="0" i="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ВКЛ- каждый транш кредита в зависимости от срока оборачиваемости</a:t>
                      </a:r>
                      <a:endParaRPr lang="ru-RU" sz="1400" b="0" i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1207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Обеспечение</a:t>
                      </a:r>
                      <a:r>
                        <a:rPr lang="ru-RU" sz="1400" b="0" i="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(залог)</a:t>
                      </a:r>
                      <a:endParaRPr lang="ru-RU" sz="1400" b="0" i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До 1 000 БВ- поручительство собственника/директора</a:t>
                      </a:r>
                      <a:r>
                        <a:rPr lang="ru-RU" sz="1400" b="0" i="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юридического лица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Более 1 000 БВ- залог товаров в обороте, поручительство 3-х ЮЛ, движимое/недвижимое имущество, поручительство Белорусского фонда финансовой поддержки предпринимателей (</a:t>
                      </a:r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размер поручительства до 80 % от суммы кредита, но не более 50 000 БВ (малые – не более 25000 БВ, </a:t>
                      </a:r>
                      <a:r>
                        <a:rPr lang="ru-RU" sz="1400" b="0" i="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цена услуги 1,25% от суммы в год), гарантийный депозит денег и т.д.</a:t>
                      </a:r>
                      <a:endParaRPr lang="ru-RU" sz="1400" b="0" i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99829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Сумма кредита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i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Мин. 5000 рублей, но не более 30% от суммы выручки (без учета НДС) за четыре квартала, предшествующих кварталу обращения заявителя в банк, для стартап-компаний –не более 50 000рублей.</a:t>
                      </a:r>
                      <a:endParaRPr lang="ru-RU" sz="1400" b="0" i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98084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6504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DF4DDF-E1C6-8864-9DA0-436DD067D4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556" y="0"/>
            <a:ext cx="11471275" cy="939800"/>
          </a:xfrm>
        </p:spPr>
        <p:txBody>
          <a:bodyPr/>
          <a:lstStyle/>
          <a:p>
            <a:br>
              <a:rPr lang="ru-RU" sz="3200" dirty="0"/>
            </a:br>
            <a:r>
              <a:rPr lang="ru-RU" sz="2800" dirty="0"/>
              <a:t>КРЕДИТОВАНИЕ</a:t>
            </a:r>
            <a:br>
              <a:rPr lang="ru-RU" sz="2800" dirty="0"/>
            </a:br>
            <a:r>
              <a:rPr lang="ru-RU" sz="2800" dirty="0"/>
              <a:t> ИНВЕСТИЦИОННОЙ  ДЕЯТЕЛЬНОСТЬ</a:t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4" name="Выноска: счетверенная стрелка 13">
            <a:extLst>
              <a:ext uri="{FF2B5EF4-FFF2-40B4-BE49-F238E27FC236}">
                <a16:creationId xmlns:a16="http://schemas.microsoft.com/office/drawing/2014/main" id="{98DC3A1F-8252-6A40-F79F-90C413E146DB}"/>
              </a:ext>
            </a:extLst>
          </p:cNvPr>
          <p:cNvSpPr/>
          <p:nvPr/>
        </p:nvSpPr>
        <p:spPr>
          <a:xfrm>
            <a:off x="4085936" y="1105505"/>
            <a:ext cx="3095238" cy="2659291"/>
          </a:xfrm>
          <a:prstGeom prst="quadArrowCallout">
            <a:avLst/>
          </a:prstGeom>
          <a:solidFill>
            <a:srgbClr val="F15A2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ПРОДУКТЫ</a:t>
            </a:r>
          </a:p>
        </p:txBody>
      </p:sp>
      <p:sp>
        <p:nvSpPr>
          <p:cNvPr id="5" name="Прямоугольник: скругленные углы 11">
            <a:extLst>
              <a:ext uri="{FF2B5EF4-FFF2-40B4-BE49-F238E27FC236}">
                <a16:creationId xmlns:a16="http://schemas.microsoft.com/office/drawing/2014/main" id="{FE6822AD-9F07-1B43-CAD1-175E8E7E06F5}"/>
              </a:ext>
            </a:extLst>
          </p:cNvPr>
          <p:cNvSpPr/>
          <p:nvPr/>
        </p:nvSpPr>
        <p:spPr>
          <a:xfrm>
            <a:off x="250556" y="1918892"/>
            <a:ext cx="3333892" cy="1845904"/>
          </a:xfrm>
          <a:prstGeom prst="round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«ММБ-ИНВЕСТ» за счет ресурсов ОАО «Белагропромбанк»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400AF58F-4C56-BC7B-12FD-794E56DA4D6C}"/>
              </a:ext>
            </a:extLst>
          </p:cNvPr>
          <p:cNvSpPr/>
          <p:nvPr/>
        </p:nvSpPr>
        <p:spPr>
          <a:xfrm>
            <a:off x="7740574" y="1806317"/>
            <a:ext cx="3518536" cy="1958479"/>
          </a:xfrm>
          <a:prstGeom prst="round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>
              <a:solidFill>
                <a:schemeClr val="tx1">
                  <a:lumMod val="85000"/>
                  <a:lumOff val="1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инвестиционная деятельность</a:t>
            </a:r>
          </a:p>
          <a:p>
            <a:pPr algn="ctr"/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за счет ресурсов </a:t>
            </a:r>
          </a:p>
          <a:p>
            <a:pPr algn="ctr"/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ОАО «Банк развития РБ»</a:t>
            </a:r>
          </a:p>
        </p:txBody>
      </p:sp>
      <p:sp>
        <p:nvSpPr>
          <p:cNvPr id="3" name="Прямоугольник: скругленные углы 11">
            <a:extLst>
              <a:ext uri="{FF2B5EF4-FFF2-40B4-BE49-F238E27FC236}">
                <a16:creationId xmlns:a16="http://schemas.microsoft.com/office/drawing/2014/main" id="{7406B686-E78F-5CF0-C891-C2A558748465}"/>
              </a:ext>
            </a:extLst>
          </p:cNvPr>
          <p:cNvSpPr/>
          <p:nvPr/>
        </p:nvSpPr>
        <p:spPr>
          <a:xfrm>
            <a:off x="3948413" y="4171327"/>
            <a:ext cx="3333893" cy="1845904"/>
          </a:xfrm>
          <a:prstGeom prst="round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инвестиционная деятельность</a:t>
            </a:r>
          </a:p>
          <a:p>
            <a:pPr algn="ctr"/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в рамках </a:t>
            </a:r>
          </a:p>
          <a:p>
            <a:pPr algn="ctr"/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Постановления № 459</a:t>
            </a:r>
          </a:p>
        </p:txBody>
      </p:sp>
    </p:spTree>
    <p:extLst>
      <p:ext uri="{BB962C8B-B14F-4D97-AF65-F5344CB8AC3E}">
        <p14:creationId xmlns:p14="http://schemas.microsoft.com/office/powerpoint/2010/main" val="2820411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5FB48C-83C9-BA22-6C5B-A652CBC4E8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363" y="146050"/>
            <a:ext cx="11471275" cy="730250"/>
          </a:xfrm>
        </p:spPr>
        <p:txBody>
          <a:bodyPr/>
          <a:lstStyle/>
          <a:p>
            <a:r>
              <a:rPr lang="ru-RU" sz="2800" dirty="0"/>
              <a:t>«ММБ-ИНВЕСТ» ТРЕБОВАНИЯ и УСЛОВИЯ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F2DD90F2-1FEF-E173-CD7C-2BD64E3999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0531459"/>
              </p:ext>
            </p:extLst>
          </p:nvPr>
        </p:nvGraphicFramePr>
        <p:xfrm>
          <a:off x="373254" y="876300"/>
          <a:ext cx="11471274" cy="49040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04045">
                  <a:extLst>
                    <a:ext uri="{9D8B030D-6E8A-4147-A177-3AD203B41FA5}">
                      <a16:colId xmlns:a16="http://schemas.microsoft.com/office/drawing/2014/main" val="3859680901"/>
                    </a:ext>
                  </a:extLst>
                </a:gridCol>
                <a:gridCol w="8567229">
                  <a:extLst>
                    <a:ext uri="{9D8B030D-6E8A-4147-A177-3AD203B41FA5}">
                      <a16:colId xmlns:a16="http://schemas.microsoft.com/office/drawing/2014/main" val="40849844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Требования</a:t>
                      </a:r>
                      <a:r>
                        <a:rPr lang="ru-RU" sz="1400" b="0" i="0" kern="1200" baseline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к кредитополучателю</a:t>
                      </a:r>
                      <a:endParaRPr lang="ru-RU" sz="1400" b="0" i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С даты государственной регистрации заявителя как юридического лица (ИП) до даты обращения в банк прошло не менее 6 полных календарных месяцев</a:t>
                      </a:r>
                      <a:endParaRPr lang="ru-RU" sz="1400" b="0" i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49563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Размер процентной ставки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ЕПК, НВКЛ-11,22% годовых (РВСР)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3953012"/>
                  </a:ext>
                </a:extLst>
              </a:tr>
              <a:tr h="606830">
                <a:tc>
                  <a:txBody>
                    <a:bodyPr/>
                    <a:lstStyle/>
                    <a:p>
                      <a:pPr algn="l"/>
                      <a:r>
                        <a:rPr lang="ru-RU" sz="1400" b="0" i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Форма предоставления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НВК – невозобновляемая кредитная линия</a:t>
                      </a:r>
                    </a:p>
                    <a:p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ЕПК- единовременное предоставление кредита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4001764"/>
                  </a:ext>
                </a:extLst>
              </a:tr>
              <a:tr h="606830">
                <a:tc>
                  <a:txBody>
                    <a:bodyPr/>
                    <a:lstStyle/>
                    <a:p>
                      <a:pPr algn="l"/>
                      <a:r>
                        <a:rPr lang="ru-RU" sz="1400" b="0" i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Срок выборки </a:t>
                      </a:r>
                    </a:p>
                    <a:p>
                      <a:pPr algn="l"/>
                      <a:r>
                        <a:rPr lang="ru-RU" sz="1400" b="0" i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кредитных средств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ЕПК-</a:t>
                      </a:r>
                      <a:r>
                        <a:rPr lang="ru-RU" sz="1400" b="0" i="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1месяц, </a:t>
                      </a:r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НВКЛ- 12</a:t>
                      </a:r>
                      <a:r>
                        <a:rPr lang="ru-RU" sz="1400" b="0" i="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месяцев</a:t>
                      </a:r>
                      <a:endParaRPr lang="ru-RU" sz="1400" b="0" i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2777548"/>
                  </a:ext>
                </a:extLst>
              </a:tr>
              <a:tr h="606830">
                <a:tc>
                  <a:txBody>
                    <a:bodyPr/>
                    <a:lstStyle/>
                    <a:p>
                      <a:pPr algn="l"/>
                      <a:r>
                        <a:rPr lang="ru-RU" sz="1400" b="0" i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Срок действия</a:t>
                      </a:r>
                    </a:p>
                    <a:p>
                      <a:pPr algn="l"/>
                      <a:r>
                        <a:rPr lang="ru-RU" sz="1400" b="0" i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кредитного договора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ЕПК, НВКЛ- до 10 лет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5183038"/>
                  </a:ext>
                </a:extLst>
              </a:tr>
              <a:tr h="382706">
                <a:tc>
                  <a:txBody>
                    <a:bodyPr/>
                    <a:lstStyle/>
                    <a:p>
                      <a:pPr algn="l"/>
                      <a:r>
                        <a:rPr lang="ru-RU" sz="1400" b="0" i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Погашение основного долга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ЕПК, НВКЛ-ежемесячно</a:t>
                      </a:r>
                      <a:r>
                        <a:rPr lang="ru-RU" sz="1400" b="0" i="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равными долями, но возможен и индивидуальный график, </a:t>
                      </a:r>
                      <a:r>
                        <a:rPr lang="ru-RU" sz="1400" b="0" i="0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т.е. допускается установление первого срока платежа по кредиту с момента окончания срока предоставления кредита, но не позднее 12 месяцев</a:t>
                      </a:r>
                      <a:endParaRPr lang="ru-RU" sz="1400" b="0" i="0" baseline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1207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Обеспечение</a:t>
                      </a:r>
                      <a:r>
                        <a:rPr lang="ru-RU" sz="1400" b="0" i="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(залог)</a:t>
                      </a:r>
                      <a:endParaRPr lang="ru-RU" sz="1400" b="0" i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Залог товаров в обороте, поручительство 3-х ЮЛ, движимое/недвижимое имущество, поручительство БФФПП, гарантийный депозит денег и т.д.</a:t>
                      </a:r>
                      <a:endParaRPr lang="ru-RU" sz="1400" b="0" i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99829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Сумма кредита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i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buClr>
                          <a:schemeClr val="accent6"/>
                        </a:buClr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Субъекты ММБ, имеющие годовую выручку:</a:t>
                      </a:r>
                    </a:p>
                    <a:p>
                      <a:pPr algn="just">
                        <a:buClr>
                          <a:schemeClr val="accent6"/>
                        </a:buClr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до 500,00 тыс. долларов США – не более 1 000,0 </a:t>
                      </a:r>
                      <a:r>
                        <a:rPr lang="ru-RU" sz="1400" b="0" dirty="0" err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тыс.рублей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buClr>
                          <a:schemeClr val="accent6"/>
                        </a:buClr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от 500,00 тыс. до 1 000,0 </a:t>
                      </a:r>
                      <a:r>
                        <a:rPr lang="ru-RU" sz="1400" b="0" dirty="0" err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тыс.долларов</a:t>
                      </a:r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США – не более 2 000,0 </a:t>
                      </a:r>
                      <a:r>
                        <a:rPr lang="ru-RU" sz="1400" b="0" dirty="0" err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тыс.рублей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6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от 1 000,0 тыс. до 5 000,0 </a:t>
                      </a:r>
                      <a:r>
                        <a:rPr lang="ru-RU" sz="1400" b="0" dirty="0" err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тыс.долларов</a:t>
                      </a:r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США -не более 7 000,0 </a:t>
                      </a:r>
                      <a:r>
                        <a:rPr lang="ru-RU" sz="1400" b="0" dirty="0" err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тыс.рублей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98084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10507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5FB48C-83C9-BA22-6C5B-A652CBC4E8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363" y="146050"/>
            <a:ext cx="11572557" cy="730250"/>
          </a:xfrm>
        </p:spPr>
        <p:txBody>
          <a:bodyPr/>
          <a:lstStyle/>
          <a:p>
            <a:br>
              <a:rPr lang="ru-RU" sz="2800" dirty="0"/>
            </a:br>
            <a:r>
              <a:rPr lang="ru-RU" sz="2800" dirty="0"/>
              <a:t>Ресурсы ОАО «БАНК РАЗВИТИЯ РБ»</a:t>
            </a:r>
            <a:br>
              <a:rPr lang="ru-RU" sz="2800" dirty="0"/>
            </a:br>
            <a:r>
              <a:rPr lang="ru-RU" sz="2800" dirty="0"/>
              <a:t>ТРЕБОВАНИЯ и УСЛОВИЯ</a:t>
            </a:r>
            <a:br>
              <a:rPr lang="ru-RU" sz="2800" dirty="0"/>
            </a:br>
            <a:endParaRPr lang="ru-RU" sz="2800" dirty="0"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F2DD90F2-1FEF-E173-CD7C-2BD64E3999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2926697"/>
              </p:ext>
            </p:extLst>
          </p:nvPr>
        </p:nvGraphicFramePr>
        <p:xfrm>
          <a:off x="360363" y="876300"/>
          <a:ext cx="11572557" cy="48380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04045">
                  <a:extLst>
                    <a:ext uri="{9D8B030D-6E8A-4147-A177-3AD203B41FA5}">
                      <a16:colId xmlns:a16="http://schemas.microsoft.com/office/drawing/2014/main" val="3859680901"/>
                    </a:ext>
                  </a:extLst>
                </a:gridCol>
                <a:gridCol w="8668512">
                  <a:extLst>
                    <a:ext uri="{9D8B030D-6E8A-4147-A177-3AD203B41FA5}">
                      <a16:colId xmlns:a16="http://schemas.microsoft.com/office/drawing/2014/main" val="40849844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Требования</a:t>
                      </a:r>
                      <a:r>
                        <a:rPr lang="ru-RU" sz="1400" b="0" i="0" kern="1200" baseline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к кредитополучателю</a:t>
                      </a:r>
                      <a:endParaRPr lang="ru-RU" sz="1400" b="0" i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Требование к сроку непрерывного осуществления хозяйственной деятельности заявителей не применяется</a:t>
                      </a:r>
                      <a:endParaRPr lang="ru-RU" sz="1400" b="0" i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4956399"/>
                  </a:ext>
                </a:extLst>
              </a:tr>
              <a:tr h="606830">
                <a:tc>
                  <a:txBody>
                    <a:bodyPr/>
                    <a:lstStyle/>
                    <a:p>
                      <a:pPr algn="l"/>
                      <a:r>
                        <a:rPr lang="ru-RU" sz="1400" b="0" i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Форма предоставления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НВК – невозобновляемая кредитная линия, ЕПК- единовременное предоставление кредита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4001764"/>
                  </a:ext>
                </a:extLst>
              </a:tr>
              <a:tr h="606830">
                <a:tc>
                  <a:txBody>
                    <a:bodyPr/>
                    <a:lstStyle/>
                    <a:p>
                      <a:pPr algn="l"/>
                      <a:r>
                        <a:rPr lang="ru-RU" sz="1400" b="0" i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Срок выборки </a:t>
                      </a:r>
                    </a:p>
                    <a:p>
                      <a:pPr algn="l"/>
                      <a:r>
                        <a:rPr lang="ru-RU" sz="1400" b="0" i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кредитных средств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ЕПК-</a:t>
                      </a:r>
                      <a:r>
                        <a:rPr lang="ru-RU" sz="1400" b="0" i="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1месяц, </a:t>
                      </a:r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НВКЛ- 12</a:t>
                      </a:r>
                      <a:r>
                        <a:rPr lang="ru-RU" sz="1400" b="0" i="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месяцев</a:t>
                      </a:r>
                      <a:endParaRPr lang="ru-RU" sz="1400" b="0" i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2777548"/>
                  </a:ext>
                </a:extLst>
              </a:tr>
              <a:tr h="606830">
                <a:tc>
                  <a:txBody>
                    <a:bodyPr/>
                    <a:lstStyle/>
                    <a:p>
                      <a:pPr algn="l"/>
                      <a:r>
                        <a:rPr lang="ru-RU" sz="1400" b="0" i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Срок действия</a:t>
                      </a:r>
                    </a:p>
                    <a:p>
                      <a:pPr algn="l"/>
                      <a:r>
                        <a:rPr lang="ru-RU" sz="1400" b="0" i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кредитного договора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</a:pPr>
                      <a:r>
                        <a:rPr lang="ru-RU" sz="1400" b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До 5 лет (по продукту </a:t>
                      </a:r>
                      <a:r>
                        <a:rPr lang="ru-RU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«Поддержка оказания социальных услуг населению» – до 7 лет)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5183038"/>
                  </a:ext>
                </a:extLst>
              </a:tr>
              <a:tr h="382706">
                <a:tc>
                  <a:txBody>
                    <a:bodyPr/>
                    <a:lstStyle/>
                    <a:p>
                      <a:pPr algn="l"/>
                      <a:r>
                        <a:rPr lang="ru-RU" sz="1400" b="0" i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Погашение основного долга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i="0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Ежемесячно, равными долями, начиная с месяца, следующего за месяцем окончания срока предоставления кредита, не позднее 20-го (двадцатого) числа</a:t>
                      </a:r>
                      <a:r>
                        <a:rPr lang="ru-RU" sz="1400" b="0" i="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, но возможна отсрочка погашения кредита до </a:t>
                      </a:r>
                      <a:r>
                        <a:rPr lang="ru-RU" sz="1400" b="0" i="0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24 месяцев</a:t>
                      </a:r>
                      <a:endParaRPr lang="ru-RU" sz="1400" b="0" i="0" baseline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1207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Обеспечение</a:t>
                      </a:r>
                      <a:r>
                        <a:rPr lang="ru-RU" sz="1400" b="0" i="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(залог)</a:t>
                      </a:r>
                      <a:endParaRPr lang="ru-RU" sz="1400" b="0" i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Залог товаров в обороте, поручительство 3-х ЮЛ, движимое/недвижимое имущество, поручительство БФФПП, гарантийный депозит денег и т.д.</a:t>
                      </a:r>
                      <a:endParaRPr lang="ru-RU" sz="1400" b="0" i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99829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Сумма кредита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i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</a:pPr>
                      <a:r>
                        <a:rPr lang="ru-RU" sz="1400" b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До 5 000 </a:t>
                      </a:r>
                      <a:r>
                        <a:rPr lang="ru-RU" sz="1400" b="0" dirty="0" err="1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тыс.рублей</a:t>
                      </a:r>
                      <a:r>
                        <a:rPr lang="ru-RU" sz="1400" b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(по продукту «Стабилизационный» - 7 000 </a:t>
                      </a:r>
                      <a:r>
                        <a:rPr lang="ru-RU" sz="1400" b="0" dirty="0" err="1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тыс.рублей</a:t>
                      </a:r>
                      <a:r>
                        <a:rPr lang="ru-RU" sz="1400" b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.)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98084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Не финансируются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i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1400" b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Жилые дома (за исключением продукта «</a:t>
                      </a:r>
                      <a:r>
                        <a:rPr lang="ru-RU" sz="1400" b="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Поддержка оказания социальных услуг населению</a:t>
                      </a:r>
                      <a:r>
                        <a:rPr lang="ru-RU" sz="1400" b="0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»), </a:t>
                      </a:r>
                      <a:r>
                        <a:rPr lang="ru-RU" sz="1400" b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легковые автомобили, имущество, не участвующее в деятельности субъекта МСП, импортные транспортные средства для грузоперевозчиков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75844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8240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9EACCF-DECA-8DF5-2442-6913B23F2EE2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15A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ru-RU" sz="2800" dirty="0"/>
              <a:t>Сроки финансирования и размер ставки по ресурсам ОАО «БАНК РАЗВИТИЯ РБ»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6E0B1D3B-C892-1298-B03D-3AA72C69C2C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70106555"/>
              </p:ext>
            </p:extLst>
          </p:nvPr>
        </p:nvGraphicFramePr>
        <p:xfrm>
          <a:off x="360361" y="1085850"/>
          <a:ext cx="11417111" cy="40256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25523">
                  <a:extLst>
                    <a:ext uri="{9D8B030D-6E8A-4147-A177-3AD203B41FA5}">
                      <a16:colId xmlns:a16="http://schemas.microsoft.com/office/drawing/2014/main" val="2547187027"/>
                    </a:ext>
                  </a:extLst>
                </a:gridCol>
                <a:gridCol w="5094292">
                  <a:extLst>
                    <a:ext uri="{9D8B030D-6E8A-4147-A177-3AD203B41FA5}">
                      <a16:colId xmlns:a16="http://schemas.microsoft.com/office/drawing/2014/main" val="2277928248"/>
                    </a:ext>
                  </a:extLst>
                </a:gridCol>
                <a:gridCol w="1655064">
                  <a:extLst>
                    <a:ext uri="{9D8B030D-6E8A-4147-A177-3AD203B41FA5}">
                      <a16:colId xmlns:a16="http://schemas.microsoft.com/office/drawing/2014/main" val="2268535614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3425784733"/>
                    </a:ext>
                  </a:extLst>
                </a:gridCol>
                <a:gridCol w="2542032">
                  <a:extLst>
                    <a:ext uri="{9D8B030D-6E8A-4147-A177-3AD203B41FA5}">
                      <a16:colId xmlns:a16="http://schemas.microsoft.com/office/drawing/2014/main" val="120923872"/>
                    </a:ext>
                  </a:extLst>
                </a:gridCol>
              </a:tblGrid>
              <a:tr h="10448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№</a:t>
                      </a:r>
                      <a:endParaRPr lang="ru-RU" sz="1400" dirty="0">
                        <a:solidFill>
                          <a:sysClr val="windowText" lastClr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Наименование программы</a:t>
                      </a:r>
                      <a:endParaRPr lang="ru-RU" sz="1400" dirty="0">
                        <a:solidFill>
                          <a:sysClr val="windowText" lastClr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Срок предоставления ресурсов</a:t>
                      </a:r>
                      <a:endParaRPr lang="ru-RU" sz="1400" dirty="0">
                        <a:solidFill>
                          <a:sysClr val="windowText" lastClr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Срок возврата ресурсов</a:t>
                      </a:r>
                      <a:endParaRPr lang="ru-RU" sz="1400" dirty="0">
                        <a:solidFill>
                          <a:sysClr val="windowText" lastClr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Ставка по кредитному договору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400" dirty="0">
                        <a:solidFill>
                          <a:sysClr val="windowText" lastClr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9566269"/>
                  </a:ext>
                </a:extLst>
              </a:tr>
              <a:tr h="5334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</a:t>
                      </a:r>
                      <a:endParaRPr lang="ru-RU" sz="1400" dirty="0">
                        <a:solidFill>
                          <a:sysClr val="windowText" lastClr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Поддержка организаций производственной сферы</a:t>
                      </a:r>
                      <a:endParaRPr lang="ru-RU" sz="1400" dirty="0">
                        <a:solidFill>
                          <a:sysClr val="windowText" lastClr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 row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400" dirty="0">
                        <a:solidFill>
                          <a:sysClr val="windowText" lastClr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400" dirty="0">
                        <a:solidFill>
                          <a:sysClr val="windowText" lastClr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400" dirty="0">
                        <a:solidFill>
                          <a:sysClr val="windowText" lastClr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30.12.2026</a:t>
                      </a:r>
                      <a:endParaRPr lang="ru-RU" sz="1400" dirty="0">
                        <a:solidFill>
                          <a:sysClr val="windowText" lastClr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400" dirty="0">
                        <a:solidFill>
                          <a:sysClr val="windowText" lastClr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400" dirty="0">
                        <a:solidFill>
                          <a:sysClr val="windowText" lastClr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400" dirty="0">
                        <a:solidFill>
                          <a:sysClr val="windowText" lastClr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30.12.2031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СР + 1 </a:t>
                      </a:r>
                      <a:r>
                        <a:rPr lang="ru-RU" sz="1400" dirty="0" err="1">
                          <a:solidFill>
                            <a:sysClr val="windowText" lastClr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п.п</a:t>
                      </a: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.</a:t>
                      </a:r>
                      <a:endParaRPr lang="ru-RU" sz="1400" dirty="0">
                        <a:solidFill>
                          <a:sysClr val="windowText" lastClr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400" dirty="0">
                        <a:solidFill>
                          <a:sysClr val="windowText" lastClr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4187706"/>
                  </a:ext>
                </a:extLst>
              </a:tr>
              <a:tr h="3745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</a:t>
                      </a:r>
                      <a:endParaRPr lang="ru-RU" sz="1400" dirty="0">
                        <a:solidFill>
                          <a:sysClr val="windowText" lastClr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Поддержка регионов</a:t>
                      </a:r>
                      <a:endParaRPr lang="ru-RU" sz="1400" dirty="0">
                        <a:solidFill>
                          <a:sysClr val="windowText" lastClr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½ СР + 2,5 </a:t>
                      </a:r>
                      <a:r>
                        <a:rPr lang="ru-RU" sz="1400" dirty="0" err="1">
                          <a:solidFill>
                            <a:sysClr val="windowText" lastClr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п.п</a:t>
                      </a: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.</a:t>
                      </a:r>
                      <a:endParaRPr lang="ru-RU" sz="1400" dirty="0">
                        <a:solidFill>
                          <a:sysClr val="windowText" lastClr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5872177"/>
                  </a:ext>
                </a:extLst>
              </a:tr>
              <a:tr h="3228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</a:t>
                      </a:r>
                      <a:endParaRPr lang="ru-RU" sz="1400" dirty="0">
                        <a:solidFill>
                          <a:sysClr val="windowText" lastClr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Поддержка экологических проектов</a:t>
                      </a:r>
                      <a:endParaRPr lang="ru-RU" sz="1400" dirty="0">
                        <a:solidFill>
                          <a:sysClr val="windowText" lastClr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½ СР + 3,5 </a:t>
                      </a:r>
                      <a:r>
                        <a:rPr lang="ru-RU" sz="1400" dirty="0" err="1">
                          <a:solidFill>
                            <a:sysClr val="windowText" lastClr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п.п</a:t>
                      </a: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.</a:t>
                      </a:r>
                      <a:endParaRPr lang="ru-RU" sz="1400" dirty="0">
                        <a:solidFill>
                          <a:sysClr val="windowText" lastClr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4275059"/>
                  </a:ext>
                </a:extLst>
              </a:tr>
              <a:tr h="2811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</a:t>
                      </a:r>
                      <a:endParaRPr lang="ru-RU" sz="1400" dirty="0">
                        <a:solidFill>
                          <a:sysClr val="windowText" lastClr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Поддержка социального предпринимательства</a:t>
                      </a:r>
                      <a:endParaRPr lang="ru-RU" sz="1400" dirty="0">
                        <a:solidFill>
                          <a:sysClr val="windowText" lastClr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½ СР + 2,5 </a:t>
                      </a:r>
                      <a:r>
                        <a:rPr lang="ru-RU" sz="1400" dirty="0" err="1">
                          <a:solidFill>
                            <a:sysClr val="windowText" lastClr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п.п</a:t>
                      </a: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.</a:t>
                      </a:r>
                      <a:endParaRPr lang="ru-RU" sz="1400" dirty="0">
                        <a:solidFill>
                          <a:sysClr val="windowText" lastClr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8679784"/>
                  </a:ext>
                </a:extLst>
              </a:tr>
              <a:tr h="3207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>
                          <a:solidFill>
                            <a:sysClr val="windowText" lastClr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</a:t>
                      </a:r>
                      <a:endParaRPr lang="ru-RU" sz="1400" dirty="0">
                        <a:solidFill>
                          <a:sysClr val="windowText" lastClr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Стабилизационный</a:t>
                      </a:r>
                      <a:endParaRPr lang="ru-RU" sz="1400" dirty="0">
                        <a:solidFill>
                          <a:sysClr val="windowText" lastClr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½ СР + 2,62 </a:t>
                      </a:r>
                      <a:r>
                        <a:rPr lang="ru-RU" sz="1400" dirty="0" err="1">
                          <a:solidFill>
                            <a:sysClr val="windowText" lastClr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п.п</a:t>
                      </a: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.</a:t>
                      </a:r>
                      <a:endParaRPr lang="ru-RU" sz="1400" dirty="0">
                        <a:solidFill>
                          <a:sysClr val="windowText" lastClr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099216"/>
                  </a:ext>
                </a:extLst>
              </a:tr>
              <a:tr h="4663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>
                          <a:solidFill>
                            <a:sysClr val="windowText" lastClr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dirty="0">
                        <a:solidFill>
                          <a:sysClr val="windowText" lastClr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Поддержка оказания социальных услуг населению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BY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>
                          <a:solidFill>
                            <a:sysClr val="windowText" lastClr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30.12.2033</a:t>
                      </a:r>
                      <a:endParaRPr lang="ru-RU" sz="1400" dirty="0">
                        <a:solidFill>
                          <a:sysClr val="windowText" lastClr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½ СР + 2,5 </a:t>
                      </a:r>
                      <a:r>
                        <a:rPr lang="ru-RU" sz="1400" dirty="0" err="1">
                          <a:solidFill>
                            <a:sysClr val="windowText" lastClr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п.п</a:t>
                      </a: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.</a:t>
                      </a:r>
                      <a:endParaRPr lang="ru-RU" sz="1400" dirty="0">
                        <a:solidFill>
                          <a:sysClr val="windowText" lastClr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7609862"/>
                  </a:ext>
                </a:extLst>
              </a:tr>
              <a:tr h="137160">
                <a:tc rowSpan="2"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 7</a:t>
                      </a:r>
                      <a:endParaRPr lang="ru-BY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ysClr val="windowText" lastClr="00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Поддержка сферы туризма и сопутствующих услуг</a:t>
                      </a:r>
                      <a:endParaRPr lang="ru-BY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BY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400" dirty="0">
                        <a:solidFill>
                          <a:sysClr val="windowText" lastClr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ysClr val="windowText" lastClr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9429177"/>
                  </a:ext>
                </a:extLst>
              </a:tr>
              <a:tr h="484632"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400" dirty="0">
                        <a:solidFill>
                          <a:sysClr val="windowText" lastClr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sz="1400" dirty="0">
                        <a:solidFill>
                          <a:sysClr val="windowText" lastClr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BY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30.12.2031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½ СР + 1,5 </a:t>
                      </a:r>
                      <a:r>
                        <a:rPr lang="ru-RU" sz="1400" dirty="0" err="1">
                          <a:solidFill>
                            <a:sysClr val="windowText" lastClr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п.п</a:t>
                      </a: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.</a:t>
                      </a:r>
                      <a:endParaRPr lang="ru-RU" sz="1400" dirty="0">
                        <a:solidFill>
                          <a:sysClr val="windowText" lastClr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91144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75945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5FB48C-83C9-BA22-6C5B-A652CBC4E8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362" y="146050"/>
            <a:ext cx="11663997" cy="730250"/>
          </a:xfrm>
        </p:spPr>
        <p:txBody>
          <a:bodyPr/>
          <a:lstStyle/>
          <a:p>
            <a:br>
              <a:rPr lang="ru-RU" sz="2800" dirty="0"/>
            </a:br>
            <a:r>
              <a:rPr lang="ru-RU" sz="2800" dirty="0"/>
              <a:t> В РАМКАХ ПОСТАНОВЛЕНИЯ № 459</a:t>
            </a:r>
            <a:br>
              <a:rPr lang="ru-RU" sz="2800" dirty="0"/>
            </a:br>
            <a:r>
              <a:rPr lang="ru-RU" sz="2800" dirty="0"/>
              <a:t>ТРЕБОВАНИЯ и УСЛОВИЯ</a:t>
            </a:r>
            <a:br>
              <a:rPr lang="ru-RU" sz="2800" dirty="0"/>
            </a:br>
            <a:endParaRPr lang="ru-RU" sz="2800" dirty="0"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F2DD90F2-1FEF-E173-CD7C-2BD64E3999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5939757"/>
              </p:ext>
            </p:extLst>
          </p:nvPr>
        </p:nvGraphicFramePr>
        <p:xfrm>
          <a:off x="373254" y="876300"/>
          <a:ext cx="11651106" cy="53944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89986">
                  <a:extLst>
                    <a:ext uri="{9D8B030D-6E8A-4147-A177-3AD203B41FA5}">
                      <a16:colId xmlns:a16="http://schemas.microsoft.com/office/drawing/2014/main" val="3859680901"/>
                    </a:ext>
                  </a:extLst>
                </a:gridCol>
                <a:gridCol w="8961120">
                  <a:extLst>
                    <a:ext uri="{9D8B030D-6E8A-4147-A177-3AD203B41FA5}">
                      <a16:colId xmlns:a16="http://schemas.microsoft.com/office/drawing/2014/main" val="40849844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Требования</a:t>
                      </a:r>
                      <a:r>
                        <a:rPr lang="ru-RU" sz="1400" b="0" i="0" kern="1200" baseline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к кредитополучателю</a:t>
                      </a:r>
                      <a:endParaRPr lang="ru-RU" sz="1400" b="0" i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Средняя численность работников ЮЛ за календарный год до 250 человек,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объем валовой выручки ЮЛ за календарный год не более 2 000 000 базовых величин</a:t>
                      </a:r>
                      <a:endParaRPr lang="ru-RU" sz="1400" b="0" i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49563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Размер процентной ставки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7,63% годовых (1/2 СР НБРБ+3п.п.)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6059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Цель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создание, развитие и расширение производства продукции (товаров, работ, услуг);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организация, развитие производства; внедрение новых технологий;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реализация экспортоориентированной, импортозамещающей продукции;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производство продукции, направленной на энерго- и ресурсосбережение;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2290514"/>
                  </a:ext>
                </a:extLst>
              </a:tr>
              <a:tr h="334772">
                <a:tc>
                  <a:txBody>
                    <a:bodyPr/>
                    <a:lstStyle/>
                    <a:p>
                      <a:pPr algn="l"/>
                      <a:r>
                        <a:rPr lang="ru-RU" sz="1400" b="0" i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Форма предоставления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НВК – невозобновляемая кредитная линия, ЕПК- единовременное предоставление кредита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4001764"/>
                  </a:ext>
                </a:extLst>
              </a:tr>
              <a:tr h="357632">
                <a:tc>
                  <a:txBody>
                    <a:bodyPr/>
                    <a:lstStyle/>
                    <a:p>
                      <a:pPr algn="l"/>
                      <a:r>
                        <a:rPr lang="ru-RU" sz="1400" b="0" i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Срок выборки ресурсов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ЕПК-</a:t>
                      </a:r>
                      <a:r>
                        <a:rPr lang="ru-RU" sz="1400" b="0" i="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1 месяц, </a:t>
                      </a:r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НВКЛ- 12</a:t>
                      </a:r>
                      <a:r>
                        <a:rPr lang="ru-RU" sz="1400" b="0" i="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месяцев</a:t>
                      </a:r>
                      <a:endParaRPr lang="ru-RU" sz="1400" b="0" i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2777548"/>
                  </a:ext>
                </a:extLst>
              </a:tr>
              <a:tr h="310896">
                <a:tc>
                  <a:txBody>
                    <a:bodyPr/>
                    <a:lstStyle/>
                    <a:p>
                      <a:pPr algn="l"/>
                      <a:r>
                        <a:rPr lang="ru-RU" sz="1400" b="0" i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Срок действия договора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</a:pPr>
                      <a:r>
                        <a:rPr lang="ru-RU" sz="1400" b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До 7 лет </a:t>
                      </a:r>
                      <a:endParaRPr lang="ru-RU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5183038"/>
                  </a:ext>
                </a:extLst>
              </a:tr>
              <a:tr h="382706">
                <a:tc>
                  <a:txBody>
                    <a:bodyPr/>
                    <a:lstStyle/>
                    <a:p>
                      <a:pPr algn="l"/>
                      <a:r>
                        <a:rPr lang="ru-RU" sz="1400" b="0" i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Погашение</a:t>
                      </a:r>
                    </a:p>
                    <a:p>
                      <a:pPr algn="l"/>
                      <a:r>
                        <a:rPr lang="ru-RU" sz="1400" b="0" i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основного долга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i="0" dirty="0">
                          <a:solidFill>
                            <a:srgbClr val="242424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Ежемесячно равными долями, либо по индивидуальному графику допускается установление первого срока платежа не позднее 12 месяцев с момента окончания срока предоставления кредита по кредитному договору</a:t>
                      </a:r>
                      <a:endParaRPr lang="ru-RU" sz="1400" b="0" i="0" baseline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1207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Обеспечение</a:t>
                      </a:r>
                      <a:r>
                        <a:rPr lang="ru-RU" sz="1400" b="0" i="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(залог)</a:t>
                      </a:r>
                      <a:endParaRPr lang="ru-RU" sz="1400" b="0" i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Залог товаров в обороте, движимое/недвижимое имущество, поручительство БФФПП, поручительство 3-х ЮЛ</a:t>
                      </a:r>
                      <a:endParaRPr lang="ru-RU" sz="1400" b="0" i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9982916"/>
                  </a:ext>
                </a:extLst>
              </a:tr>
              <a:tr h="3037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Сумма кредита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</a:pPr>
                      <a:r>
                        <a:rPr lang="ru-RU" sz="14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в пределах платежеспособности, но не более 90% стоимости инвестиционного проекта </a:t>
                      </a:r>
                      <a:endParaRPr lang="ru-RU" sz="1400" b="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98084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Не финансируются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ЮЛ,  основной вид деятельности которых - сдача в аренду; расходы на </a:t>
                      </a:r>
                      <a:r>
                        <a:rPr lang="ru-RU" sz="1400" b="0" i="0" dirty="0">
                          <a:solidFill>
                            <a:srgbClr val="242424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выплату заработной платы; не осуществляется рефинансирование кредитов других банков</a:t>
                      </a:r>
                      <a:endParaRPr lang="ru-RU" sz="1400" b="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9354302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9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*</a:t>
                      </a:r>
                      <a:r>
                        <a:rPr lang="ru-RU" sz="129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Существует возможность получения в рамках Постановления № 459</a:t>
                      </a:r>
                      <a:r>
                        <a:rPr lang="en-US" sz="129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</a:t>
                      </a:r>
                      <a:r>
                        <a:rPr lang="ru-RU" sz="129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не кредита, а субсидии для возмещения части % по кредитам в размере 0,5 ставки по кредиту (Кредитополучатель самостоятельно обращается в исполкомы за получением субсидии). </a:t>
                      </a:r>
                      <a:endParaRPr lang="ru-RU" sz="129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</a:pPr>
                      <a:endParaRPr lang="ru-RU" sz="1400" b="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89542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21492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1" id="{6C909F5B-A20B-4290-9C5E-A32352DFB03C}" vid="{CF7DA9F7-33BF-4A72-97BC-75D40C81CD59}"/>
    </a:ext>
  </a:extLst>
</a:theme>
</file>

<file path=ppt/theme/theme2.xml><?xml version="1.0" encoding="utf-8"?>
<a:theme xmlns:a="http://schemas.openxmlformats.org/drawingml/2006/main" name="Титул2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1" id="{6C909F5B-A20B-4290-9C5E-A32352DFB03C}" vid="{CABFE41B-7633-4FBC-8AEC-F3C31381D8C1}"/>
    </a:ext>
  </a:extLst>
</a:theme>
</file>

<file path=ppt/theme/theme3.xml><?xml version="1.0" encoding="utf-8"?>
<a:theme xmlns:a="http://schemas.openxmlformats.org/drawingml/2006/main" name="Титул3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1" id="{6C909F5B-A20B-4290-9C5E-A32352DFB03C}" vid="{1B310B8E-389A-478E-AC5B-4DE661FABABE}"/>
    </a:ext>
  </a:extLst>
</a:theme>
</file>

<file path=ppt/theme/theme4.xml><?xml version="1.0" encoding="utf-8"?>
<a:theme xmlns:a="http://schemas.openxmlformats.org/drawingml/2006/main" name="Титул4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1" id="{6C909F5B-A20B-4290-9C5E-A32352DFB03C}" vid="{1B310B8E-389A-478E-AC5B-4DE661FABABE}"/>
    </a:ext>
  </a:extLst>
</a:theme>
</file>

<file path=ppt/theme/theme5.xml><?xml version="1.0" encoding="utf-8"?>
<a:theme xmlns:a="http://schemas.openxmlformats.org/drawingml/2006/main" name="Титул5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1" id="{6C909F5B-A20B-4290-9C5E-A32352DFB03C}" vid="{1B310B8E-389A-478E-AC5B-4DE661FABABE}"/>
    </a:ext>
  </a:extLst>
</a:theme>
</file>

<file path=ppt/theme/theme6.xml><?xml version="1.0" encoding="utf-8"?>
<a:theme xmlns:a="http://schemas.openxmlformats.org/drawingml/2006/main" name="Титул6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1" id="{6C909F5B-A20B-4290-9C5E-A32352DFB03C}" vid="{1B310B8E-389A-478E-AC5B-4DE661FABABE}"/>
    </a:ext>
  </a:extLst>
</a:theme>
</file>

<file path=ppt/theme/theme7.xml><?xml version="1.0" encoding="utf-8"?>
<a:theme xmlns:a="http://schemas.openxmlformats.org/drawingml/2006/main" name="2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</Template>
  <TotalTime>10989</TotalTime>
  <Words>2218</Words>
  <Application>Microsoft Office PowerPoint</Application>
  <PresentationFormat>Широкоэкранный</PresentationFormat>
  <Paragraphs>339</Paragraphs>
  <Slides>21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7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41" baseType="lpstr">
      <vt:lpstr>Arial</vt:lpstr>
      <vt:lpstr>Calibri</vt:lpstr>
      <vt:lpstr>Calibri Light</vt:lpstr>
      <vt:lpstr>Cambria Math</vt:lpstr>
      <vt:lpstr>Circe</vt:lpstr>
      <vt:lpstr>Circe Bold</vt:lpstr>
      <vt:lpstr>Circe ExtraBold</vt:lpstr>
      <vt:lpstr>Circe Light</vt:lpstr>
      <vt:lpstr>Neo Sans Pro Light</vt:lpstr>
      <vt:lpstr>Times New Roman</vt:lpstr>
      <vt:lpstr>Verdana</vt:lpstr>
      <vt:lpstr>Wingdings</vt:lpstr>
      <vt:lpstr>Специальное оформление</vt:lpstr>
      <vt:lpstr>Титул2</vt:lpstr>
      <vt:lpstr>Титул3</vt:lpstr>
      <vt:lpstr>Титул4</vt:lpstr>
      <vt:lpstr>Титул5</vt:lpstr>
      <vt:lpstr>Титул6</vt:lpstr>
      <vt:lpstr>2_Специальное оформление</vt:lpstr>
      <vt:lpstr>CorelDRAW</vt:lpstr>
      <vt:lpstr>Презентация PowerPoint</vt:lpstr>
      <vt:lpstr>ПРОГРАММЫ ПОДДЕРЖКИ</vt:lpstr>
      <vt:lpstr> КРЕДИТОВАНИЕ ОБОРОТНОГО КАПИТАЛА  </vt:lpstr>
      <vt:lpstr>ТРЕБОВАНИЯ и УСЛОВИЯ</vt:lpstr>
      <vt:lpstr> КРЕДИТОВАНИЕ  ИНВЕСТИЦИОННОЙ  ДЕЯТЕЛЬНОСТЬ </vt:lpstr>
      <vt:lpstr>«ММБ-ИНВЕСТ» ТРЕБОВАНИЯ и УСЛОВИЯ</vt:lpstr>
      <vt:lpstr> Ресурсы ОАО «БАНК РАЗВИТИЯ РБ» ТРЕБОВАНИЯ и УСЛОВИЯ </vt:lpstr>
      <vt:lpstr>Сроки финансирования и размер ставки по ресурсам ОАО «БАНК РАЗВИТИЯ РБ»</vt:lpstr>
      <vt:lpstr>  В РАМКАХ ПОСТАНОВЛЕНИЯ № 459 ТРЕБОВАНИЯ и УСЛОВИЯ </vt:lpstr>
      <vt:lpstr>СХЕМА ПОЛУЧЕНИЯ ЛЬГОТНОГО КРЕДИТОВАНИЯ</vt:lpstr>
      <vt:lpstr>ОВЕРДРАФТ</vt:lpstr>
      <vt:lpstr>УСЛОВИЯ ПРЕДОСТАВЛЕНИЯ</vt:lpstr>
      <vt:lpstr>БАНКОВСКАЯ ГАРАНТИЯ</vt:lpstr>
      <vt:lpstr>БАНКОВСКАЯ ГАРАНТИЯ</vt:lpstr>
      <vt:lpstr>ТАРИФЫ</vt:lpstr>
      <vt:lpstr>АККРЕДИТИВ С ДИСКОНТИРОВАНИЕМ</vt:lpstr>
      <vt:lpstr>Механика сделки: шаг за шагом</vt:lpstr>
      <vt:lpstr>Основные комиссии ОАО «Белагропромбанк» </vt:lpstr>
      <vt:lpstr>ФАКТОРИНГ</vt:lpstr>
      <vt:lpstr>ТРЕБОВАНИЯ и УСЛОВИЯ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Сенькевич С.А.</dc:creator>
  <cp:lastModifiedBy>Якуш М.М.</cp:lastModifiedBy>
  <cp:revision>497</cp:revision>
  <cp:lastPrinted>2022-04-28T08:24:34Z</cp:lastPrinted>
  <dcterms:created xsi:type="dcterms:W3CDTF">2021-04-09T12:41:26Z</dcterms:created>
  <dcterms:modified xsi:type="dcterms:W3CDTF">2026-06-18T09:15:05Z</dcterms:modified>
</cp:coreProperties>
</file>