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7" r:id="rId5"/>
    <p:sldId id="266" r:id="rId6"/>
    <p:sldId id="259" r:id="rId7"/>
    <p:sldId id="257" r:id="rId8"/>
    <p:sldId id="262" r:id="rId9"/>
    <p:sldId id="263" r:id="rId10"/>
    <p:sldId id="260" r:id="rId11"/>
    <p:sldId id="268" r:id="rId12"/>
    <p:sldId id="25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55"/>
    <a:srgbClr val="156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58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1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8F18-770F-4B12-A166-B03A1EC1CD96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6C5-6A9C-4BF9-BF31-F12141152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580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8F18-770F-4B12-A166-B03A1EC1CD96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6C5-6A9C-4BF9-BF31-F12141152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60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8F18-770F-4B12-A166-B03A1EC1CD96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6C5-6A9C-4BF9-BF31-F12141152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63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8F18-770F-4B12-A166-B03A1EC1CD96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6C5-6A9C-4BF9-BF31-F12141152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911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8F18-770F-4B12-A166-B03A1EC1CD96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6C5-6A9C-4BF9-BF31-F12141152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808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8F18-770F-4B12-A166-B03A1EC1CD96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6C5-6A9C-4BF9-BF31-F12141152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303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8F18-770F-4B12-A166-B03A1EC1CD96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6C5-6A9C-4BF9-BF31-F12141152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353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8F18-770F-4B12-A166-B03A1EC1CD96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6C5-6A9C-4BF9-BF31-F12141152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737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8F18-770F-4B12-A166-B03A1EC1CD96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6C5-6A9C-4BF9-BF31-F12141152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102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8F18-770F-4B12-A166-B03A1EC1CD96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6C5-6A9C-4BF9-BF31-F12141152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833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C8F18-770F-4B12-A166-B03A1EC1CD96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6C5-6A9C-4BF9-BF31-F12141152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839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C8F18-770F-4B12-A166-B03A1EC1CD96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446C5-6A9C-4BF9-BF31-F12141152B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07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190" y="0"/>
            <a:ext cx="702481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3976" y="568400"/>
            <a:ext cx="7969039" cy="2860600"/>
          </a:xfrm>
        </p:spPr>
        <p:txBody>
          <a:bodyPr>
            <a:normAutofit/>
          </a:bodyPr>
          <a:lstStyle/>
          <a:p>
            <a:pPr algn="l"/>
            <a:r>
              <a:rPr lang="ru-RU" sz="5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Финансирование бизнеса</a:t>
            </a:r>
            <a:br>
              <a:rPr lang="ru-RU" sz="5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5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ОАО «Белинвестбанк»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9B4A6C-8AA1-BA03-F14E-C4E94F0469EF}"/>
              </a:ext>
            </a:extLst>
          </p:cNvPr>
          <p:cNvSpPr txBox="1"/>
          <p:nvPr/>
        </p:nvSpPr>
        <p:spPr>
          <a:xfrm>
            <a:off x="623976" y="4266337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Жанна Черепович</a:t>
            </a:r>
          </a:p>
        </p:txBody>
      </p:sp>
    </p:spTree>
    <p:extLst>
      <p:ext uri="{BB962C8B-B14F-4D97-AF65-F5344CB8AC3E}">
        <p14:creationId xmlns:p14="http://schemas.microsoft.com/office/powerpoint/2010/main" val="245018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52B91EE0-A5BD-3A4F-807D-A1D168DA3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538" y="833072"/>
            <a:ext cx="7048153" cy="175259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Акция «Время эквайринга»</a:t>
            </a:r>
            <a:br>
              <a:rPr lang="ru-RU" b="1" dirty="0"/>
            </a:br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5F59B83C-ED7C-474D-830B-44693AFFB72F}"/>
              </a:ext>
            </a:extLst>
          </p:cNvPr>
          <p:cNvSpPr txBox="1">
            <a:spLocks/>
          </p:cNvSpPr>
          <p:nvPr/>
        </p:nvSpPr>
        <p:spPr>
          <a:xfrm>
            <a:off x="4853537" y="2348278"/>
            <a:ext cx="7322421" cy="676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Период проведения акции – по 30.06.2026 года</a:t>
            </a:r>
          </a:p>
          <a:p>
            <a:r>
              <a:rPr lang="ru-RU" dirty="0"/>
              <a:t>Срок действия </a:t>
            </a:r>
            <a:r>
              <a:rPr lang="ru-RU" dirty="0" err="1"/>
              <a:t>акционных</a:t>
            </a:r>
            <a:r>
              <a:rPr lang="ru-RU" dirty="0"/>
              <a:t> пакетов – </a:t>
            </a:r>
            <a:r>
              <a:rPr lang="ru-RU" b="1" dirty="0">
                <a:solidFill>
                  <a:srgbClr val="006455"/>
                </a:solidFill>
              </a:rPr>
              <a:t>1 год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FC8DB030-0661-4F47-A3BA-197D82495E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53538" y="3479137"/>
            <a:ext cx="6937409" cy="1894412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/>
              <a:t>Вы получите: </a:t>
            </a:r>
          </a:p>
          <a:p>
            <a:pPr marL="296863" indent="-285750" algn="just">
              <a:buFont typeface="Wingdings" panose="05000000000000000000" pitchFamily="2" charset="2"/>
              <a:buChar char="ü"/>
            </a:pPr>
            <a:r>
              <a:rPr lang="ru-RU" sz="1800" i="1" dirty="0"/>
              <a:t>единый</a:t>
            </a:r>
            <a:r>
              <a:rPr lang="ru-RU" sz="1800" dirty="0"/>
              <a:t> низкий тариф по эквайрингу – </a:t>
            </a:r>
            <a:r>
              <a:rPr lang="ru-RU" sz="1800" b="1" dirty="0"/>
              <a:t> </a:t>
            </a:r>
            <a:r>
              <a:rPr lang="ru-RU" sz="1800" b="1" dirty="0">
                <a:solidFill>
                  <a:srgbClr val="006455"/>
                </a:solidFill>
              </a:rPr>
              <a:t>1,6%</a:t>
            </a:r>
            <a:endParaRPr lang="ru-RU" sz="1800" dirty="0">
              <a:solidFill>
                <a:srgbClr val="006455"/>
              </a:solidFill>
            </a:endParaRPr>
          </a:p>
          <a:p>
            <a:pPr marL="296863" indent="-285750" algn="just">
              <a:buFont typeface="Wingdings" panose="05000000000000000000" pitchFamily="2" charset="2"/>
              <a:buChar char="ü"/>
            </a:pPr>
            <a:r>
              <a:rPr lang="ru-RU" sz="1800" dirty="0"/>
              <a:t>льготная аренда терминала – </a:t>
            </a:r>
            <a:r>
              <a:rPr lang="ru-RU" sz="1800" b="1" dirty="0">
                <a:solidFill>
                  <a:srgbClr val="006455"/>
                </a:solidFill>
              </a:rPr>
              <a:t>0,01 руб.</a:t>
            </a:r>
          </a:p>
          <a:p>
            <a:pPr marL="296863" indent="-285750" algn="just">
              <a:buFont typeface="Wingdings" panose="05000000000000000000" pitchFamily="2" charset="2"/>
              <a:buChar char="ü"/>
            </a:pPr>
            <a:r>
              <a:rPr lang="ru-RU" sz="1800" dirty="0"/>
              <a:t>безлимитное количество платежей </a:t>
            </a:r>
          </a:p>
          <a:p>
            <a:pPr marL="296863" indent="-285750" algn="just">
              <a:buFont typeface="Wingdings" panose="05000000000000000000" pitchFamily="2" charset="2"/>
              <a:buChar char="ü"/>
            </a:pPr>
            <a:r>
              <a:rPr lang="ru-RU" sz="1800" spc="-20" dirty="0"/>
              <a:t>выпуск личных и корпоративных банковских платежных карточек</a:t>
            </a:r>
            <a:endParaRPr lang="ru-RU" sz="2000" spc="-2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66E77-72D2-28D7-FCBC-DBC5608E1324}"/>
              </a:ext>
            </a:extLst>
          </p:cNvPr>
          <p:cNvSpPr txBox="1"/>
          <p:nvPr/>
        </p:nvSpPr>
        <p:spPr>
          <a:xfrm>
            <a:off x="11574432" y="621254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FA46980-45D0-4221-741D-78F2309549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3"/>
          <a:stretch>
            <a:fillRect/>
          </a:stretch>
        </p:blipFill>
        <p:spPr>
          <a:xfrm>
            <a:off x="-1" y="664809"/>
            <a:ext cx="4472902" cy="6193192"/>
          </a:xfrm>
          <a:prstGeom prst="rect">
            <a:avLst/>
          </a:prstGeo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0B1D773F-01F1-45A6-B5E9-E9F981FF90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938475"/>
          </a:xfrm>
        </p:spPr>
      </p:pic>
    </p:spTree>
    <p:extLst>
      <p:ext uri="{BB962C8B-B14F-4D97-AF65-F5344CB8AC3E}">
        <p14:creationId xmlns:p14="http://schemas.microsoft.com/office/powerpoint/2010/main" val="1232677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52B91EE0-A5BD-3A4F-807D-A1D168DA3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3162" y="833072"/>
            <a:ext cx="7033663" cy="175259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Акция по зарплатным проектам</a:t>
            </a:r>
            <a:br>
              <a:rPr lang="ru-RU" b="1" dirty="0"/>
            </a:br>
            <a:endParaRPr lang="ru-RU" dirty="0"/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FC8DB030-0661-4F47-A3BA-197D82495E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63162" y="3479137"/>
            <a:ext cx="6947036" cy="1068125"/>
          </a:xfrm>
        </p:spPr>
        <p:txBody>
          <a:bodyPr>
            <a:noAutofit/>
          </a:bodyPr>
          <a:lstStyle/>
          <a:p>
            <a:pPr algn="just"/>
            <a:r>
              <a:rPr lang="ru-RU" sz="1800" dirty="0" err="1"/>
              <a:t>Акционные</a:t>
            </a:r>
            <a:r>
              <a:rPr lang="ru-RU" sz="1800" dirty="0"/>
              <a:t> условия: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800" dirty="0"/>
              <a:t>размер комиссии – </a:t>
            </a:r>
            <a:r>
              <a:rPr lang="ru-RU" sz="1800" b="1" dirty="0">
                <a:solidFill>
                  <a:srgbClr val="006455"/>
                </a:solidFill>
              </a:rPr>
              <a:t>0,01% </a:t>
            </a:r>
            <a:r>
              <a:rPr lang="ru-RU" sz="1800" dirty="0"/>
              <a:t>от суммы зачисления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8D0607-B2FE-D308-33E9-293B2EC831A5}"/>
              </a:ext>
            </a:extLst>
          </p:cNvPr>
          <p:cNvSpPr txBox="1"/>
          <p:nvPr/>
        </p:nvSpPr>
        <p:spPr>
          <a:xfrm>
            <a:off x="11574432" y="621254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11</a:t>
            </a:r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id="{0C3987E5-48DA-13E8-F5B5-950487A6A1CD}"/>
              </a:ext>
            </a:extLst>
          </p:cNvPr>
          <p:cNvSpPr txBox="1">
            <a:spLocks/>
          </p:cNvSpPr>
          <p:nvPr/>
        </p:nvSpPr>
        <p:spPr>
          <a:xfrm>
            <a:off x="4863162" y="2348278"/>
            <a:ext cx="6821908" cy="676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Период проведения акции – по 30.06.2026 года</a:t>
            </a:r>
          </a:p>
          <a:p>
            <a:r>
              <a:rPr lang="ru-RU" dirty="0"/>
              <a:t>Срок действия акционных пакетов – </a:t>
            </a:r>
            <a:r>
              <a:rPr lang="ru-RU" b="1" dirty="0">
                <a:solidFill>
                  <a:srgbClr val="006455"/>
                </a:solidFill>
              </a:rPr>
              <a:t>навсегда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3505A87-F3AC-D236-6922-A8E9F6AD0B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6"/>
          <a:stretch>
            <a:fillRect/>
          </a:stretch>
        </p:blipFill>
        <p:spPr>
          <a:xfrm>
            <a:off x="-2846" y="274320"/>
            <a:ext cx="4475747" cy="6583680"/>
          </a:xfrm>
          <a:prstGeom prst="rect">
            <a:avLst/>
          </a:prstGeo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0B1D773F-01F1-45A6-B5E9-E9F981FF90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938475"/>
          </a:xfrm>
        </p:spPr>
      </p:pic>
    </p:spTree>
    <p:extLst>
      <p:ext uri="{BB962C8B-B14F-4D97-AF65-F5344CB8AC3E}">
        <p14:creationId xmlns:p14="http://schemas.microsoft.com/office/powerpoint/2010/main" val="410792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922" y="0"/>
            <a:ext cx="9141077" cy="6858000"/>
          </a:xfr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00AE9F3-40F1-0D42-B531-9CAC8D121059}"/>
              </a:ext>
            </a:extLst>
          </p:cNvPr>
          <p:cNvSpPr txBox="1">
            <a:spLocks/>
          </p:cNvSpPr>
          <p:nvPr/>
        </p:nvSpPr>
        <p:spPr>
          <a:xfrm>
            <a:off x="623976" y="1344706"/>
            <a:ext cx="8991662" cy="36127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cap="small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до встречи</a:t>
            </a:r>
            <a:r>
              <a:rPr lang="ru-RU" sz="5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!</a:t>
            </a:r>
          </a:p>
          <a:p>
            <a:endParaRPr lang="ru-RU" sz="5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2800" b="1" dirty="0">
                <a:solidFill>
                  <a:srgbClr val="156153"/>
                </a:solidFill>
              </a:rPr>
              <a:t>Жанна Черепович</a:t>
            </a:r>
          </a:p>
          <a:p>
            <a:r>
              <a:rPr lang="ru-RU" sz="2800" b="1" dirty="0">
                <a:solidFill>
                  <a:srgbClr val="156153"/>
                </a:solidFill>
              </a:rPr>
              <a:t>+375 </a:t>
            </a:r>
            <a:r>
              <a:rPr lang="en-US" sz="2800" b="1" dirty="0">
                <a:solidFill>
                  <a:srgbClr val="156153"/>
                </a:solidFill>
              </a:rPr>
              <a:t>(</a:t>
            </a:r>
            <a:r>
              <a:rPr lang="ru-RU" sz="2800" b="1" dirty="0">
                <a:solidFill>
                  <a:srgbClr val="156153"/>
                </a:solidFill>
              </a:rPr>
              <a:t>17</a:t>
            </a:r>
            <a:r>
              <a:rPr lang="en-US" sz="2800" b="1" dirty="0">
                <a:solidFill>
                  <a:srgbClr val="156153"/>
                </a:solidFill>
              </a:rPr>
              <a:t>)</a:t>
            </a:r>
            <a:r>
              <a:rPr lang="ru-RU" sz="2800" b="1" dirty="0">
                <a:solidFill>
                  <a:srgbClr val="156153"/>
                </a:solidFill>
              </a:rPr>
              <a:t> 217</a:t>
            </a:r>
            <a:r>
              <a:rPr lang="en-US" sz="2800" b="1" dirty="0">
                <a:solidFill>
                  <a:srgbClr val="156153"/>
                </a:solidFill>
              </a:rPr>
              <a:t>-</a:t>
            </a:r>
            <a:r>
              <a:rPr lang="ru-RU" sz="2800" b="1" dirty="0">
                <a:solidFill>
                  <a:srgbClr val="156153"/>
                </a:solidFill>
              </a:rPr>
              <a:t>30-29</a:t>
            </a:r>
          </a:p>
          <a:p>
            <a:r>
              <a:rPr lang="en-US" sz="2800" b="1" dirty="0">
                <a:solidFill>
                  <a:srgbClr val="156153"/>
                </a:solidFill>
              </a:rPr>
              <a:t>cherepovich_ze@belinvestbank.by</a:t>
            </a:r>
            <a:endParaRPr lang="ru-RU" sz="2800" b="1" dirty="0">
              <a:solidFill>
                <a:srgbClr val="1561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179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6AFE4F8-EE94-D14F-A1E4-4A4626314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8845" y="591025"/>
            <a:ext cx="7027769" cy="1752599"/>
          </a:xfrm>
        </p:spPr>
        <p:txBody>
          <a:bodyPr>
            <a:noAutofit/>
          </a:bodyPr>
          <a:lstStyle/>
          <a:p>
            <a:r>
              <a:rPr lang="ru-RU" b="1" dirty="0"/>
              <a:t>Акция «Ритм Бизнеса»</a:t>
            </a:r>
            <a:br>
              <a:rPr lang="ru-RU" b="1" dirty="0"/>
            </a:br>
            <a:r>
              <a:rPr lang="ru-RU" sz="2400" b="1" dirty="0"/>
              <a:t>для клиентов микро- и малого бизнеса</a:t>
            </a:r>
            <a:endParaRPr lang="ru-RU" dirty="0"/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4FC773BE-3606-AA4B-B666-D850BCFBBB6B}"/>
              </a:ext>
            </a:extLst>
          </p:cNvPr>
          <p:cNvSpPr txBox="1">
            <a:spLocks/>
          </p:cNvSpPr>
          <p:nvPr/>
        </p:nvSpPr>
        <p:spPr>
          <a:xfrm>
            <a:off x="5118845" y="3307977"/>
            <a:ext cx="7027769" cy="2850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валюта – белорусские и российские рубли</a:t>
            </a:r>
          </a:p>
          <a:p>
            <a:r>
              <a:rPr lang="ru-RU" dirty="0"/>
              <a:t>сумма – от 50 000 до 1 000 000 рублей</a:t>
            </a:r>
          </a:p>
          <a:p>
            <a:r>
              <a:rPr lang="ru-RU" dirty="0"/>
              <a:t>ставка – в бел рублях от </a:t>
            </a:r>
            <a:r>
              <a:rPr lang="ru-RU" b="1" dirty="0">
                <a:solidFill>
                  <a:srgbClr val="006455"/>
                </a:solidFill>
              </a:rPr>
              <a:t>11,22%</a:t>
            </a:r>
            <a:r>
              <a:rPr lang="ru-RU" dirty="0"/>
              <a:t> годовых, в рос рублях </a:t>
            </a:r>
            <a:r>
              <a:rPr lang="ru-RU" b="1" dirty="0">
                <a:solidFill>
                  <a:srgbClr val="006455"/>
                </a:solidFill>
              </a:rPr>
              <a:t>13,5%</a:t>
            </a:r>
            <a:r>
              <a:rPr lang="ru-RU" dirty="0"/>
              <a:t> годовых</a:t>
            </a:r>
            <a:r>
              <a:rPr lang="ru-BY" dirty="0"/>
              <a:t> </a:t>
            </a:r>
          </a:p>
          <a:p>
            <a:r>
              <a:rPr lang="ru-RU" dirty="0"/>
              <a:t>срок – от 1 года</a:t>
            </a:r>
          </a:p>
          <a:p>
            <a:r>
              <a:rPr lang="ru-RU" dirty="0"/>
              <a:t>форма предоставления:</a:t>
            </a:r>
          </a:p>
          <a:p>
            <a:pPr marL="538163" indent="-285750">
              <a:buFont typeface="Arial" panose="020B0604020202020204" pitchFamily="34" charset="0"/>
              <a:buChar char="•"/>
            </a:pPr>
            <a:r>
              <a:rPr lang="ru-RU" dirty="0"/>
              <a:t>возобновляемая кредитная линия</a:t>
            </a:r>
          </a:p>
          <a:p>
            <a:pPr marL="538163" indent="-285750">
              <a:buFont typeface="Arial" panose="020B0604020202020204" pitchFamily="34" charset="0"/>
              <a:buChar char="•"/>
            </a:pPr>
            <a:r>
              <a:rPr lang="ru-RU" dirty="0"/>
              <a:t>невозобновляемая кредитная линия</a:t>
            </a:r>
          </a:p>
          <a:p>
            <a:pPr marL="538163" indent="-285750">
              <a:buFont typeface="Arial" panose="020B0604020202020204" pitchFamily="34" charset="0"/>
              <a:buChar char="•"/>
            </a:pPr>
            <a:r>
              <a:rPr lang="ru-RU" dirty="0"/>
              <a:t>единовременное предоставление кредита</a:t>
            </a:r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id="{945B2018-54B8-4C49-AA79-3F4328BF0279}"/>
              </a:ext>
            </a:extLst>
          </p:cNvPr>
          <p:cNvSpPr txBox="1">
            <a:spLocks/>
          </p:cNvSpPr>
          <p:nvPr/>
        </p:nvSpPr>
        <p:spPr>
          <a:xfrm>
            <a:off x="5118845" y="2545847"/>
            <a:ext cx="7027769" cy="316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Период проведения акции – по 31.12.2026 года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A4C7CC-9F79-7A15-68F9-1A44E18BF5D0}"/>
              </a:ext>
            </a:extLst>
          </p:cNvPr>
          <p:cNvSpPr txBox="1"/>
          <p:nvPr/>
        </p:nvSpPr>
        <p:spPr>
          <a:xfrm>
            <a:off x="11574432" y="62125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F668AC2-4965-3B3E-98DE-B3421DA628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809"/>
            <a:ext cx="4128793" cy="6193190"/>
          </a:xfrm>
          <a:prstGeom prst="rect">
            <a:avLst/>
          </a:prstGeo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0B1D773F-01F1-45A6-B5E9-E9F981FF90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938475"/>
          </a:xfrm>
        </p:spPr>
      </p:pic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4244EB31-9068-D699-1094-863F9B6FF450}"/>
              </a:ext>
            </a:extLst>
          </p:cNvPr>
          <p:cNvGrpSpPr/>
          <p:nvPr/>
        </p:nvGrpSpPr>
        <p:grpSpPr>
          <a:xfrm>
            <a:off x="4430173" y="1098362"/>
            <a:ext cx="760952" cy="846650"/>
            <a:chOff x="4430173" y="1140697"/>
            <a:chExt cx="760952" cy="846650"/>
          </a:xfrm>
        </p:grpSpPr>
        <p:pic>
          <p:nvPicPr>
            <p:cNvPr id="11" name="Рисунок 10" descr="Чашка кофе иллюстрация вектора. иллюстрации насчитывающей художничества - 52434327">
              <a:extLst>
                <a:ext uri="{FF2B5EF4-FFF2-40B4-BE49-F238E27FC236}">
                  <a16:creationId xmlns:a16="http://schemas.microsoft.com/office/drawing/2014/main" id="{8D99A1E5-9DED-D682-5EAE-0BE7EFD01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6830" t="1580" r="16644" b="11394"/>
            <a:stretch>
              <a:fillRect/>
            </a:stretch>
          </p:blipFill>
          <p:spPr>
            <a:xfrm>
              <a:off x="4513507" y="1140697"/>
              <a:ext cx="605338" cy="846650"/>
            </a:xfrm>
            <a:prstGeom prst="rect">
              <a:avLst/>
            </a:prstGeom>
          </p:spPr>
        </p:pic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D8C38375-AC6D-39FC-308F-06C5055E5CAC}"/>
                </a:ext>
              </a:extLst>
            </p:cNvPr>
            <p:cNvSpPr/>
            <p:nvPr/>
          </p:nvSpPr>
          <p:spPr>
            <a:xfrm>
              <a:off x="4940300" y="1270000"/>
              <a:ext cx="250825" cy="1873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2E5C450D-A690-676D-B032-BD42584A3295}"/>
                </a:ext>
              </a:extLst>
            </p:cNvPr>
            <p:cNvSpPr/>
            <p:nvPr/>
          </p:nvSpPr>
          <p:spPr>
            <a:xfrm>
              <a:off x="4430173" y="1269999"/>
              <a:ext cx="275177" cy="1873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86917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6AFE4F8-EE94-D14F-A1E4-4A4626314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7106" y="833072"/>
            <a:ext cx="6418169" cy="1752599"/>
          </a:xfrm>
        </p:spPr>
        <p:txBody>
          <a:bodyPr>
            <a:noAutofit/>
          </a:bodyPr>
          <a:lstStyle/>
          <a:p>
            <a:r>
              <a:rPr lang="ru-RU" b="1" dirty="0"/>
              <a:t>Акция «Ты в главной роли!»</a:t>
            </a:r>
            <a:br>
              <a:rPr lang="ru-RU" b="1" dirty="0"/>
            </a:br>
            <a:endParaRPr lang="ru-RU" dirty="0"/>
          </a:p>
        </p:txBody>
      </p:sp>
      <p:sp>
        <p:nvSpPr>
          <p:cNvPr id="14" name="Текст 3">
            <a:extLst>
              <a:ext uri="{FF2B5EF4-FFF2-40B4-BE49-F238E27FC236}">
                <a16:creationId xmlns:a16="http://schemas.microsoft.com/office/drawing/2014/main" id="{4FC773BE-3606-AA4B-B666-D850BCFBBB6B}"/>
              </a:ext>
            </a:extLst>
          </p:cNvPr>
          <p:cNvSpPr txBox="1">
            <a:spLocks/>
          </p:cNvSpPr>
          <p:nvPr/>
        </p:nvSpPr>
        <p:spPr>
          <a:xfrm>
            <a:off x="5307104" y="3215788"/>
            <a:ext cx="6418169" cy="26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валюта – белорусские рубли</a:t>
            </a:r>
          </a:p>
          <a:p>
            <a:r>
              <a:rPr lang="ru-RU" dirty="0"/>
              <a:t>сумма – от 25 000 до 400 000 рублей</a:t>
            </a:r>
          </a:p>
          <a:p>
            <a:r>
              <a:rPr lang="ru-RU" dirty="0"/>
              <a:t>ставка – в первый год </a:t>
            </a:r>
            <a:r>
              <a:rPr lang="ru-RU" b="1" dirty="0">
                <a:solidFill>
                  <a:srgbClr val="006455"/>
                </a:solidFill>
              </a:rPr>
              <a:t>9,25%</a:t>
            </a:r>
            <a:r>
              <a:rPr lang="ru-RU" dirty="0"/>
              <a:t> годовых, далее – </a:t>
            </a:r>
            <a:r>
              <a:rPr lang="ru-RU" b="1" dirty="0">
                <a:solidFill>
                  <a:srgbClr val="006455"/>
                </a:solidFill>
              </a:rPr>
              <a:t>11,22%</a:t>
            </a:r>
            <a:r>
              <a:rPr lang="ru-RU" dirty="0"/>
              <a:t> годовых</a:t>
            </a:r>
            <a:endParaRPr lang="ru-BY" dirty="0"/>
          </a:p>
          <a:p>
            <a:r>
              <a:rPr lang="ru-RU" dirty="0"/>
              <a:t>срок – до 7 лет</a:t>
            </a:r>
          </a:p>
          <a:p>
            <a:r>
              <a:rPr lang="ru-RU" dirty="0"/>
              <a:t>форма предоставления:</a:t>
            </a:r>
          </a:p>
          <a:p>
            <a:pPr marL="538163" indent="-285750">
              <a:buFont typeface="Arial" panose="020B0604020202020204" pitchFamily="34" charset="0"/>
              <a:buChar char="•"/>
            </a:pPr>
            <a:r>
              <a:rPr lang="ru-RU" dirty="0"/>
              <a:t>невозобновляемая кредитная линия</a:t>
            </a:r>
          </a:p>
          <a:p>
            <a:pPr marL="538163" indent="-285750">
              <a:buFont typeface="Arial" panose="020B0604020202020204" pitchFamily="34" charset="0"/>
              <a:buChar char="•"/>
            </a:pPr>
            <a:r>
              <a:rPr lang="ru-RU" dirty="0"/>
              <a:t>единовременное предоставление кредита</a:t>
            </a:r>
          </a:p>
        </p:txBody>
      </p:sp>
      <p:sp>
        <p:nvSpPr>
          <p:cNvPr id="15" name="Текст 3">
            <a:extLst>
              <a:ext uri="{FF2B5EF4-FFF2-40B4-BE49-F238E27FC236}">
                <a16:creationId xmlns:a16="http://schemas.microsoft.com/office/drawing/2014/main" id="{945B2018-54B8-4C49-AA79-3F4328BF0279}"/>
              </a:ext>
            </a:extLst>
          </p:cNvPr>
          <p:cNvSpPr txBox="1">
            <a:spLocks/>
          </p:cNvSpPr>
          <p:nvPr/>
        </p:nvSpPr>
        <p:spPr>
          <a:xfrm>
            <a:off x="5307105" y="2348278"/>
            <a:ext cx="6418169" cy="316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Финансирование женского бизнеса от </a:t>
            </a:r>
            <a:r>
              <a:rPr lang="ru-RU" b="1" dirty="0"/>
              <a:t>9,25%</a:t>
            </a:r>
          </a:p>
        </p:txBody>
      </p:sp>
      <p:pic>
        <p:nvPicPr>
          <p:cNvPr id="2" name="Рисунок 1" descr="Имидж деловой женщины">
            <a:extLst>
              <a:ext uri="{FF2B5EF4-FFF2-40B4-BE49-F238E27FC236}">
                <a16:creationId xmlns:a16="http://schemas.microsoft.com/office/drawing/2014/main" id="{59E19477-ED97-6287-EAAE-9554DC465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4810"/>
            <a:ext cx="4128793" cy="6193190"/>
          </a:xfrm>
          <a:prstGeom prst="rect">
            <a:avLst/>
          </a:prstGeo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0B1D773F-01F1-45A6-B5E9-E9F981FF90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938475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1618C97-CCBC-4089-16E1-39D4FD816446}"/>
              </a:ext>
            </a:extLst>
          </p:cNvPr>
          <p:cNvSpPr txBox="1"/>
          <p:nvPr/>
        </p:nvSpPr>
        <p:spPr>
          <a:xfrm>
            <a:off x="11574432" y="62125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B5BFE03-8EEF-BF8F-A296-9FEDD90F48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9733" y="1609804"/>
            <a:ext cx="485768" cy="55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88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6AFE4F8-EE94-D14F-A1E4-4A4626314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3315" y="833072"/>
            <a:ext cx="7291960" cy="1752599"/>
          </a:xfrm>
        </p:spPr>
        <p:txBody>
          <a:bodyPr>
            <a:noAutofit/>
          </a:bodyPr>
          <a:lstStyle/>
          <a:p>
            <a:r>
              <a:rPr lang="ru-RU" b="1" dirty="0"/>
              <a:t>Программа кредитования «БИБ-Партнёр»</a:t>
            </a:r>
            <a:br>
              <a:rPr lang="ru-RU" b="1" dirty="0"/>
            </a:br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4FD8570F-5544-074E-90BC-F4E0A8A8A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4671" y="3247292"/>
            <a:ext cx="7347329" cy="316523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Партнёр заключает партнёрское соглашение с Банком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6C7674B-D82D-CA42-8CFA-DE1C75755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315" y="3223322"/>
            <a:ext cx="411356" cy="41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>
            <a:extLst>
              <a:ext uri="{FF2B5EF4-FFF2-40B4-BE49-F238E27FC236}">
                <a16:creationId xmlns:a16="http://schemas.microsoft.com/office/drawing/2014/main" id="{A6EAF234-699A-9F4C-9FE7-507FFDB22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315" y="3658648"/>
            <a:ext cx="411356" cy="41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>
            <a:extLst>
              <a:ext uri="{FF2B5EF4-FFF2-40B4-BE49-F238E27FC236}">
                <a16:creationId xmlns:a16="http://schemas.microsoft.com/office/drawing/2014/main" id="{7D227167-9722-0A47-B4DB-629554B10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315" y="4093974"/>
            <a:ext cx="411356" cy="41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>
            <a:extLst>
              <a:ext uri="{FF2B5EF4-FFF2-40B4-BE49-F238E27FC236}">
                <a16:creationId xmlns:a16="http://schemas.microsoft.com/office/drawing/2014/main" id="{19A88955-310C-9040-B4F7-418A32AE6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315" y="4529300"/>
            <a:ext cx="411356" cy="41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>
            <a:extLst>
              <a:ext uri="{FF2B5EF4-FFF2-40B4-BE49-F238E27FC236}">
                <a16:creationId xmlns:a16="http://schemas.microsoft.com/office/drawing/2014/main" id="{E55025EE-A271-A041-BD40-93D23B4B40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315" y="4967358"/>
            <a:ext cx="411356" cy="41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Текст 3">
            <a:extLst>
              <a:ext uri="{FF2B5EF4-FFF2-40B4-BE49-F238E27FC236}">
                <a16:creationId xmlns:a16="http://schemas.microsoft.com/office/drawing/2014/main" id="{4ABB66BC-A872-0F4A-A80B-11056E1EFCEB}"/>
              </a:ext>
            </a:extLst>
          </p:cNvPr>
          <p:cNvSpPr txBox="1">
            <a:spLocks/>
          </p:cNvSpPr>
          <p:nvPr/>
        </p:nvSpPr>
        <p:spPr>
          <a:xfrm>
            <a:off x="4844671" y="3706064"/>
            <a:ext cx="7347329" cy="316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/>
              <a:t>Покупатель заключает кредитный договор с Банком под низкую ставку </a:t>
            </a:r>
          </a:p>
        </p:txBody>
      </p:sp>
      <p:sp>
        <p:nvSpPr>
          <p:cNvPr id="17" name="Текст 3">
            <a:extLst>
              <a:ext uri="{FF2B5EF4-FFF2-40B4-BE49-F238E27FC236}">
                <a16:creationId xmlns:a16="http://schemas.microsoft.com/office/drawing/2014/main" id="{BB62391F-73EF-4341-AFBF-8E17217E556F}"/>
              </a:ext>
            </a:extLst>
          </p:cNvPr>
          <p:cNvSpPr txBox="1">
            <a:spLocks/>
          </p:cNvSpPr>
          <p:nvPr/>
        </p:nvSpPr>
        <p:spPr>
          <a:xfrm>
            <a:off x="4844671" y="4145994"/>
            <a:ext cx="7347329" cy="316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/>
              <a:t>Банк перечисляет полученные покупателем по кредитному договору средства</a:t>
            </a:r>
          </a:p>
        </p:txBody>
      </p:sp>
      <p:sp>
        <p:nvSpPr>
          <p:cNvPr id="18" name="Текст 3">
            <a:extLst>
              <a:ext uri="{FF2B5EF4-FFF2-40B4-BE49-F238E27FC236}">
                <a16:creationId xmlns:a16="http://schemas.microsoft.com/office/drawing/2014/main" id="{0DC9E6C7-33DA-1D4A-8FD1-89C05C5E8A72}"/>
              </a:ext>
            </a:extLst>
          </p:cNvPr>
          <p:cNvSpPr txBox="1">
            <a:spLocks/>
          </p:cNvSpPr>
          <p:nvPr/>
        </p:nvSpPr>
        <p:spPr>
          <a:xfrm>
            <a:off x="4844671" y="4576716"/>
            <a:ext cx="7347329" cy="316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/>
              <a:t>Партнёр оплачивает вознаграждение Банку</a:t>
            </a:r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id="{F1893657-21B7-324C-9192-13FFD1A8A3E4}"/>
              </a:ext>
            </a:extLst>
          </p:cNvPr>
          <p:cNvSpPr txBox="1">
            <a:spLocks/>
          </p:cNvSpPr>
          <p:nvPr/>
        </p:nvSpPr>
        <p:spPr>
          <a:xfrm>
            <a:off x="4844671" y="5014775"/>
            <a:ext cx="7347329" cy="3165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/>
              <a:t>Покупатель погашает кредит в установленный срок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C961EC-EABC-AB31-7F17-D44EA4CD64B1}"/>
              </a:ext>
            </a:extLst>
          </p:cNvPr>
          <p:cNvSpPr txBox="1"/>
          <p:nvPr/>
        </p:nvSpPr>
        <p:spPr>
          <a:xfrm>
            <a:off x="11574432" y="62125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5312E6F-3D9D-03BF-CD4A-D34F963AD8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4809"/>
            <a:ext cx="4128794" cy="6193191"/>
          </a:xfrm>
          <a:prstGeom prst="rect">
            <a:avLst/>
          </a:prstGeo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0B1D773F-01F1-45A6-B5E9-E9F981FF90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938475"/>
          </a:xfrm>
        </p:spPr>
      </p:pic>
    </p:spTree>
    <p:extLst>
      <p:ext uri="{BB962C8B-B14F-4D97-AF65-F5344CB8AC3E}">
        <p14:creationId xmlns:p14="http://schemas.microsoft.com/office/powerpoint/2010/main" val="2275269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0B1D773F-01F1-45A6-B5E9-E9F981FF90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938475"/>
          </a:xfr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6AFE4F8-EE94-D14F-A1E4-4A4626314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833072"/>
            <a:ext cx="10885487" cy="1752599"/>
          </a:xfrm>
        </p:spPr>
        <p:txBody>
          <a:bodyPr>
            <a:noAutofit/>
          </a:bodyPr>
          <a:lstStyle/>
          <a:p>
            <a:r>
              <a:rPr lang="ru-RU" b="1" dirty="0"/>
              <a:t>Программа кредитования «БИБ-Партнер»</a:t>
            </a:r>
            <a:br>
              <a:rPr lang="ru-RU" b="1" dirty="0"/>
            </a:br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4FD8570F-5544-074E-90BC-F4E0A8A8A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585671"/>
            <a:ext cx="5108089" cy="3882506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/>
              <a:t>Выгодно для Клиента:</a:t>
            </a:r>
          </a:p>
          <a:p>
            <a:pPr algn="just"/>
            <a:endParaRPr lang="ru-RU" dirty="0"/>
          </a:p>
          <a:p>
            <a:r>
              <a:rPr lang="ru-RU" b="1" i="1" dirty="0"/>
              <a:t>кредит под низкую ставку </a:t>
            </a:r>
            <a:r>
              <a:rPr lang="ru-RU" dirty="0"/>
              <a:t>в </a:t>
            </a:r>
            <a:r>
              <a:rPr lang="en" dirty="0"/>
              <a:t>BYN, RUB</a:t>
            </a:r>
          </a:p>
          <a:p>
            <a:r>
              <a:rPr lang="ru-RU" b="1" i="1" dirty="0"/>
              <a:t>комфортный срок финансирования</a:t>
            </a:r>
            <a:r>
              <a:rPr lang="ru-RU" i="1" dirty="0"/>
              <a:t>: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ru-RU" dirty="0"/>
              <a:t>до 5 лет – для разового кредита или невозобновляемой кредитной линии</a:t>
            </a: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ru-RU" dirty="0"/>
              <a:t>до 3 лет – для возобновляемой кредитной линии</a:t>
            </a:r>
          </a:p>
          <a:p>
            <a:pPr algn="just"/>
            <a:r>
              <a:rPr lang="ru-RU" b="1" i="1" dirty="0"/>
              <a:t>комфортные условия погашения </a:t>
            </a:r>
            <a:r>
              <a:rPr lang="ru-RU" dirty="0"/>
              <a:t>– ежемесячно равными частями, либо не более чем через 360 календарных дней со дня предоставления каждого транша кредита (для кредита в форме возобновляемой линии)</a:t>
            </a:r>
          </a:p>
        </p:txBody>
      </p:sp>
      <p:sp>
        <p:nvSpPr>
          <p:cNvPr id="11" name="Текст 3">
            <a:extLst>
              <a:ext uri="{FF2B5EF4-FFF2-40B4-BE49-F238E27FC236}">
                <a16:creationId xmlns:a16="http://schemas.microsoft.com/office/drawing/2014/main" id="{A7516DEA-1BAB-6444-8F25-C5BC43A4B3F3}"/>
              </a:ext>
            </a:extLst>
          </p:cNvPr>
          <p:cNvSpPr txBox="1">
            <a:spLocks/>
          </p:cNvSpPr>
          <p:nvPr/>
        </p:nvSpPr>
        <p:spPr>
          <a:xfrm>
            <a:off x="6593304" y="2585671"/>
            <a:ext cx="4907031" cy="31579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000" b="1" dirty="0"/>
              <a:t>Выгодно для Партнера:</a:t>
            </a:r>
          </a:p>
          <a:p>
            <a:pPr algn="just"/>
            <a:endParaRPr lang="ru-RU" dirty="0"/>
          </a:p>
          <a:p>
            <a:pPr algn="just"/>
            <a:r>
              <a:rPr lang="ru-RU" b="1" i="1" dirty="0"/>
              <a:t>получение оплаты за свой товар </a:t>
            </a:r>
          </a:p>
          <a:p>
            <a:pPr algn="just">
              <a:spcBef>
                <a:spcPts val="0"/>
              </a:spcBef>
            </a:pPr>
            <a:r>
              <a:rPr lang="ru-RU" dirty="0"/>
              <a:t>сразу после предоставления покупателю отсрочки</a:t>
            </a:r>
          </a:p>
          <a:p>
            <a:pPr algn="just"/>
            <a:r>
              <a:rPr lang="ru-RU" b="1" i="1" dirty="0"/>
              <a:t>не наращивается дебиторская задолженность</a:t>
            </a:r>
            <a:r>
              <a:rPr lang="ru-RU" dirty="0"/>
              <a:t>,</a:t>
            </a:r>
            <a:r>
              <a:rPr lang="ru-RU" b="1" i="1" dirty="0"/>
              <a:t> </a:t>
            </a:r>
          </a:p>
          <a:p>
            <a:pPr algn="just">
              <a:spcBef>
                <a:spcPts val="0"/>
              </a:spcBef>
            </a:pPr>
            <a:r>
              <a:rPr lang="ru-RU" dirty="0"/>
              <a:t>за которой нужно осуществлять контроль</a:t>
            </a:r>
          </a:p>
          <a:p>
            <a:pPr algn="just"/>
            <a:r>
              <a:rPr lang="ru-RU" b="1" i="1" dirty="0"/>
              <a:t>возможность привлечь новых покупателей</a:t>
            </a:r>
            <a:r>
              <a:rPr lang="ru-RU" dirty="0"/>
              <a:t>, </a:t>
            </a:r>
          </a:p>
          <a:p>
            <a:pPr algn="just">
              <a:spcBef>
                <a:spcPts val="0"/>
              </a:spcBef>
            </a:pPr>
            <a:r>
              <a:rPr lang="ru-RU" dirty="0"/>
              <a:t>которых Банк профинансирует под низкую ставку </a:t>
            </a:r>
          </a:p>
          <a:p>
            <a:pPr algn="just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CC85B2-977C-4C45-C7EE-F1ABFAEE5F30}"/>
              </a:ext>
            </a:extLst>
          </p:cNvPr>
          <p:cNvSpPr txBox="1"/>
          <p:nvPr/>
        </p:nvSpPr>
        <p:spPr>
          <a:xfrm>
            <a:off x="11574432" y="62125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073005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0B1D773F-01F1-45A6-B5E9-E9F981FF90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938475"/>
          </a:xfr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6AFE4F8-EE94-D14F-A1E4-4A4626314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833072"/>
            <a:ext cx="10885487" cy="1752599"/>
          </a:xfrm>
        </p:spPr>
        <p:txBody>
          <a:bodyPr>
            <a:noAutofit/>
          </a:bodyPr>
          <a:lstStyle/>
          <a:p>
            <a:r>
              <a:rPr lang="ru-RU" b="1" dirty="0"/>
              <a:t>Финансирование в рамках соглашений с </a:t>
            </a:r>
            <a:br>
              <a:rPr lang="ru-RU" b="1" dirty="0"/>
            </a:br>
            <a:r>
              <a:rPr lang="ru-RU" b="1" dirty="0"/>
              <a:t>ОАО «Банк развития Республики Беларусь»</a:t>
            </a:r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4FD8570F-5544-074E-90BC-F4E0A8A8A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3247292"/>
            <a:ext cx="5256212" cy="2777636"/>
          </a:xfrm>
        </p:spPr>
        <p:txBody>
          <a:bodyPr/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/>
              <a:t>поддержка организаций производственной сферы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/>
              <a:t>поддержка регионов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/>
              <a:t>поддержка экологических проектов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/>
              <a:t>поддержка социального предпринимательства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/>
              <a:t>стабилизационный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/>
              <a:t>поддержка оказания социальных услуг населения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/>
              <a:t>поддержка сферы туризма и сопутствующих услуг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/>
              <a:t>промкооперация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B4949467-E14C-7747-989B-D12177F418AC}"/>
              </a:ext>
            </a:extLst>
          </p:cNvPr>
          <p:cNvSpPr txBox="1">
            <a:spLocks/>
          </p:cNvSpPr>
          <p:nvPr/>
        </p:nvSpPr>
        <p:spPr>
          <a:xfrm>
            <a:off x="6185512" y="3247292"/>
            <a:ext cx="5701688" cy="2777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/>
              <a:t>валюта – белорусские рубли</a:t>
            </a:r>
          </a:p>
          <a:p>
            <a:pPr algn="just"/>
            <a:r>
              <a:rPr lang="ru-RU" dirty="0"/>
              <a:t>сумма – до </a:t>
            </a:r>
            <a:r>
              <a:rPr lang="ru-RU" b="1" dirty="0">
                <a:solidFill>
                  <a:srgbClr val="156153"/>
                </a:solidFill>
              </a:rPr>
              <a:t>5 млн </a:t>
            </a:r>
            <a:r>
              <a:rPr lang="ru-RU" dirty="0"/>
              <a:t>рублей </a:t>
            </a:r>
          </a:p>
          <a:p>
            <a:pPr algn="just">
              <a:spcBef>
                <a:spcPts val="0"/>
              </a:spcBef>
            </a:pPr>
            <a:r>
              <a:rPr lang="ru-RU" dirty="0"/>
              <a:t>(в рамках продукта «Стабилизационный» – до </a:t>
            </a:r>
            <a:r>
              <a:rPr lang="ru-RU" b="1" dirty="0">
                <a:solidFill>
                  <a:srgbClr val="156153"/>
                </a:solidFill>
              </a:rPr>
              <a:t>7 млн </a:t>
            </a:r>
            <a:r>
              <a:rPr lang="ru-RU" dirty="0"/>
              <a:t>рублей)</a:t>
            </a:r>
          </a:p>
          <a:p>
            <a:pPr algn="just"/>
            <a:r>
              <a:rPr lang="ru-RU" dirty="0"/>
              <a:t>различные формы финансирования</a:t>
            </a:r>
          </a:p>
          <a:p>
            <a:pPr algn="just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114AFD-8C6E-5501-36A9-B11C1BD36E04}"/>
              </a:ext>
            </a:extLst>
          </p:cNvPr>
          <p:cNvSpPr txBox="1"/>
          <p:nvPr/>
        </p:nvSpPr>
        <p:spPr>
          <a:xfrm>
            <a:off x="11574432" y="62125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273986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0B1D773F-01F1-45A6-B5E9-E9F981FF90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938475"/>
          </a:xfr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613437D3-3953-C844-94C1-2B7FCAC4BAC7}"/>
              </a:ext>
            </a:extLst>
          </p:cNvPr>
          <p:cNvSpPr txBox="1">
            <a:spLocks/>
          </p:cNvSpPr>
          <p:nvPr/>
        </p:nvSpPr>
        <p:spPr>
          <a:xfrm>
            <a:off x="839788" y="1685926"/>
            <a:ext cx="10885487" cy="17525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Программы социально-экономического развития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Кредит на развитие бизнеса в регионах</a:t>
            </a:r>
            <a:br>
              <a:rPr lang="ru-RU" dirty="0"/>
            </a:br>
            <a:r>
              <a:rPr lang="ru-RU" i="1" dirty="0"/>
              <a:t>«Сильные регионы»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id="{7568BAB2-8860-1846-B3BF-39A49AE661A7}"/>
              </a:ext>
            </a:extLst>
          </p:cNvPr>
          <p:cNvSpPr txBox="1">
            <a:spLocks/>
          </p:cNvSpPr>
          <p:nvPr/>
        </p:nvSpPr>
        <p:spPr>
          <a:xfrm>
            <a:off x="839788" y="3911844"/>
            <a:ext cx="10885487" cy="1752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валюта – белорусские рубли</a:t>
            </a:r>
          </a:p>
          <a:p>
            <a:r>
              <a:rPr lang="ru-RU" dirty="0"/>
              <a:t>сумма – до 30 млн рублей</a:t>
            </a:r>
          </a:p>
          <a:p>
            <a:r>
              <a:rPr lang="ru-RU" dirty="0"/>
              <a:t>ставка – </a:t>
            </a:r>
            <a:r>
              <a:rPr lang="ru-RU" b="1" dirty="0">
                <a:solidFill>
                  <a:srgbClr val="156153"/>
                </a:solidFill>
              </a:rPr>
              <a:t>7%</a:t>
            </a:r>
            <a:r>
              <a:rPr lang="ru-RU" dirty="0"/>
              <a:t> годовых до 31.12.2032 года, далее не более СР + 3 </a:t>
            </a:r>
            <a:r>
              <a:rPr lang="ru-RU" dirty="0" err="1"/>
              <a:t>п.п</a:t>
            </a:r>
            <a:r>
              <a:rPr lang="ru-RU" dirty="0"/>
              <a:t>.</a:t>
            </a:r>
          </a:p>
          <a:p>
            <a:r>
              <a:rPr lang="ru-RU" dirty="0"/>
              <a:t>срок – срок окупаемости инвестиционного проекта, но не более 10 лет</a:t>
            </a:r>
          </a:p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5A8105-8EC6-6098-70A9-0E0397455C83}"/>
              </a:ext>
            </a:extLst>
          </p:cNvPr>
          <p:cNvSpPr txBox="1"/>
          <p:nvPr/>
        </p:nvSpPr>
        <p:spPr>
          <a:xfrm>
            <a:off x="11574432" y="62125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870607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1685926"/>
            <a:ext cx="10885487" cy="1752599"/>
          </a:xfrm>
        </p:spPr>
        <p:txBody>
          <a:bodyPr>
            <a:noAutofit/>
          </a:bodyPr>
          <a:lstStyle/>
          <a:p>
            <a:r>
              <a:rPr lang="ru-RU" b="1" dirty="0"/>
              <a:t>Программы социально-экономического развития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Кредит на развитие технологий и </a:t>
            </a:r>
            <a:r>
              <a:rPr lang="ru-RU" dirty="0" err="1"/>
              <a:t>импортозамещения</a:t>
            </a:r>
            <a:r>
              <a:rPr lang="ru-RU" dirty="0"/>
              <a:t> </a:t>
            </a:r>
            <a:br>
              <a:rPr lang="ru-RU" dirty="0"/>
            </a:br>
            <a:r>
              <a:rPr lang="ru-RU" i="1" dirty="0"/>
              <a:t>«Технологическая самодостаточность»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3911844"/>
            <a:ext cx="10885487" cy="1752599"/>
          </a:xfrm>
        </p:spPr>
        <p:txBody>
          <a:bodyPr/>
          <a:lstStyle/>
          <a:p>
            <a:r>
              <a:rPr lang="ru-RU" dirty="0"/>
              <a:t>валюта – белорусские рубли</a:t>
            </a:r>
          </a:p>
          <a:p>
            <a:r>
              <a:rPr lang="ru-RU" dirty="0"/>
              <a:t>сумма – до 100 млн рублей</a:t>
            </a:r>
          </a:p>
          <a:p>
            <a:r>
              <a:rPr lang="ru-RU" dirty="0"/>
              <a:t>ставка – </a:t>
            </a:r>
            <a:r>
              <a:rPr lang="ru-RU" b="1" dirty="0">
                <a:solidFill>
                  <a:srgbClr val="156153"/>
                </a:solidFill>
              </a:rPr>
              <a:t>7%</a:t>
            </a:r>
            <a:r>
              <a:rPr lang="ru-RU" dirty="0"/>
              <a:t> годовых до 31.12.2032 года, далее не более СР + 3 </a:t>
            </a:r>
            <a:r>
              <a:rPr lang="ru-RU" dirty="0" err="1"/>
              <a:t>п.п</a:t>
            </a:r>
            <a:r>
              <a:rPr lang="ru-RU" dirty="0"/>
              <a:t>.</a:t>
            </a:r>
          </a:p>
          <a:p>
            <a:r>
              <a:rPr lang="ru-RU" dirty="0"/>
              <a:t>срок – срок окупаемости инвестиционного проекта, но не более 15 лет</a:t>
            </a:r>
          </a:p>
          <a:p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B1D773F-01F1-45A6-B5E9-E9F981FF90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938475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938C83-1AE7-4274-C640-B53A97EEAAD1}"/>
              </a:ext>
            </a:extLst>
          </p:cNvPr>
          <p:cNvSpPr txBox="1"/>
          <p:nvPr/>
        </p:nvSpPr>
        <p:spPr>
          <a:xfrm>
            <a:off x="11574432" y="62125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844294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1685926"/>
            <a:ext cx="10885487" cy="1752599"/>
          </a:xfrm>
        </p:spPr>
        <p:txBody>
          <a:bodyPr>
            <a:noAutofit/>
          </a:bodyPr>
          <a:lstStyle/>
          <a:p>
            <a:r>
              <a:rPr lang="ru-RU" b="1" dirty="0"/>
              <a:t>Программы социально-экономического развития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Кредит на развитие туризма</a:t>
            </a:r>
            <a:br>
              <a:rPr lang="ru-RU" dirty="0"/>
            </a:br>
            <a:r>
              <a:rPr lang="ru-RU" i="1" dirty="0"/>
              <a:t>«Туристический потенциал»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3911844"/>
            <a:ext cx="10885487" cy="1752599"/>
          </a:xfrm>
        </p:spPr>
        <p:txBody>
          <a:bodyPr/>
          <a:lstStyle/>
          <a:p>
            <a:r>
              <a:rPr lang="ru-RU" dirty="0"/>
              <a:t>валюта – белорусские рубли</a:t>
            </a:r>
          </a:p>
          <a:p>
            <a:r>
              <a:rPr lang="ru-RU" dirty="0"/>
              <a:t>сумма – не более 100 млн рублей</a:t>
            </a:r>
          </a:p>
          <a:p>
            <a:r>
              <a:rPr lang="ru-RU" dirty="0"/>
              <a:t>ставка – </a:t>
            </a:r>
            <a:r>
              <a:rPr lang="ru-RU" b="1" dirty="0">
                <a:solidFill>
                  <a:srgbClr val="156153"/>
                </a:solidFill>
              </a:rPr>
              <a:t>6%</a:t>
            </a:r>
            <a:r>
              <a:rPr lang="ru-RU" dirty="0"/>
              <a:t> годовых до 31.12.2032 года, далее не более СР + 3 </a:t>
            </a:r>
            <a:r>
              <a:rPr lang="ru-RU" dirty="0" err="1"/>
              <a:t>п.п</a:t>
            </a:r>
            <a:r>
              <a:rPr lang="ru-RU" dirty="0"/>
              <a:t>.</a:t>
            </a:r>
          </a:p>
          <a:p>
            <a:r>
              <a:rPr lang="ru-RU" dirty="0"/>
              <a:t>срок – срок окупаемости инвестиционного проекта, но не более 15 лет</a:t>
            </a:r>
          </a:p>
          <a:p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B1D773F-01F1-45A6-B5E9-E9F981FF90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938475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81B95E-0743-B5AC-9077-AB07F2E6FDD5}"/>
              </a:ext>
            </a:extLst>
          </p:cNvPr>
          <p:cNvSpPr txBox="1"/>
          <p:nvPr/>
        </p:nvSpPr>
        <p:spPr>
          <a:xfrm>
            <a:off x="11574432" y="62125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7700192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876</TotalTime>
  <Words>619</Words>
  <Application>Microsoft Office PowerPoint</Application>
  <PresentationFormat>Широкоэкранный</PresentationFormat>
  <Paragraphs>99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Wingdings</vt:lpstr>
      <vt:lpstr>Тема Office</vt:lpstr>
      <vt:lpstr>Финансирование бизнеса в ОАО «Белинвестбанк»</vt:lpstr>
      <vt:lpstr>Акция «Ритм Бизнеса» для клиентов микро- и малого бизнеса</vt:lpstr>
      <vt:lpstr>Акция «Ты в главной роли!» </vt:lpstr>
      <vt:lpstr>Программа кредитования «БИБ-Партнёр» </vt:lpstr>
      <vt:lpstr>Программа кредитования «БИБ-Партнер» </vt:lpstr>
      <vt:lpstr>Финансирование в рамках соглашений с  ОАО «Банк развития Республики Беларусь»</vt:lpstr>
      <vt:lpstr>Презентация PowerPoint</vt:lpstr>
      <vt:lpstr>Программы социально-экономического развития  Кредит на развитие технологий и импортозамещения  «Технологическая самодостаточность»</vt:lpstr>
      <vt:lpstr>Программы социально-экономического развития  Кредит на развитие туризма «Туристический потенциал»</vt:lpstr>
      <vt:lpstr>Акция «Время эквайринга» </vt:lpstr>
      <vt:lpstr>Акция по зарплатным проектам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Фурс Вероника Станиславовна</dc:creator>
  <cp:lastModifiedBy>Черепович Жанна Евгеньевна</cp:lastModifiedBy>
  <cp:revision>83</cp:revision>
  <dcterms:created xsi:type="dcterms:W3CDTF">2020-01-27T10:34:29Z</dcterms:created>
  <dcterms:modified xsi:type="dcterms:W3CDTF">2026-06-18T07:37:06Z</dcterms:modified>
</cp:coreProperties>
</file>