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nva Sans Bold" panose="020B0604020202020204" charset="0"/>
      <p:regular r:id="rId18"/>
    </p:embeddedFont>
    <p:embeddedFont>
      <p:font typeface="Canva Sans Italics" panose="020B0604020202020204" charset="0"/>
      <p:regular r:id="rId19"/>
    </p:embeddedFont>
    <p:embeddedFont>
      <p:font typeface="Intro" panose="02000000000000000000" charset="0"/>
      <p:regular r:id="rId20"/>
    </p:embeddedFont>
    <p:embeddedFont>
      <p:font typeface="Open Sans" panose="020B0604020202020204" charset="0"/>
      <p:regular r:id="rId21"/>
    </p:embeddedFont>
    <p:embeddedFont>
      <p:font typeface="Open Sans Bold" panose="020B0604020202020204" charset="0"/>
      <p:regular r:id="rId22"/>
    </p:embeddedFont>
    <p:embeddedFont>
      <p:font typeface="Open Sans Italics" panose="020B0604020202020204" charset="0"/>
      <p:regular r:id="rId23"/>
    </p:embeddedFont>
    <p:embeddedFont>
      <p:font typeface="Poppins" panose="020B0604020202020204" charset="0"/>
      <p:regular r:id="rId24"/>
    </p:embeddedFont>
    <p:embeddedFont>
      <p:font typeface="Poppins Bold" panose="020B0604020202020204" charset="0"/>
      <p:regular r:id="rId25"/>
    </p:embeddedFont>
    <p:embeddedFont>
      <p:font typeface="TT Hoves Bold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6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svg"/><Relationship Id="rId18" Type="http://schemas.openxmlformats.org/officeDocument/2006/relationships/image" Target="../media/image61.png"/><Relationship Id="rId3" Type="http://schemas.openxmlformats.org/officeDocument/2006/relationships/image" Target="../media/image2.svg"/><Relationship Id="rId21" Type="http://schemas.openxmlformats.org/officeDocument/2006/relationships/image" Target="../media/image64.svg"/><Relationship Id="rId7" Type="http://schemas.openxmlformats.org/officeDocument/2006/relationships/image" Target="../media/image50.svg"/><Relationship Id="rId12" Type="http://schemas.openxmlformats.org/officeDocument/2006/relationships/image" Target="../media/image55.png"/><Relationship Id="rId17" Type="http://schemas.openxmlformats.org/officeDocument/2006/relationships/image" Target="../media/image60.svg"/><Relationship Id="rId2" Type="http://schemas.openxmlformats.org/officeDocument/2006/relationships/image" Target="../media/image1.png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4.svg"/><Relationship Id="rId5" Type="http://schemas.openxmlformats.org/officeDocument/2006/relationships/image" Target="../media/image48.svg"/><Relationship Id="rId15" Type="http://schemas.openxmlformats.org/officeDocument/2006/relationships/image" Target="../media/image58.svg"/><Relationship Id="rId10" Type="http://schemas.openxmlformats.org/officeDocument/2006/relationships/image" Target="../media/image53.png"/><Relationship Id="rId19" Type="http://schemas.openxmlformats.org/officeDocument/2006/relationships/image" Target="../media/image62.svg"/><Relationship Id="rId4" Type="http://schemas.openxmlformats.org/officeDocument/2006/relationships/image" Target="../media/image47.png"/><Relationship Id="rId9" Type="http://schemas.openxmlformats.org/officeDocument/2006/relationships/image" Target="../media/image52.svg"/><Relationship Id="rId1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39.svg"/><Relationship Id="rId3" Type="http://schemas.openxmlformats.org/officeDocument/2006/relationships/image" Target="../media/image2.sv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48.svg"/><Relationship Id="rId15" Type="http://schemas.openxmlformats.org/officeDocument/2006/relationships/image" Target="../media/image35.svg"/><Relationship Id="rId10" Type="http://schemas.openxmlformats.org/officeDocument/2006/relationships/image" Target="../media/image36.png"/><Relationship Id="rId4" Type="http://schemas.openxmlformats.org/officeDocument/2006/relationships/image" Target="../media/image47.png"/><Relationship Id="rId9" Type="http://schemas.openxmlformats.org/officeDocument/2006/relationships/image" Target="../media/image41.svg"/><Relationship Id="rId1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client@brrb.by" TargetMode="External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png"/><Relationship Id="rId18" Type="http://schemas.openxmlformats.org/officeDocument/2006/relationships/image" Target="../media/image18.svg"/><Relationship Id="rId3" Type="http://schemas.openxmlformats.org/officeDocument/2006/relationships/image" Target="../media/image2.sv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17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3" Type="http://schemas.openxmlformats.org/officeDocument/2006/relationships/image" Target="../media/image2.sv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5" Type="http://schemas.openxmlformats.org/officeDocument/2006/relationships/image" Target="../media/image16.sv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3" Type="http://schemas.openxmlformats.org/officeDocument/2006/relationships/image" Target="../media/image2.svg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297074" y="-19164300"/>
            <a:ext cx="38001276" cy="34408428"/>
          </a:xfrm>
          <a:custGeom>
            <a:avLst/>
            <a:gdLst/>
            <a:ahLst/>
            <a:cxnLst/>
            <a:rect l="l" t="t" r="r" b="b"/>
            <a:pathLst>
              <a:path w="38001276" h="34408428">
                <a:moveTo>
                  <a:pt x="0" y="0"/>
                </a:moveTo>
                <a:lnTo>
                  <a:pt x="38001276" y="0"/>
                </a:lnTo>
                <a:lnTo>
                  <a:pt x="38001276" y="34408428"/>
                </a:lnTo>
                <a:lnTo>
                  <a:pt x="0" y="34408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0372" y="209565"/>
            <a:ext cx="17707257" cy="9867870"/>
            <a:chOff x="0" y="0"/>
            <a:chExt cx="4663640" cy="25989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663640" cy="2598945"/>
            </a:xfrm>
            <a:custGeom>
              <a:avLst/>
              <a:gdLst/>
              <a:ahLst/>
              <a:cxnLst/>
              <a:rect l="l" t="t" r="r" b="b"/>
              <a:pathLst>
                <a:path w="4663640" h="2598945">
                  <a:moveTo>
                    <a:pt x="22298" y="0"/>
                  </a:moveTo>
                  <a:lnTo>
                    <a:pt x="4641342" y="0"/>
                  </a:lnTo>
                  <a:cubicBezTo>
                    <a:pt x="4647255" y="0"/>
                    <a:pt x="4652927" y="2349"/>
                    <a:pt x="4657109" y="6531"/>
                  </a:cubicBezTo>
                  <a:cubicBezTo>
                    <a:pt x="4661291" y="10713"/>
                    <a:pt x="4663640" y="16384"/>
                    <a:pt x="4663640" y="22298"/>
                  </a:cubicBezTo>
                  <a:lnTo>
                    <a:pt x="4663640" y="2576647"/>
                  </a:lnTo>
                  <a:cubicBezTo>
                    <a:pt x="4663640" y="2588962"/>
                    <a:pt x="4653657" y="2598945"/>
                    <a:pt x="4641342" y="2598945"/>
                  </a:cubicBezTo>
                  <a:lnTo>
                    <a:pt x="22298" y="2598945"/>
                  </a:lnTo>
                  <a:cubicBezTo>
                    <a:pt x="16384" y="2598945"/>
                    <a:pt x="10713" y="2596596"/>
                    <a:pt x="6531" y="2592414"/>
                  </a:cubicBezTo>
                  <a:cubicBezTo>
                    <a:pt x="2349" y="2588232"/>
                    <a:pt x="0" y="2582561"/>
                    <a:pt x="0" y="2576647"/>
                  </a:cubicBezTo>
                  <a:lnTo>
                    <a:pt x="0" y="22298"/>
                  </a:lnTo>
                  <a:cubicBezTo>
                    <a:pt x="0" y="16384"/>
                    <a:pt x="2349" y="10713"/>
                    <a:pt x="6531" y="6531"/>
                  </a:cubicBezTo>
                  <a:cubicBezTo>
                    <a:pt x="10713" y="2349"/>
                    <a:pt x="16384" y="0"/>
                    <a:pt x="22298" y="0"/>
                  </a:cubicBezTo>
                  <a:close/>
                </a:path>
              </a:pathLst>
            </a:custGeom>
            <a:ln w="38100" cap="rnd">
              <a:solidFill>
                <a:srgbClr val="B7D801"/>
              </a:solidFill>
              <a:prstDash val="solid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663640" cy="2637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38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0" y="2636660"/>
            <a:ext cx="18288000" cy="5013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8"/>
              </a:lnSpc>
            </a:pPr>
            <a:r>
              <a:rPr lang="en-US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МЕХАНИЗМЫ ФИНАНСОВОЙ </a:t>
            </a:r>
          </a:p>
          <a:p>
            <a:pPr algn="ctr">
              <a:lnSpc>
                <a:spcPts val="7938"/>
              </a:lnSpc>
            </a:pPr>
            <a:r>
              <a:rPr lang="en-US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ПОДДЕРЖКИ </a:t>
            </a:r>
            <a:r>
              <a:rPr lang="ru-RU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субъектов предпринимательства</a:t>
            </a:r>
            <a:r>
              <a:rPr lang="en-US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7938"/>
              </a:lnSpc>
            </a:pPr>
            <a:r>
              <a:rPr lang="en-US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БАНКА РАЗВИТИЯ </a:t>
            </a:r>
          </a:p>
          <a:p>
            <a:pPr marL="0" lvl="0" indent="0" algn="ctr">
              <a:lnSpc>
                <a:spcPts val="7938"/>
              </a:lnSpc>
            </a:pPr>
            <a:r>
              <a:rPr lang="en-US" sz="6300" spc="-403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РЕСПУБЛИКИ БЕЛАРУСЬ</a:t>
            </a:r>
          </a:p>
        </p:txBody>
      </p:sp>
      <p:sp>
        <p:nvSpPr>
          <p:cNvPr id="7" name="Freeform 7"/>
          <p:cNvSpPr/>
          <p:nvPr/>
        </p:nvSpPr>
        <p:spPr>
          <a:xfrm>
            <a:off x="14593376" y="838959"/>
            <a:ext cx="2766508" cy="628110"/>
          </a:xfrm>
          <a:custGeom>
            <a:avLst/>
            <a:gdLst/>
            <a:ahLst/>
            <a:cxnLst/>
            <a:rect l="l" t="t" r="r" b="b"/>
            <a:pathLst>
              <a:path w="2766508" h="628110">
                <a:moveTo>
                  <a:pt x="0" y="0"/>
                </a:moveTo>
                <a:lnTo>
                  <a:pt x="2766508" y="0"/>
                </a:lnTo>
                <a:lnTo>
                  <a:pt x="2766508" y="628110"/>
                </a:lnTo>
                <a:lnTo>
                  <a:pt x="0" y="6281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9327972" y="1674702"/>
            <a:ext cx="20713344" cy="18754991"/>
          </a:xfrm>
          <a:custGeom>
            <a:avLst/>
            <a:gdLst/>
            <a:ahLst/>
            <a:cxnLst/>
            <a:rect l="l" t="t" r="r" b="b"/>
            <a:pathLst>
              <a:path w="20713344" h="18754991">
                <a:moveTo>
                  <a:pt x="0" y="0"/>
                </a:moveTo>
                <a:lnTo>
                  <a:pt x="20713344" y="0"/>
                </a:lnTo>
                <a:lnTo>
                  <a:pt x="20713344" y="18754991"/>
                </a:lnTo>
                <a:lnTo>
                  <a:pt x="0" y="187549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800000">
            <a:off x="-5311379" y="-5837082"/>
            <a:ext cx="28057845" cy="9802260"/>
          </a:xfrm>
          <a:custGeom>
            <a:avLst/>
            <a:gdLst/>
            <a:ahLst/>
            <a:cxnLst/>
            <a:rect l="l" t="t" r="r" b="b"/>
            <a:pathLst>
              <a:path w="28057845" h="9802260">
                <a:moveTo>
                  <a:pt x="0" y="0"/>
                </a:moveTo>
                <a:lnTo>
                  <a:pt x="28057845" y="0"/>
                </a:lnTo>
                <a:lnTo>
                  <a:pt x="28057845" y="9802260"/>
                </a:lnTo>
                <a:lnTo>
                  <a:pt x="0" y="98022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056256" y="2093802"/>
            <a:ext cx="10382536" cy="9629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065"/>
              </a:lnSpc>
            </a:pPr>
            <a:r>
              <a:rPr lang="en-US" sz="6143" b="1" spc="92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ПРОДУКТОВАЯ ЛИНЕЙКА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445365" y="3672993"/>
            <a:ext cx="5252005" cy="909574"/>
            <a:chOff x="0" y="0"/>
            <a:chExt cx="973873" cy="16865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47131" y="3552039"/>
            <a:ext cx="1151482" cy="115148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45365" y="5048157"/>
            <a:ext cx="5252005" cy="909574"/>
            <a:chOff x="0" y="0"/>
            <a:chExt cx="973873" cy="16865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47131" y="4927203"/>
            <a:ext cx="1151482" cy="1151482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445365" y="6542549"/>
            <a:ext cx="5252005" cy="1125944"/>
            <a:chOff x="0" y="0"/>
            <a:chExt cx="973873" cy="20877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973873" cy="208776"/>
            </a:xfrm>
            <a:custGeom>
              <a:avLst/>
              <a:gdLst/>
              <a:ahLst/>
              <a:cxnLst/>
              <a:rect l="l" t="t" r="r" b="b"/>
              <a:pathLst>
                <a:path w="973873" h="208776">
                  <a:moveTo>
                    <a:pt x="973873" y="29482"/>
                  </a:moveTo>
                  <a:lnTo>
                    <a:pt x="973873" y="179294"/>
                  </a:lnTo>
                  <a:cubicBezTo>
                    <a:pt x="973873" y="195577"/>
                    <a:pt x="960673" y="208776"/>
                    <a:pt x="944391" y="208776"/>
                  </a:cubicBezTo>
                  <a:lnTo>
                    <a:pt x="29482" y="208776"/>
                  </a:lnTo>
                  <a:cubicBezTo>
                    <a:pt x="13199" y="208776"/>
                    <a:pt x="0" y="195577"/>
                    <a:pt x="0" y="17929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28575"/>
              <a:ext cx="973873" cy="2373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47131" y="6517011"/>
            <a:ext cx="1151482" cy="1151482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445365" y="8227772"/>
            <a:ext cx="5252005" cy="909574"/>
            <a:chOff x="0" y="0"/>
            <a:chExt cx="973873" cy="16865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47131" y="8106818"/>
            <a:ext cx="1151482" cy="115148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134526" y="3672993"/>
            <a:ext cx="5252005" cy="909574"/>
            <a:chOff x="0" y="0"/>
            <a:chExt cx="973873" cy="16865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536291" y="3552039"/>
            <a:ext cx="1151482" cy="1151482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34" name="TextBox 3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134526" y="5048157"/>
            <a:ext cx="5252005" cy="909574"/>
            <a:chOff x="0" y="0"/>
            <a:chExt cx="973873" cy="16865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536291" y="4927203"/>
            <a:ext cx="1151482" cy="1151482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40" name="TextBox 4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0134526" y="6637965"/>
            <a:ext cx="5252005" cy="909574"/>
            <a:chOff x="0" y="0"/>
            <a:chExt cx="973873" cy="168656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536291" y="6517011"/>
            <a:ext cx="1151482" cy="1151482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46" name="TextBox 4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0134526" y="8227772"/>
            <a:ext cx="5252005" cy="909574"/>
            <a:chOff x="0" y="0"/>
            <a:chExt cx="973873" cy="168656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973873" cy="168656"/>
            </a:xfrm>
            <a:custGeom>
              <a:avLst/>
              <a:gdLst/>
              <a:ahLst/>
              <a:cxnLst/>
              <a:rect l="l" t="t" r="r" b="b"/>
              <a:pathLst>
                <a:path w="973873" h="168656">
                  <a:moveTo>
                    <a:pt x="973873" y="29482"/>
                  </a:moveTo>
                  <a:lnTo>
                    <a:pt x="973873" y="139174"/>
                  </a:lnTo>
                  <a:cubicBezTo>
                    <a:pt x="973873" y="155457"/>
                    <a:pt x="960673" y="168656"/>
                    <a:pt x="944391" y="168656"/>
                  </a:cubicBezTo>
                  <a:lnTo>
                    <a:pt x="29482" y="168656"/>
                  </a:lnTo>
                  <a:cubicBezTo>
                    <a:pt x="13199" y="168656"/>
                    <a:pt x="0" y="155457"/>
                    <a:pt x="0" y="139174"/>
                  </a:cubicBezTo>
                  <a:lnTo>
                    <a:pt x="0" y="29482"/>
                  </a:lnTo>
                  <a:cubicBezTo>
                    <a:pt x="0" y="13199"/>
                    <a:pt x="13199" y="0"/>
                    <a:pt x="29482" y="0"/>
                  </a:cubicBezTo>
                  <a:lnTo>
                    <a:pt x="944391" y="0"/>
                  </a:lnTo>
                  <a:cubicBezTo>
                    <a:pt x="952210" y="0"/>
                    <a:pt x="959709" y="3106"/>
                    <a:pt x="965238" y="8635"/>
                  </a:cubicBezTo>
                  <a:cubicBezTo>
                    <a:pt x="970767" y="14164"/>
                    <a:pt x="973873" y="21663"/>
                    <a:pt x="973873" y="294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973873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536291" y="8106818"/>
            <a:ext cx="1151482" cy="11514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3" name="Freeform 53"/>
          <p:cNvSpPr/>
          <p:nvPr/>
        </p:nvSpPr>
        <p:spPr>
          <a:xfrm>
            <a:off x="1056256" y="3766769"/>
            <a:ext cx="733232" cy="733232"/>
          </a:xfrm>
          <a:custGeom>
            <a:avLst/>
            <a:gdLst/>
            <a:ahLst/>
            <a:cxnLst/>
            <a:rect l="l" t="t" r="r" b="b"/>
            <a:pathLst>
              <a:path w="733232" h="733232">
                <a:moveTo>
                  <a:pt x="0" y="0"/>
                </a:moveTo>
                <a:lnTo>
                  <a:pt x="733232" y="0"/>
                </a:lnTo>
                <a:lnTo>
                  <a:pt x="733232" y="733232"/>
                </a:lnTo>
                <a:lnTo>
                  <a:pt x="0" y="7332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54"/>
          <p:cNvSpPr/>
          <p:nvPr/>
        </p:nvSpPr>
        <p:spPr>
          <a:xfrm>
            <a:off x="979881" y="5132063"/>
            <a:ext cx="846504" cy="725877"/>
          </a:xfrm>
          <a:custGeom>
            <a:avLst/>
            <a:gdLst/>
            <a:ahLst/>
            <a:cxnLst/>
            <a:rect l="l" t="t" r="r" b="b"/>
            <a:pathLst>
              <a:path w="846504" h="725877">
                <a:moveTo>
                  <a:pt x="0" y="0"/>
                </a:moveTo>
                <a:lnTo>
                  <a:pt x="846504" y="0"/>
                </a:lnTo>
                <a:lnTo>
                  <a:pt x="846504" y="725877"/>
                </a:lnTo>
                <a:lnTo>
                  <a:pt x="0" y="72587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55"/>
          <p:cNvSpPr/>
          <p:nvPr/>
        </p:nvSpPr>
        <p:spPr>
          <a:xfrm>
            <a:off x="1002835" y="6854610"/>
            <a:ext cx="885060" cy="560907"/>
          </a:xfrm>
          <a:custGeom>
            <a:avLst/>
            <a:gdLst/>
            <a:ahLst/>
            <a:cxnLst/>
            <a:rect l="l" t="t" r="r" b="b"/>
            <a:pathLst>
              <a:path w="885060" h="560907">
                <a:moveTo>
                  <a:pt x="0" y="0"/>
                </a:moveTo>
                <a:lnTo>
                  <a:pt x="885061" y="0"/>
                </a:lnTo>
                <a:lnTo>
                  <a:pt x="885061" y="560907"/>
                </a:lnTo>
                <a:lnTo>
                  <a:pt x="0" y="56090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56" name="Freeform 56"/>
          <p:cNvSpPr/>
          <p:nvPr/>
        </p:nvSpPr>
        <p:spPr>
          <a:xfrm>
            <a:off x="1037463" y="8316890"/>
            <a:ext cx="731339" cy="731339"/>
          </a:xfrm>
          <a:custGeom>
            <a:avLst/>
            <a:gdLst/>
            <a:ahLst/>
            <a:cxnLst/>
            <a:rect l="l" t="t" r="r" b="b"/>
            <a:pathLst>
              <a:path w="731339" h="731339">
                <a:moveTo>
                  <a:pt x="0" y="0"/>
                </a:moveTo>
                <a:lnTo>
                  <a:pt x="731339" y="0"/>
                </a:lnTo>
                <a:lnTo>
                  <a:pt x="731339" y="731339"/>
                </a:lnTo>
                <a:lnTo>
                  <a:pt x="0" y="73133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57"/>
          <p:cNvSpPr/>
          <p:nvPr/>
        </p:nvSpPr>
        <p:spPr>
          <a:xfrm>
            <a:off x="9760661" y="3714403"/>
            <a:ext cx="702742" cy="826755"/>
          </a:xfrm>
          <a:custGeom>
            <a:avLst/>
            <a:gdLst/>
            <a:ahLst/>
            <a:cxnLst/>
            <a:rect l="l" t="t" r="r" b="b"/>
            <a:pathLst>
              <a:path w="702742" h="826755">
                <a:moveTo>
                  <a:pt x="0" y="0"/>
                </a:moveTo>
                <a:lnTo>
                  <a:pt x="702742" y="0"/>
                </a:lnTo>
                <a:lnTo>
                  <a:pt x="702742" y="826754"/>
                </a:lnTo>
                <a:lnTo>
                  <a:pt x="0" y="82675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58" name="AutoShape 58"/>
          <p:cNvSpPr/>
          <p:nvPr/>
        </p:nvSpPr>
        <p:spPr>
          <a:xfrm>
            <a:off x="6932979" y="6854610"/>
            <a:ext cx="0" cy="215949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</p:sp>
      <p:sp>
        <p:nvSpPr>
          <p:cNvPr id="59" name="AutoShape 59"/>
          <p:cNvSpPr/>
          <p:nvPr/>
        </p:nvSpPr>
        <p:spPr>
          <a:xfrm>
            <a:off x="15693836" y="3877988"/>
            <a:ext cx="0" cy="3337393"/>
          </a:xfrm>
          <a:prstGeom prst="line">
            <a:avLst/>
          </a:prstGeom>
          <a:ln w="28575" cap="flat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</p:sp>
      <p:sp>
        <p:nvSpPr>
          <p:cNvPr id="60" name="Freeform 60"/>
          <p:cNvSpPr/>
          <p:nvPr/>
        </p:nvSpPr>
        <p:spPr>
          <a:xfrm>
            <a:off x="9714317" y="5144515"/>
            <a:ext cx="795430" cy="700973"/>
          </a:xfrm>
          <a:custGeom>
            <a:avLst/>
            <a:gdLst/>
            <a:ahLst/>
            <a:cxnLst/>
            <a:rect l="l" t="t" r="r" b="b"/>
            <a:pathLst>
              <a:path w="795430" h="700973">
                <a:moveTo>
                  <a:pt x="0" y="0"/>
                </a:moveTo>
                <a:lnTo>
                  <a:pt x="795430" y="0"/>
                </a:lnTo>
                <a:lnTo>
                  <a:pt x="795430" y="700973"/>
                </a:lnTo>
                <a:lnTo>
                  <a:pt x="0" y="70097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61" name="Freeform 61"/>
          <p:cNvSpPr/>
          <p:nvPr/>
        </p:nvSpPr>
        <p:spPr>
          <a:xfrm>
            <a:off x="9730273" y="6713128"/>
            <a:ext cx="808505" cy="702389"/>
          </a:xfrm>
          <a:custGeom>
            <a:avLst/>
            <a:gdLst/>
            <a:ahLst/>
            <a:cxnLst/>
            <a:rect l="l" t="t" r="r" b="b"/>
            <a:pathLst>
              <a:path w="808505" h="702389">
                <a:moveTo>
                  <a:pt x="0" y="0"/>
                </a:moveTo>
                <a:lnTo>
                  <a:pt x="808505" y="0"/>
                </a:lnTo>
                <a:lnTo>
                  <a:pt x="808505" y="702389"/>
                </a:lnTo>
                <a:lnTo>
                  <a:pt x="0" y="70238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62" name="TextBox 62"/>
          <p:cNvSpPr txBox="1"/>
          <p:nvPr/>
        </p:nvSpPr>
        <p:spPr>
          <a:xfrm>
            <a:off x="2224420" y="3719144"/>
            <a:ext cx="4321319" cy="709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организаций производственной сферы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2224420" y="5094308"/>
            <a:ext cx="4321319" cy="709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</a:t>
            </a:r>
          </a:p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экологических проектов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2224420" y="6619290"/>
            <a:ext cx="4472950" cy="983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Промкооперация</a:t>
            </a:r>
          </a:p>
          <a:p>
            <a:pPr algn="l">
              <a:lnSpc>
                <a:spcPts val="1667"/>
              </a:lnSpc>
              <a:spcBef>
                <a:spcPct val="0"/>
              </a:spcBef>
            </a:pPr>
            <a:r>
              <a:rPr lang="en-US" sz="1190" i="1">
                <a:solidFill>
                  <a:srgbClr val="030303"/>
                </a:solidFill>
                <a:latin typeface="Canva Sans Italics"/>
                <a:ea typeface="Canva Sans Italics"/>
                <a:cs typeface="Canva Sans Italics"/>
                <a:sym typeface="Canva Sans Italics"/>
              </a:rPr>
              <a:t>*наличие у Субъекта МСП контракта на поставку продукции собственного производства крупному предприятию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2224420" y="8251334"/>
            <a:ext cx="4321319" cy="814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Стабилизационный</a:t>
            </a:r>
          </a:p>
          <a:p>
            <a:pPr algn="l">
              <a:lnSpc>
                <a:spcPts val="1812"/>
              </a:lnSpc>
              <a:spcBef>
                <a:spcPct val="0"/>
              </a:spcBef>
            </a:pPr>
            <a:r>
              <a:rPr lang="en-US" sz="1294" i="1">
                <a:solidFill>
                  <a:srgbClr val="030303"/>
                </a:solidFill>
                <a:latin typeface="Canva Sans Italics"/>
                <a:ea typeface="Canva Sans Italics"/>
                <a:cs typeface="Canva Sans Italics"/>
                <a:sym typeface="Canva Sans Italics"/>
              </a:rPr>
              <a:t>*финансирование импортозамещающих и экспортоориентированных проектов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0913581" y="3719144"/>
            <a:ext cx="4321319" cy="709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социального предпринимательства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0913581" y="5094308"/>
            <a:ext cx="4321319" cy="709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оказания социальных услуг населению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10913581" y="6862430"/>
            <a:ext cx="4321319" cy="3529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регионов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0913581" y="8273923"/>
            <a:ext cx="4321319" cy="709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27"/>
              </a:lnSpc>
              <a:spcBef>
                <a:spcPct val="0"/>
              </a:spcBef>
            </a:pPr>
            <a:r>
              <a:rPr lang="en-US" sz="2019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поддержка сферы туризма и сопутствующих услуг</a:t>
            </a:r>
          </a:p>
        </p:txBody>
      </p:sp>
      <p:sp>
        <p:nvSpPr>
          <p:cNvPr id="70" name="Freeform 70"/>
          <p:cNvSpPr/>
          <p:nvPr/>
        </p:nvSpPr>
        <p:spPr>
          <a:xfrm>
            <a:off x="9759738" y="8303617"/>
            <a:ext cx="704589" cy="744612"/>
          </a:xfrm>
          <a:custGeom>
            <a:avLst/>
            <a:gdLst/>
            <a:ahLst/>
            <a:cxnLst/>
            <a:rect l="l" t="t" r="r" b="b"/>
            <a:pathLst>
              <a:path w="704589" h="744612">
                <a:moveTo>
                  <a:pt x="0" y="0"/>
                </a:moveTo>
                <a:lnTo>
                  <a:pt x="704589" y="0"/>
                </a:lnTo>
                <a:lnTo>
                  <a:pt x="704589" y="744612"/>
                </a:lnTo>
                <a:lnTo>
                  <a:pt x="0" y="744612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71" name="TextBox 71"/>
          <p:cNvSpPr txBox="1"/>
          <p:nvPr/>
        </p:nvSpPr>
        <p:spPr>
          <a:xfrm>
            <a:off x="7050318" y="3801788"/>
            <a:ext cx="1911193" cy="494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1"/>
              </a:lnSpc>
              <a:spcBef>
                <a:spcPct val="0"/>
              </a:spcBef>
            </a:pPr>
            <a:r>
              <a:rPr lang="en-US" sz="2901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10,</a:t>
            </a:r>
            <a:r>
              <a:rPr lang="ru-RU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2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5 %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7050318" y="5176952"/>
            <a:ext cx="1911193" cy="494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1"/>
              </a:lnSpc>
              <a:spcBef>
                <a:spcPct val="0"/>
              </a:spcBef>
            </a:pPr>
            <a:r>
              <a:rPr lang="en-US" sz="2901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ru-RU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8,13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%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7171104" y="7527012"/>
            <a:ext cx="1911193" cy="494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1"/>
              </a:lnSpc>
              <a:spcBef>
                <a:spcPct val="0"/>
              </a:spcBef>
            </a:pPr>
            <a:r>
              <a:rPr lang="en-US" sz="2901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ru-RU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7,25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%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5930701" y="5187956"/>
            <a:ext cx="1911193" cy="494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1"/>
              </a:lnSpc>
              <a:spcBef>
                <a:spcPct val="0"/>
              </a:spcBef>
            </a:pPr>
            <a:r>
              <a:rPr lang="en-US" sz="2901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ru-RU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7,13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%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5930701" y="8375513"/>
            <a:ext cx="1911193" cy="494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61"/>
              </a:lnSpc>
              <a:spcBef>
                <a:spcPct val="0"/>
              </a:spcBef>
            </a:pPr>
            <a:r>
              <a:rPr lang="en-US" sz="2901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6,</a:t>
            </a:r>
            <a:r>
              <a:rPr lang="ru-RU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13</a:t>
            </a:r>
            <a:r>
              <a:rPr lang="en-US" sz="2901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%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Thin Geometric Lines"/>
          <p:cNvSpPr/>
          <p:nvPr/>
        </p:nvSpPr>
        <p:spPr>
          <a:xfrm rot="-2442328">
            <a:off x="-21398960" y="-16650127"/>
            <a:ext cx="32728105" cy="29633812"/>
          </a:xfrm>
          <a:custGeom>
            <a:avLst/>
            <a:gdLst/>
            <a:ahLst/>
            <a:cxnLst/>
            <a:rect l="l" t="t" r="r" b="b"/>
            <a:pathLst>
              <a:path w="32728105" h="29633812">
                <a:moveTo>
                  <a:pt x="0" y="0"/>
                </a:moveTo>
                <a:lnTo>
                  <a:pt x="32728105" y="0"/>
                </a:lnTo>
                <a:lnTo>
                  <a:pt x="32728105" y="29633811"/>
                </a:lnTo>
                <a:lnTo>
                  <a:pt x="0" y="296338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8100000">
            <a:off x="6388313" y="-1805742"/>
            <a:ext cx="19118722" cy="6679297"/>
          </a:xfrm>
          <a:custGeom>
            <a:avLst/>
            <a:gdLst/>
            <a:ahLst/>
            <a:cxnLst/>
            <a:rect l="l" t="t" r="r" b="b"/>
            <a:pathLst>
              <a:path w="19118722" h="6679297">
                <a:moveTo>
                  <a:pt x="0" y="0"/>
                </a:moveTo>
                <a:lnTo>
                  <a:pt x="19118721" y="0"/>
                </a:lnTo>
                <a:lnTo>
                  <a:pt x="19118721" y="6679297"/>
                </a:lnTo>
                <a:lnTo>
                  <a:pt x="0" y="667929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84718" y="2610092"/>
            <a:ext cx="8239098" cy="3466922"/>
            <a:chOff x="0" y="0"/>
            <a:chExt cx="2169968" cy="91309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169968" cy="913099"/>
            </a:xfrm>
            <a:custGeom>
              <a:avLst/>
              <a:gdLst/>
              <a:ahLst/>
              <a:cxnLst/>
              <a:rect l="l" t="t" r="r" b="b"/>
              <a:pathLst>
                <a:path w="2169968" h="913099">
                  <a:moveTo>
                    <a:pt x="47922" y="0"/>
                  </a:moveTo>
                  <a:lnTo>
                    <a:pt x="2122046" y="0"/>
                  </a:lnTo>
                  <a:cubicBezTo>
                    <a:pt x="2148512" y="0"/>
                    <a:pt x="2169968" y="21456"/>
                    <a:pt x="2169968" y="47922"/>
                  </a:cubicBezTo>
                  <a:lnTo>
                    <a:pt x="2169968" y="865176"/>
                  </a:lnTo>
                  <a:cubicBezTo>
                    <a:pt x="2169968" y="877886"/>
                    <a:pt x="2164919" y="890075"/>
                    <a:pt x="2155932" y="899063"/>
                  </a:cubicBezTo>
                  <a:cubicBezTo>
                    <a:pt x="2146945" y="908050"/>
                    <a:pt x="2134756" y="913099"/>
                    <a:pt x="2122046" y="913099"/>
                  </a:cubicBezTo>
                  <a:lnTo>
                    <a:pt x="47922" y="913099"/>
                  </a:lnTo>
                  <a:cubicBezTo>
                    <a:pt x="35213" y="913099"/>
                    <a:pt x="23023" y="908050"/>
                    <a:pt x="14036" y="899063"/>
                  </a:cubicBezTo>
                  <a:cubicBezTo>
                    <a:pt x="5049" y="890075"/>
                    <a:pt x="0" y="877886"/>
                    <a:pt x="0" y="865176"/>
                  </a:cubicBezTo>
                  <a:lnTo>
                    <a:pt x="0" y="47922"/>
                  </a:lnTo>
                  <a:cubicBezTo>
                    <a:pt x="0" y="35213"/>
                    <a:pt x="5049" y="23023"/>
                    <a:pt x="14036" y="14036"/>
                  </a:cubicBezTo>
                  <a:cubicBezTo>
                    <a:pt x="23023" y="5049"/>
                    <a:pt x="35213" y="0"/>
                    <a:pt x="47922" y="0"/>
                  </a:cubicBezTo>
                  <a:close/>
                </a:path>
              </a:pathLst>
            </a:custGeom>
            <a:ln w="38100" cap="rnd">
              <a:solidFill>
                <a:srgbClr val="B7D801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169968" cy="9511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38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84718" y="6423129"/>
            <a:ext cx="8325725" cy="3466922"/>
            <a:chOff x="0" y="0"/>
            <a:chExt cx="2192783" cy="91309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92783" cy="913099"/>
            </a:xfrm>
            <a:custGeom>
              <a:avLst/>
              <a:gdLst/>
              <a:ahLst/>
              <a:cxnLst/>
              <a:rect l="l" t="t" r="r" b="b"/>
              <a:pathLst>
                <a:path w="2192783" h="913099">
                  <a:moveTo>
                    <a:pt x="47424" y="0"/>
                  </a:moveTo>
                  <a:lnTo>
                    <a:pt x="2145360" y="0"/>
                  </a:lnTo>
                  <a:cubicBezTo>
                    <a:pt x="2171551" y="0"/>
                    <a:pt x="2192783" y="21232"/>
                    <a:pt x="2192783" y="47424"/>
                  </a:cubicBezTo>
                  <a:lnTo>
                    <a:pt x="2192783" y="865675"/>
                  </a:lnTo>
                  <a:cubicBezTo>
                    <a:pt x="2192783" y="878253"/>
                    <a:pt x="2187787" y="890315"/>
                    <a:pt x="2178893" y="899209"/>
                  </a:cubicBezTo>
                  <a:cubicBezTo>
                    <a:pt x="2170000" y="908102"/>
                    <a:pt x="2157937" y="913099"/>
                    <a:pt x="2145360" y="913099"/>
                  </a:cubicBezTo>
                  <a:lnTo>
                    <a:pt x="47424" y="913099"/>
                  </a:lnTo>
                  <a:cubicBezTo>
                    <a:pt x="34846" y="913099"/>
                    <a:pt x="22784" y="908102"/>
                    <a:pt x="13890" y="899209"/>
                  </a:cubicBezTo>
                  <a:cubicBezTo>
                    <a:pt x="4996" y="890315"/>
                    <a:pt x="0" y="878253"/>
                    <a:pt x="0" y="865675"/>
                  </a:cubicBezTo>
                  <a:lnTo>
                    <a:pt x="0" y="47424"/>
                  </a:lnTo>
                  <a:cubicBezTo>
                    <a:pt x="0" y="34846"/>
                    <a:pt x="4996" y="22784"/>
                    <a:pt x="13890" y="13890"/>
                  </a:cubicBezTo>
                  <a:cubicBezTo>
                    <a:pt x="22784" y="4996"/>
                    <a:pt x="34846" y="0"/>
                    <a:pt x="47424" y="0"/>
                  </a:cubicBezTo>
                  <a:close/>
                </a:path>
              </a:pathLst>
            </a:custGeom>
            <a:ln w="38100" cap="rnd">
              <a:solidFill>
                <a:srgbClr val="B7D801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192783" cy="9511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38"/>
                </a:lnSpc>
              </a:pPr>
              <a:endParaRPr/>
            </a:p>
          </p:txBody>
        </p:sp>
      </p:grpSp>
      <p:sp>
        <p:nvSpPr>
          <p:cNvPr id="10" name="AutoShape 10"/>
          <p:cNvSpPr/>
          <p:nvPr/>
        </p:nvSpPr>
        <p:spPr>
          <a:xfrm>
            <a:off x="5194554" y="8113791"/>
            <a:ext cx="527242" cy="0"/>
          </a:xfrm>
          <a:prstGeom prst="line">
            <a:avLst/>
          </a:prstGeom>
          <a:ln w="9525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sp>
        <p:nvSpPr>
          <p:cNvPr id="11" name="AutoShape 11"/>
          <p:cNvSpPr/>
          <p:nvPr/>
        </p:nvSpPr>
        <p:spPr>
          <a:xfrm>
            <a:off x="5023176" y="9041421"/>
            <a:ext cx="527242" cy="0"/>
          </a:xfrm>
          <a:prstGeom prst="line">
            <a:avLst/>
          </a:prstGeom>
          <a:ln w="9525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grpSp>
        <p:nvGrpSpPr>
          <p:cNvPr id="12" name="Group 12"/>
          <p:cNvGrpSpPr/>
          <p:nvPr/>
        </p:nvGrpSpPr>
        <p:grpSpPr>
          <a:xfrm>
            <a:off x="3790392" y="7913971"/>
            <a:ext cx="1479822" cy="416477"/>
            <a:chOff x="0" y="0"/>
            <a:chExt cx="599285" cy="16865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99285" cy="168656"/>
            </a:xfrm>
            <a:custGeom>
              <a:avLst/>
              <a:gdLst/>
              <a:ahLst/>
              <a:cxnLst/>
              <a:rect l="l" t="t" r="r" b="b"/>
              <a:pathLst>
                <a:path w="599285" h="168656">
                  <a:moveTo>
                    <a:pt x="599285" y="84328"/>
                  </a:moveTo>
                  <a:lnTo>
                    <a:pt x="599285" y="84328"/>
                  </a:lnTo>
                  <a:cubicBezTo>
                    <a:pt x="599285" y="130901"/>
                    <a:pt x="561530" y="168656"/>
                    <a:pt x="514957" y="168656"/>
                  </a:cubicBezTo>
                  <a:lnTo>
                    <a:pt x="84328" y="168656"/>
                  </a:lnTo>
                  <a:cubicBezTo>
                    <a:pt x="37755" y="168656"/>
                    <a:pt x="0" y="130901"/>
                    <a:pt x="0" y="84328"/>
                  </a:cubicBezTo>
                  <a:lnTo>
                    <a:pt x="0" y="84328"/>
                  </a:lnTo>
                  <a:cubicBezTo>
                    <a:pt x="0" y="37755"/>
                    <a:pt x="37755" y="0"/>
                    <a:pt x="84328" y="0"/>
                  </a:cubicBezTo>
                  <a:lnTo>
                    <a:pt x="514957" y="0"/>
                  </a:lnTo>
                  <a:cubicBezTo>
                    <a:pt x="561530" y="0"/>
                    <a:pt x="599285" y="37755"/>
                    <a:pt x="599285" y="84328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599285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619014" y="8841601"/>
            <a:ext cx="1479822" cy="416477"/>
            <a:chOff x="0" y="0"/>
            <a:chExt cx="599285" cy="16865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99285" cy="168656"/>
            </a:xfrm>
            <a:custGeom>
              <a:avLst/>
              <a:gdLst/>
              <a:ahLst/>
              <a:cxnLst/>
              <a:rect l="l" t="t" r="r" b="b"/>
              <a:pathLst>
                <a:path w="599285" h="168656">
                  <a:moveTo>
                    <a:pt x="599285" y="84328"/>
                  </a:moveTo>
                  <a:lnTo>
                    <a:pt x="599285" y="84328"/>
                  </a:lnTo>
                  <a:cubicBezTo>
                    <a:pt x="599285" y="130901"/>
                    <a:pt x="561530" y="168656"/>
                    <a:pt x="514957" y="168656"/>
                  </a:cubicBezTo>
                  <a:lnTo>
                    <a:pt x="84328" y="168656"/>
                  </a:lnTo>
                  <a:cubicBezTo>
                    <a:pt x="37755" y="168656"/>
                    <a:pt x="0" y="130901"/>
                    <a:pt x="0" y="84328"/>
                  </a:cubicBezTo>
                  <a:lnTo>
                    <a:pt x="0" y="84328"/>
                  </a:lnTo>
                  <a:cubicBezTo>
                    <a:pt x="0" y="37755"/>
                    <a:pt x="37755" y="0"/>
                    <a:pt x="84328" y="0"/>
                  </a:cubicBezTo>
                  <a:lnTo>
                    <a:pt x="514957" y="0"/>
                  </a:lnTo>
                  <a:cubicBezTo>
                    <a:pt x="561530" y="0"/>
                    <a:pt x="599285" y="37755"/>
                    <a:pt x="599285" y="84328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599285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526771" y="7858588"/>
            <a:ext cx="527242" cy="52724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0048" tIns="30048" rIns="30048" bIns="30048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3665110" y="8029273"/>
            <a:ext cx="250564" cy="201818"/>
          </a:xfrm>
          <a:custGeom>
            <a:avLst/>
            <a:gdLst/>
            <a:ahLst/>
            <a:cxnLst/>
            <a:rect l="l" t="t" r="r" b="b"/>
            <a:pathLst>
              <a:path w="250564" h="201818">
                <a:moveTo>
                  <a:pt x="0" y="0"/>
                </a:moveTo>
                <a:lnTo>
                  <a:pt x="250565" y="0"/>
                </a:lnTo>
                <a:lnTo>
                  <a:pt x="250565" y="201818"/>
                </a:lnTo>
                <a:lnTo>
                  <a:pt x="0" y="2018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22" name="Group 22"/>
          <p:cNvGrpSpPr/>
          <p:nvPr/>
        </p:nvGrpSpPr>
        <p:grpSpPr>
          <a:xfrm>
            <a:off x="3355393" y="8786218"/>
            <a:ext cx="527242" cy="527242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0048" tIns="30048" rIns="30048" bIns="30048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39472" y="6826997"/>
            <a:ext cx="2664713" cy="2663004"/>
            <a:chOff x="0" y="0"/>
            <a:chExt cx="3368160" cy="33660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sp>
        <p:nvSpPr>
          <p:cNvPr id="27" name="Freeform 27"/>
          <p:cNvSpPr/>
          <p:nvPr/>
        </p:nvSpPr>
        <p:spPr>
          <a:xfrm>
            <a:off x="843112" y="6929782"/>
            <a:ext cx="2457433" cy="2457433"/>
          </a:xfrm>
          <a:custGeom>
            <a:avLst/>
            <a:gdLst/>
            <a:ahLst/>
            <a:cxnLst/>
            <a:rect l="l" t="t" r="r" b="b"/>
            <a:pathLst>
              <a:path w="2457433" h="2457433">
                <a:moveTo>
                  <a:pt x="0" y="0"/>
                </a:moveTo>
                <a:lnTo>
                  <a:pt x="2457433" y="0"/>
                </a:lnTo>
                <a:lnTo>
                  <a:pt x="2457433" y="2457433"/>
                </a:lnTo>
                <a:lnTo>
                  <a:pt x="0" y="2457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8" name="TextBox 28"/>
          <p:cNvSpPr txBox="1"/>
          <p:nvPr/>
        </p:nvSpPr>
        <p:spPr>
          <a:xfrm>
            <a:off x="4204366" y="7960733"/>
            <a:ext cx="924069" cy="294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72"/>
              </a:lnSpc>
              <a:spcBef>
                <a:spcPct val="0"/>
              </a:spcBef>
            </a:pPr>
            <a:r>
              <a:rPr lang="en-US" sz="1765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СТАВКА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4032987" y="8892794"/>
            <a:ext cx="924069" cy="294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72"/>
              </a:lnSpc>
              <a:spcBef>
                <a:spcPct val="0"/>
              </a:spcBef>
            </a:pPr>
            <a:r>
              <a:rPr lang="en-US" sz="1765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СУММА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00732" y="7889332"/>
            <a:ext cx="2342193" cy="5478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99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Предоставление </a:t>
            </a:r>
          </a:p>
          <a:p>
            <a:pPr algn="ctr">
              <a:lnSpc>
                <a:spcPts val="2053"/>
              </a:lnSpc>
            </a:pPr>
            <a:r>
              <a:rPr lang="en-US" sz="199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займов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5874197" y="7885923"/>
            <a:ext cx="2983871" cy="3754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8"/>
              </a:lnSpc>
              <a:spcBef>
                <a:spcPct val="0"/>
              </a:spcBef>
            </a:pPr>
            <a:r>
              <a:rPr lang="en-US" sz="2249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от</a:t>
            </a:r>
            <a:r>
              <a:rPr lang="en-US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 6,</a:t>
            </a:r>
            <a:r>
              <a:rPr lang="ru-RU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13</a:t>
            </a:r>
            <a:r>
              <a:rPr lang="en-US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249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% </a:t>
            </a:r>
            <a:r>
              <a:rPr lang="en-US" sz="2249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</a:t>
            </a:r>
            <a:r>
              <a:rPr lang="en-US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 10,</a:t>
            </a:r>
            <a:r>
              <a:rPr lang="ru-RU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2</a:t>
            </a:r>
            <a:r>
              <a:rPr lang="en-US" sz="224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5 </a:t>
            </a:r>
            <a:r>
              <a:rPr lang="en-US" sz="2249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%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5702818" y="8860651"/>
            <a:ext cx="3155250" cy="323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249"/>
              </a:lnSpc>
            </a:pPr>
            <a:r>
              <a:rPr lang="en-US" sz="22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3,15 </a:t>
            </a:r>
            <a:r>
              <a:rPr lang="en-US" sz="224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млн рублей</a:t>
            </a:r>
          </a:p>
        </p:txBody>
      </p:sp>
      <p:sp>
        <p:nvSpPr>
          <p:cNvPr id="33" name="AutoShape 33"/>
          <p:cNvSpPr/>
          <p:nvPr/>
        </p:nvSpPr>
        <p:spPr>
          <a:xfrm>
            <a:off x="5023176" y="7205863"/>
            <a:ext cx="527242" cy="0"/>
          </a:xfrm>
          <a:prstGeom prst="line">
            <a:avLst/>
          </a:prstGeom>
          <a:ln w="9525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grpSp>
        <p:nvGrpSpPr>
          <p:cNvPr id="34" name="Group 34"/>
          <p:cNvGrpSpPr/>
          <p:nvPr/>
        </p:nvGrpSpPr>
        <p:grpSpPr>
          <a:xfrm>
            <a:off x="3619014" y="7006043"/>
            <a:ext cx="1479822" cy="416477"/>
            <a:chOff x="0" y="0"/>
            <a:chExt cx="599285" cy="16865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99285" cy="168656"/>
            </a:xfrm>
            <a:custGeom>
              <a:avLst/>
              <a:gdLst/>
              <a:ahLst/>
              <a:cxnLst/>
              <a:rect l="l" t="t" r="r" b="b"/>
              <a:pathLst>
                <a:path w="599285" h="168656">
                  <a:moveTo>
                    <a:pt x="599285" y="84328"/>
                  </a:moveTo>
                  <a:lnTo>
                    <a:pt x="599285" y="84328"/>
                  </a:lnTo>
                  <a:cubicBezTo>
                    <a:pt x="599285" y="130901"/>
                    <a:pt x="561530" y="168656"/>
                    <a:pt x="514957" y="168656"/>
                  </a:cubicBezTo>
                  <a:lnTo>
                    <a:pt x="84328" y="168656"/>
                  </a:lnTo>
                  <a:cubicBezTo>
                    <a:pt x="37755" y="168656"/>
                    <a:pt x="0" y="130901"/>
                    <a:pt x="0" y="84328"/>
                  </a:cubicBezTo>
                  <a:lnTo>
                    <a:pt x="0" y="84328"/>
                  </a:lnTo>
                  <a:cubicBezTo>
                    <a:pt x="0" y="37755"/>
                    <a:pt x="37755" y="0"/>
                    <a:pt x="84328" y="0"/>
                  </a:cubicBezTo>
                  <a:lnTo>
                    <a:pt x="514957" y="0"/>
                  </a:lnTo>
                  <a:cubicBezTo>
                    <a:pt x="561530" y="0"/>
                    <a:pt x="599285" y="37755"/>
                    <a:pt x="599285" y="84328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8575"/>
              <a:ext cx="599285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3355393" y="6950660"/>
            <a:ext cx="527242" cy="527242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39" name="TextBox 3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30048" tIns="30048" rIns="30048" bIns="30048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4032987" y="7052805"/>
            <a:ext cx="924069" cy="294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72"/>
              </a:lnSpc>
              <a:spcBef>
                <a:spcPct val="0"/>
              </a:spcBef>
            </a:pPr>
            <a:r>
              <a:rPr lang="en-US" sz="1765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СРОК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5702818" y="6977995"/>
            <a:ext cx="2742887" cy="400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48"/>
              </a:lnSpc>
              <a:spcBef>
                <a:spcPct val="0"/>
              </a:spcBef>
            </a:pPr>
            <a:r>
              <a:rPr lang="en-US" sz="22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10 </a:t>
            </a:r>
            <a:r>
              <a:rPr lang="en-US" sz="224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лет</a:t>
            </a:r>
          </a:p>
        </p:txBody>
      </p:sp>
      <p:sp>
        <p:nvSpPr>
          <p:cNvPr id="42" name="Freeform 42"/>
          <p:cNvSpPr/>
          <p:nvPr/>
        </p:nvSpPr>
        <p:spPr>
          <a:xfrm>
            <a:off x="3417596" y="7044670"/>
            <a:ext cx="382322" cy="302512"/>
          </a:xfrm>
          <a:custGeom>
            <a:avLst/>
            <a:gdLst/>
            <a:ahLst/>
            <a:cxnLst/>
            <a:rect l="l" t="t" r="r" b="b"/>
            <a:pathLst>
              <a:path w="382322" h="302512">
                <a:moveTo>
                  <a:pt x="0" y="0"/>
                </a:moveTo>
                <a:lnTo>
                  <a:pt x="382321" y="0"/>
                </a:lnTo>
                <a:lnTo>
                  <a:pt x="382321" y="302513"/>
                </a:lnTo>
                <a:lnTo>
                  <a:pt x="0" y="30251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3472904" y="8899212"/>
            <a:ext cx="292218" cy="301256"/>
          </a:xfrm>
          <a:custGeom>
            <a:avLst/>
            <a:gdLst/>
            <a:ahLst/>
            <a:cxnLst/>
            <a:rect l="l" t="t" r="r" b="b"/>
            <a:pathLst>
              <a:path w="292218" h="301256">
                <a:moveTo>
                  <a:pt x="0" y="0"/>
                </a:moveTo>
                <a:lnTo>
                  <a:pt x="292219" y="0"/>
                </a:lnTo>
                <a:lnTo>
                  <a:pt x="292219" y="301255"/>
                </a:lnTo>
                <a:lnTo>
                  <a:pt x="0" y="30125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44" name="TextBox 44"/>
          <p:cNvSpPr txBox="1"/>
          <p:nvPr/>
        </p:nvSpPr>
        <p:spPr>
          <a:xfrm>
            <a:off x="739472" y="784786"/>
            <a:ext cx="16866717" cy="1479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85"/>
              </a:lnSpc>
            </a:pPr>
            <a:r>
              <a:rPr lang="en-US" sz="4943" b="1" spc="74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БЕЛОРУССКИЙ ФОНД </a:t>
            </a:r>
          </a:p>
          <a:p>
            <a:pPr marL="0" lvl="0" indent="0" algn="ctr">
              <a:lnSpc>
                <a:spcPts val="5685"/>
              </a:lnSpc>
            </a:pPr>
            <a:r>
              <a:rPr lang="en-US" sz="4943" b="1" spc="74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ФИНАНСОВОЙ ПОДДЕРЖКИ ПРЕДПРИНИМАТЕЛЕЙ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9446896" y="6423129"/>
            <a:ext cx="8375700" cy="3443747"/>
            <a:chOff x="0" y="0"/>
            <a:chExt cx="11167600" cy="4591663"/>
          </a:xfrm>
        </p:grpSpPr>
        <p:grpSp>
          <p:nvGrpSpPr>
            <p:cNvPr id="46" name="Group 46"/>
            <p:cNvGrpSpPr/>
            <p:nvPr/>
          </p:nvGrpSpPr>
          <p:grpSpPr>
            <a:xfrm>
              <a:off x="0" y="0"/>
              <a:ext cx="11100966" cy="4591663"/>
              <a:chOff x="0" y="0"/>
              <a:chExt cx="2192783" cy="906995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0"/>
                <a:ext cx="2192783" cy="906995"/>
              </a:xfrm>
              <a:custGeom>
                <a:avLst/>
                <a:gdLst/>
                <a:ahLst/>
                <a:cxnLst/>
                <a:rect l="l" t="t" r="r" b="b"/>
                <a:pathLst>
                  <a:path w="2192783" h="906995">
                    <a:moveTo>
                      <a:pt x="47424" y="0"/>
                    </a:moveTo>
                    <a:lnTo>
                      <a:pt x="2145360" y="0"/>
                    </a:lnTo>
                    <a:cubicBezTo>
                      <a:pt x="2171551" y="0"/>
                      <a:pt x="2192783" y="21232"/>
                      <a:pt x="2192783" y="47424"/>
                    </a:cubicBezTo>
                    <a:lnTo>
                      <a:pt x="2192783" y="859571"/>
                    </a:lnTo>
                    <a:cubicBezTo>
                      <a:pt x="2192783" y="872149"/>
                      <a:pt x="2187787" y="884211"/>
                      <a:pt x="2178893" y="893105"/>
                    </a:cubicBezTo>
                    <a:cubicBezTo>
                      <a:pt x="2170000" y="901999"/>
                      <a:pt x="2157937" y="906995"/>
                      <a:pt x="2145360" y="906995"/>
                    </a:cubicBezTo>
                    <a:lnTo>
                      <a:pt x="47424" y="906995"/>
                    </a:lnTo>
                    <a:cubicBezTo>
                      <a:pt x="34846" y="906995"/>
                      <a:pt x="22784" y="901999"/>
                      <a:pt x="13890" y="893105"/>
                    </a:cubicBezTo>
                    <a:cubicBezTo>
                      <a:pt x="4996" y="884211"/>
                      <a:pt x="0" y="872149"/>
                      <a:pt x="0" y="859571"/>
                    </a:cubicBezTo>
                    <a:lnTo>
                      <a:pt x="0" y="47424"/>
                    </a:lnTo>
                    <a:cubicBezTo>
                      <a:pt x="0" y="34846"/>
                      <a:pt x="4996" y="22784"/>
                      <a:pt x="13890" y="13890"/>
                    </a:cubicBezTo>
                    <a:cubicBezTo>
                      <a:pt x="22784" y="4996"/>
                      <a:pt x="34846" y="0"/>
                      <a:pt x="47424" y="0"/>
                    </a:cubicBezTo>
                    <a:close/>
                  </a:path>
                </a:pathLst>
              </a:custGeom>
              <a:ln w="38100" cap="rnd">
                <a:solidFill>
                  <a:srgbClr val="B7D801"/>
                </a:solidFill>
                <a:prstDash val="solid"/>
                <a:round/>
              </a:ln>
            </p:spPr>
          </p:sp>
          <p:sp>
            <p:nvSpPr>
              <p:cNvPr id="48" name="TextBox 48"/>
              <p:cNvSpPr txBox="1"/>
              <p:nvPr/>
            </p:nvSpPr>
            <p:spPr>
              <a:xfrm>
                <a:off x="0" y="-38100"/>
                <a:ext cx="2192783" cy="94509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438"/>
                  </a:lnSpc>
                </a:pPr>
                <a:endParaRPr/>
              </a:p>
            </p:txBody>
          </p:sp>
        </p:grpSp>
        <p:sp>
          <p:nvSpPr>
            <p:cNvPr id="49" name="AutoShape 49"/>
            <p:cNvSpPr/>
            <p:nvPr/>
          </p:nvSpPr>
          <p:spPr>
            <a:xfrm>
              <a:off x="6092510" y="2008674"/>
              <a:ext cx="702989" cy="0"/>
            </a:xfrm>
            <a:prstGeom prst="line">
              <a:avLst/>
            </a:prstGeom>
            <a:ln w="12700" cap="flat">
              <a:solidFill>
                <a:srgbClr val="FFFFFF"/>
              </a:solidFill>
              <a:prstDash val="lgDash"/>
              <a:headEnd type="none" w="sm" len="sm"/>
              <a:tailEnd type="oval" w="lg" len="lg"/>
            </a:ln>
          </p:spPr>
        </p:sp>
        <p:sp>
          <p:nvSpPr>
            <p:cNvPr id="50" name="AutoShape 50"/>
            <p:cNvSpPr/>
            <p:nvPr/>
          </p:nvSpPr>
          <p:spPr>
            <a:xfrm>
              <a:off x="6770195" y="3402337"/>
              <a:ext cx="702989" cy="0"/>
            </a:xfrm>
            <a:prstGeom prst="line">
              <a:avLst/>
            </a:prstGeom>
            <a:ln w="12700" cap="flat">
              <a:solidFill>
                <a:srgbClr val="FFFFFF"/>
              </a:solidFill>
              <a:prstDash val="lgDash"/>
              <a:headEnd type="none" w="sm" len="sm"/>
              <a:tailEnd type="oval" w="lg" len="lg"/>
            </a:ln>
          </p:spPr>
        </p:sp>
        <p:grpSp>
          <p:nvGrpSpPr>
            <p:cNvPr id="51" name="Group 51"/>
            <p:cNvGrpSpPr/>
            <p:nvPr/>
          </p:nvGrpSpPr>
          <p:grpSpPr>
            <a:xfrm>
              <a:off x="4220294" y="1742247"/>
              <a:ext cx="1973096" cy="555303"/>
              <a:chOff x="0" y="0"/>
              <a:chExt cx="599285" cy="168656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599285" cy="168656"/>
              </a:xfrm>
              <a:custGeom>
                <a:avLst/>
                <a:gdLst/>
                <a:ahLst/>
                <a:cxnLst/>
                <a:rect l="l" t="t" r="r" b="b"/>
                <a:pathLst>
                  <a:path w="599285" h="168656">
                    <a:moveTo>
                      <a:pt x="599285" y="84328"/>
                    </a:moveTo>
                    <a:lnTo>
                      <a:pt x="599285" y="84328"/>
                    </a:lnTo>
                    <a:cubicBezTo>
                      <a:pt x="599285" y="130901"/>
                      <a:pt x="561530" y="168656"/>
                      <a:pt x="514957" y="168656"/>
                    </a:cubicBezTo>
                    <a:lnTo>
                      <a:pt x="84328" y="168656"/>
                    </a:lnTo>
                    <a:cubicBezTo>
                      <a:pt x="37755" y="168656"/>
                      <a:pt x="0" y="130901"/>
                      <a:pt x="0" y="84328"/>
                    </a:cubicBezTo>
                    <a:lnTo>
                      <a:pt x="0" y="84328"/>
                    </a:lnTo>
                    <a:cubicBezTo>
                      <a:pt x="0" y="37755"/>
                      <a:pt x="37755" y="0"/>
                      <a:pt x="84328" y="0"/>
                    </a:cubicBezTo>
                    <a:lnTo>
                      <a:pt x="514957" y="0"/>
                    </a:lnTo>
                    <a:cubicBezTo>
                      <a:pt x="561530" y="0"/>
                      <a:pt x="599285" y="37755"/>
                      <a:pt x="599285" y="84328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  <p:sp>
            <p:nvSpPr>
              <p:cNvPr id="53" name="TextBox 53"/>
              <p:cNvSpPr txBox="1"/>
              <p:nvPr/>
            </p:nvSpPr>
            <p:spPr>
              <a:xfrm>
                <a:off x="0" y="-28575"/>
                <a:ext cx="599285" cy="1972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19"/>
                  </a:lnSpc>
                </a:pPr>
                <a:endParaRPr/>
              </a:p>
            </p:txBody>
          </p:sp>
        </p:grpSp>
        <p:grpSp>
          <p:nvGrpSpPr>
            <p:cNvPr id="54" name="Group 54"/>
            <p:cNvGrpSpPr/>
            <p:nvPr/>
          </p:nvGrpSpPr>
          <p:grpSpPr>
            <a:xfrm>
              <a:off x="3918659" y="3131036"/>
              <a:ext cx="2851536" cy="555303"/>
              <a:chOff x="0" y="0"/>
              <a:chExt cx="866092" cy="168656"/>
            </a:xfrm>
          </p:grpSpPr>
          <p:sp>
            <p:nvSpPr>
              <p:cNvPr id="55" name="Freeform 55"/>
              <p:cNvSpPr/>
              <p:nvPr/>
            </p:nvSpPr>
            <p:spPr>
              <a:xfrm>
                <a:off x="0" y="0"/>
                <a:ext cx="866092" cy="168656"/>
              </a:xfrm>
              <a:custGeom>
                <a:avLst/>
                <a:gdLst/>
                <a:ahLst/>
                <a:cxnLst/>
                <a:rect l="l" t="t" r="r" b="b"/>
                <a:pathLst>
                  <a:path w="866092" h="168656">
                    <a:moveTo>
                      <a:pt x="866092" y="72400"/>
                    </a:moveTo>
                    <a:lnTo>
                      <a:pt x="866092" y="96256"/>
                    </a:lnTo>
                    <a:cubicBezTo>
                      <a:pt x="866092" y="136241"/>
                      <a:pt x="833678" y="168656"/>
                      <a:pt x="793692" y="168656"/>
                    </a:cubicBezTo>
                    <a:lnTo>
                      <a:pt x="72400" y="168656"/>
                    </a:lnTo>
                    <a:cubicBezTo>
                      <a:pt x="53198" y="168656"/>
                      <a:pt x="34783" y="161028"/>
                      <a:pt x="21205" y="147451"/>
                    </a:cubicBezTo>
                    <a:cubicBezTo>
                      <a:pt x="7628" y="133873"/>
                      <a:pt x="0" y="115458"/>
                      <a:pt x="0" y="96256"/>
                    </a:cubicBezTo>
                    <a:lnTo>
                      <a:pt x="0" y="72400"/>
                    </a:lnTo>
                    <a:cubicBezTo>
                      <a:pt x="0" y="32415"/>
                      <a:pt x="32415" y="0"/>
                      <a:pt x="72400" y="0"/>
                    </a:cubicBezTo>
                    <a:lnTo>
                      <a:pt x="793692" y="0"/>
                    </a:lnTo>
                    <a:cubicBezTo>
                      <a:pt x="812894" y="0"/>
                      <a:pt x="831309" y="7628"/>
                      <a:pt x="844887" y="21205"/>
                    </a:cubicBezTo>
                    <a:cubicBezTo>
                      <a:pt x="858464" y="34783"/>
                      <a:pt x="866092" y="53198"/>
                      <a:pt x="866092" y="72400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  <p:sp>
            <p:nvSpPr>
              <p:cNvPr id="56" name="TextBox 56"/>
              <p:cNvSpPr txBox="1"/>
              <p:nvPr/>
            </p:nvSpPr>
            <p:spPr>
              <a:xfrm>
                <a:off x="0" y="-28575"/>
                <a:ext cx="866092" cy="1972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19"/>
                  </a:lnSpc>
                </a:pPr>
                <a:endParaRPr/>
              </a:p>
            </p:txBody>
          </p:sp>
        </p:grpSp>
        <p:grpSp>
          <p:nvGrpSpPr>
            <p:cNvPr id="57" name="Group 57"/>
            <p:cNvGrpSpPr/>
            <p:nvPr/>
          </p:nvGrpSpPr>
          <p:grpSpPr>
            <a:xfrm>
              <a:off x="3868800" y="1668403"/>
              <a:ext cx="702989" cy="702989"/>
              <a:chOff x="0" y="0"/>
              <a:chExt cx="812800" cy="812800"/>
            </a:xfrm>
          </p:grpSpPr>
          <p:sp>
            <p:nvSpPr>
              <p:cNvPr id="58" name="Freeform 5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 cap="sq">
                <a:solidFill>
                  <a:srgbClr val="B7D801"/>
                </a:solidFill>
                <a:prstDash val="solid"/>
                <a:miter/>
              </a:ln>
            </p:spPr>
          </p:sp>
          <p:sp>
            <p:nvSpPr>
              <p:cNvPr id="59" name="TextBox 59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0048" tIns="30048" rIns="30048" bIns="30048" rtlCol="0" anchor="ctr"/>
              <a:lstStyle/>
              <a:p>
                <a:pPr marL="0" lvl="0" indent="0" algn="ctr">
                  <a:lnSpc>
                    <a:spcPts val="251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3567164" y="3057193"/>
              <a:ext cx="702989" cy="702989"/>
              <a:chOff x="0" y="0"/>
              <a:chExt cx="812800" cy="812800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 cap="sq">
                <a:solidFill>
                  <a:srgbClr val="B7D801"/>
                </a:solidFill>
                <a:prstDash val="solid"/>
                <a:miter/>
              </a:ln>
            </p:spPr>
          </p:sp>
          <p:sp>
            <p:nvSpPr>
              <p:cNvPr id="62" name="TextBox 62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0048" tIns="30048" rIns="30048" bIns="30048" rtlCol="0" anchor="ctr"/>
              <a:lstStyle/>
              <a:p>
                <a:pPr marL="0" lvl="0" indent="0" algn="ctr">
                  <a:lnSpc>
                    <a:spcPts val="251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63" name="Group 63"/>
            <p:cNvGrpSpPr/>
            <p:nvPr/>
          </p:nvGrpSpPr>
          <p:grpSpPr>
            <a:xfrm>
              <a:off x="152400" y="292948"/>
              <a:ext cx="3552950" cy="3550672"/>
              <a:chOff x="0" y="0"/>
              <a:chExt cx="3368160" cy="3366000"/>
            </a:xfrm>
          </p:grpSpPr>
          <p:sp>
            <p:nvSpPr>
              <p:cNvPr id="64" name="Freeform 64"/>
              <p:cNvSpPr/>
              <p:nvPr/>
            </p:nvSpPr>
            <p:spPr>
              <a:xfrm>
                <a:off x="0" y="0"/>
                <a:ext cx="3368040" cy="3366008"/>
              </a:xfrm>
              <a:custGeom>
                <a:avLst/>
                <a:gdLst/>
                <a:ahLst/>
                <a:cxnLst/>
                <a:rect l="l" t="t" r="r" b="b"/>
                <a:pathLst>
                  <a:path w="3368040" h="3366008">
                    <a:moveTo>
                      <a:pt x="0" y="1683004"/>
                    </a:moveTo>
                    <a:cubicBezTo>
                      <a:pt x="0" y="753491"/>
                      <a:pt x="753999" y="0"/>
                      <a:pt x="1684020" y="0"/>
                    </a:cubicBezTo>
                    <a:cubicBezTo>
                      <a:pt x="2614041" y="0"/>
                      <a:pt x="3368040" y="753491"/>
                      <a:pt x="3368040" y="1683004"/>
                    </a:cubicBezTo>
                    <a:cubicBezTo>
                      <a:pt x="3368040" y="2612517"/>
                      <a:pt x="2614041" y="3366008"/>
                      <a:pt x="1684020" y="3366008"/>
                    </a:cubicBezTo>
                    <a:cubicBezTo>
                      <a:pt x="753999" y="3366008"/>
                      <a:pt x="0" y="2612517"/>
                      <a:pt x="0" y="1683004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</p:grpSp>
        <p:sp>
          <p:nvSpPr>
            <p:cNvPr id="65" name="Freeform 65"/>
            <p:cNvSpPr/>
            <p:nvPr/>
          </p:nvSpPr>
          <p:spPr>
            <a:xfrm>
              <a:off x="290586" y="429995"/>
              <a:ext cx="3276577" cy="3276577"/>
            </a:xfrm>
            <a:custGeom>
              <a:avLst/>
              <a:gdLst/>
              <a:ahLst/>
              <a:cxnLst/>
              <a:rect l="l" t="t" r="r" b="b"/>
              <a:pathLst>
                <a:path w="3276577" h="3276577">
                  <a:moveTo>
                    <a:pt x="0" y="0"/>
                  </a:moveTo>
                  <a:lnTo>
                    <a:pt x="3276578" y="0"/>
                  </a:lnTo>
                  <a:lnTo>
                    <a:pt x="3276578" y="3276578"/>
                  </a:lnTo>
                  <a:lnTo>
                    <a:pt x="0" y="32765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6" name="TextBox 66"/>
            <p:cNvSpPr txBox="1"/>
            <p:nvPr/>
          </p:nvSpPr>
          <p:spPr>
            <a:xfrm>
              <a:off x="4772259" y="1814121"/>
              <a:ext cx="1232092" cy="382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472"/>
                </a:lnSpc>
                <a:spcBef>
                  <a:spcPct val="0"/>
                </a:spcBef>
              </a:pPr>
              <a:r>
                <a:rPr lang="en-US" sz="1765" b="1">
                  <a:solidFill>
                    <a:srgbClr val="030303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СУММА</a:t>
              </a:r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4280208" y="3216258"/>
              <a:ext cx="2479931" cy="32183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052"/>
                </a:lnSpc>
                <a:spcBef>
                  <a:spcPct val="0"/>
                </a:spcBef>
              </a:pPr>
              <a:r>
                <a:rPr lang="en-US" sz="1465" b="1">
                  <a:solidFill>
                    <a:srgbClr val="030303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ВОЗНАГРАЖДЕНИЕ</a:t>
              </a:r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367413" y="1877670"/>
              <a:ext cx="3122924" cy="39075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53"/>
                </a:lnSpc>
              </a:pPr>
              <a:r>
                <a:rPr lang="en-US" sz="1993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Поручительство</a:t>
              </a:r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549384" y="2818137"/>
              <a:ext cx="3423800" cy="12001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249"/>
                </a:lnSpc>
              </a:pPr>
              <a:r>
                <a:rPr lang="en-US" sz="2249" b="1">
                  <a:solidFill>
                    <a:srgbClr val="B7D801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1,25% в год </a:t>
              </a:r>
            </a:p>
            <a:p>
              <a:pPr marL="0" lvl="0" indent="0" algn="l">
                <a:lnSpc>
                  <a:spcPts val="2249"/>
                </a:lnSpc>
              </a:pPr>
              <a:r>
                <a:rPr lang="en-US" sz="2249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от суммы поручительства</a:t>
              </a:r>
            </a:p>
          </p:txBody>
        </p:sp>
        <p:sp>
          <p:nvSpPr>
            <p:cNvPr id="70" name="AutoShape 70"/>
            <p:cNvSpPr/>
            <p:nvPr/>
          </p:nvSpPr>
          <p:spPr>
            <a:xfrm>
              <a:off x="5864005" y="798103"/>
              <a:ext cx="702989" cy="0"/>
            </a:xfrm>
            <a:prstGeom prst="line">
              <a:avLst/>
            </a:prstGeom>
            <a:ln w="12700" cap="flat">
              <a:solidFill>
                <a:srgbClr val="FFFFFF"/>
              </a:solidFill>
              <a:prstDash val="lgDash"/>
              <a:headEnd type="none" w="sm" len="sm"/>
              <a:tailEnd type="oval" w="lg" len="lg"/>
            </a:ln>
          </p:spPr>
        </p:sp>
        <p:grpSp>
          <p:nvGrpSpPr>
            <p:cNvPr id="71" name="Group 71"/>
            <p:cNvGrpSpPr/>
            <p:nvPr/>
          </p:nvGrpSpPr>
          <p:grpSpPr>
            <a:xfrm>
              <a:off x="3991789" y="531676"/>
              <a:ext cx="1973096" cy="555303"/>
              <a:chOff x="0" y="0"/>
              <a:chExt cx="599285" cy="168656"/>
            </a:xfrm>
          </p:grpSpPr>
          <p:sp>
            <p:nvSpPr>
              <p:cNvPr id="72" name="Freeform 72"/>
              <p:cNvSpPr/>
              <p:nvPr/>
            </p:nvSpPr>
            <p:spPr>
              <a:xfrm>
                <a:off x="0" y="0"/>
                <a:ext cx="599285" cy="168656"/>
              </a:xfrm>
              <a:custGeom>
                <a:avLst/>
                <a:gdLst/>
                <a:ahLst/>
                <a:cxnLst/>
                <a:rect l="l" t="t" r="r" b="b"/>
                <a:pathLst>
                  <a:path w="599285" h="168656">
                    <a:moveTo>
                      <a:pt x="599285" y="84328"/>
                    </a:moveTo>
                    <a:lnTo>
                      <a:pt x="599285" y="84328"/>
                    </a:lnTo>
                    <a:cubicBezTo>
                      <a:pt x="599285" y="130901"/>
                      <a:pt x="561530" y="168656"/>
                      <a:pt x="514957" y="168656"/>
                    </a:cubicBezTo>
                    <a:lnTo>
                      <a:pt x="84328" y="168656"/>
                    </a:lnTo>
                    <a:cubicBezTo>
                      <a:pt x="37755" y="168656"/>
                      <a:pt x="0" y="130901"/>
                      <a:pt x="0" y="84328"/>
                    </a:cubicBezTo>
                    <a:lnTo>
                      <a:pt x="0" y="84328"/>
                    </a:lnTo>
                    <a:cubicBezTo>
                      <a:pt x="0" y="37755"/>
                      <a:pt x="37755" y="0"/>
                      <a:pt x="84328" y="0"/>
                    </a:cubicBezTo>
                    <a:lnTo>
                      <a:pt x="514957" y="0"/>
                    </a:lnTo>
                    <a:cubicBezTo>
                      <a:pt x="561530" y="0"/>
                      <a:pt x="599285" y="37755"/>
                      <a:pt x="599285" y="84328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  <p:sp>
            <p:nvSpPr>
              <p:cNvPr id="73" name="TextBox 73"/>
              <p:cNvSpPr txBox="1"/>
              <p:nvPr/>
            </p:nvSpPr>
            <p:spPr>
              <a:xfrm>
                <a:off x="0" y="-28575"/>
                <a:ext cx="599285" cy="19723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19"/>
                  </a:lnSpc>
                </a:pPr>
                <a:endParaRPr/>
              </a:p>
            </p:txBody>
          </p:sp>
        </p:grpSp>
        <p:grpSp>
          <p:nvGrpSpPr>
            <p:cNvPr id="74" name="Group 74"/>
            <p:cNvGrpSpPr/>
            <p:nvPr/>
          </p:nvGrpSpPr>
          <p:grpSpPr>
            <a:xfrm>
              <a:off x="3640294" y="457833"/>
              <a:ext cx="702989" cy="702989"/>
              <a:chOff x="0" y="0"/>
              <a:chExt cx="812800" cy="812800"/>
            </a:xfrm>
          </p:grpSpPr>
          <p:sp>
            <p:nvSpPr>
              <p:cNvPr id="75" name="Freeform 7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 cap="sq">
                <a:solidFill>
                  <a:srgbClr val="B7D801"/>
                </a:solidFill>
                <a:prstDash val="solid"/>
                <a:miter/>
              </a:ln>
            </p:spPr>
          </p:sp>
          <p:sp>
            <p:nvSpPr>
              <p:cNvPr id="76" name="TextBox 76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30048" tIns="30048" rIns="30048" bIns="30048" rtlCol="0" anchor="ctr"/>
              <a:lstStyle/>
              <a:p>
                <a:pPr marL="0" lvl="0" indent="0" algn="ctr">
                  <a:lnSpc>
                    <a:spcPts val="251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77" name="TextBox 77"/>
            <p:cNvSpPr txBox="1"/>
            <p:nvPr/>
          </p:nvSpPr>
          <p:spPr>
            <a:xfrm>
              <a:off x="4543754" y="603551"/>
              <a:ext cx="1232092" cy="382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472"/>
                </a:lnSpc>
                <a:spcBef>
                  <a:spcPct val="0"/>
                </a:spcBef>
              </a:pPr>
              <a:r>
                <a:rPr lang="en-US" sz="1765" b="1">
                  <a:solidFill>
                    <a:srgbClr val="030303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СРОК</a:t>
              </a:r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6770195" y="516505"/>
              <a:ext cx="3657182" cy="5111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148"/>
                </a:lnSpc>
                <a:spcBef>
                  <a:spcPct val="0"/>
                </a:spcBef>
              </a:pPr>
              <a:r>
                <a:rPr lang="en-US" sz="2249" b="1">
                  <a:solidFill>
                    <a:srgbClr val="B7D801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не ограничен</a:t>
              </a:r>
            </a:p>
          </p:txBody>
        </p:sp>
        <p:sp>
          <p:nvSpPr>
            <p:cNvPr id="79" name="Freeform 79"/>
            <p:cNvSpPr/>
            <p:nvPr/>
          </p:nvSpPr>
          <p:spPr>
            <a:xfrm>
              <a:off x="3723232" y="583180"/>
              <a:ext cx="509762" cy="403350"/>
            </a:xfrm>
            <a:custGeom>
              <a:avLst/>
              <a:gdLst/>
              <a:ahLst/>
              <a:cxnLst/>
              <a:rect l="l" t="t" r="r" b="b"/>
              <a:pathLst>
                <a:path w="509762" h="403350">
                  <a:moveTo>
                    <a:pt x="0" y="0"/>
                  </a:moveTo>
                  <a:lnTo>
                    <a:pt x="509762" y="0"/>
                  </a:lnTo>
                  <a:lnTo>
                    <a:pt x="509762" y="403349"/>
                  </a:lnTo>
                  <a:lnTo>
                    <a:pt x="0" y="403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0" name="Freeform 80"/>
            <p:cNvSpPr/>
            <p:nvPr/>
          </p:nvSpPr>
          <p:spPr>
            <a:xfrm>
              <a:off x="4038182" y="1807836"/>
              <a:ext cx="389624" cy="401675"/>
            </a:xfrm>
            <a:custGeom>
              <a:avLst/>
              <a:gdLst/>
              <a:ahLst/>
              <a:cxnLst/>
              <a:rect l="l" t="t" r="r" b="b"/>
              <a:pathLst>
                <a:path w="389624" h="401675">
                  <a:moveTo>
                    <a:pt x="0" y="0"/>
                  </a:moveTo>
                  <a:lnTo>
                    <a:pt x="389624" y="0"/>
                  </a:lnTo>
                  <a:lnTo>
                    <a:pt x="389624" y="401675"/>
                  </a:lnTo>
                  <a:lnTo>
                    <a:pt x="0" y="4016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1" name="TextBox 81"/>
            <p:cNvSpPr txBox="1"/>
            <p:nvPr/>
          </p:nvSpPr>
          <p:spPr>
            <a:xfrm>
              <a:off x="6960600" y="1793846"/>
              <a:ext cx="4207000" cy="4381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2249"/>
                </a:lnSpc>
              </a:pPr>
              <a:r>
                <a:rPr lang="en-US" sz="2249" b="1">
                  <a:solidFill>
                    <a:srgbClr val="B7D801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до 2,25 </a:t>
              </a:r>
              <a:r>
                <a:rPr lang="en-US" sz="2249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млн рублей</a:t>
              </a:r>
            </a:p>
          </p:txBody>
        </p:sp>
        <p:sp>
          <p:nvSpPr>
            <p:cNvPr id="82" name="Freeform 82"/>
            <p:cNvSpPr/>
            <p:nvPr/>
          </p:nvSpPr>
          <p:spPr>
            <a:xfrm>
              <a:off x="3704171" y="3179256"/>
              <a:ext cx="428975" cy="412596"/>
            </a:xfrm>
            <a:custGeom>
              <a:avLst/>
              <a:gdLst/>
              <a:ahLst/>
              <a:cxnLst/>
              <a:rect l="l" t="t" r="r" b="b"/>
              <a:pathLst>
                <a:path w="428975" h="412596">
                  <a:moveTo>
                    <a:pt x="0" y="0"/>
                  </a:moveTo>
                  <a:lnTo>
                    <a:pt x="428975" y="0"/>
                  </a:lnTo>
                  <a:lnTo>
                    <a:pt x="428975" y="412596"/>
                  </a:lnTo>
                  <a:lnTo>
                    <a:pt x="0" y="4125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83" name="TextBox 83"/>
          <p:cNvSpPr txBox="1"/>
          <p:nvPr/>
        </p:nvSpPr>
        <p:spPr>
          <a:xfrm>
            <a:off x="946100" y="3144798"/>
            <a:ext cx="7316334" cy="2372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9"/>
              </a:lnSpc>
            </a:pPr>
            <a:r>
              <a:rPr lang="en-US" sz="26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за счет ресурсов Банка развития</a:t>
            </a:r>
          </a:p>
          <a:p>
            <a:pPr algn="l">
              <a:lnSpc>
                <a:spcPts val="2649"/>
              </a:lnSpc>
            </a:pPr>
            <a:endParaRPr lang="en-US" sz="2649" b="1">
              <a:solidFill>
                <a:srgbClr val="B7D801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l">
              <a:lnSpc>
                <a:spcPts val="2649"/>
              </a:lnSpc>
            </a:pPr>
            <a:r>
              <a:rPr lang="en-US" sz="26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в рамках Целевого плана по продукту «Сильные регионы»</a:t>
            </a:r>
          </a:p>
          <a:p>
            <a:pPr algn="l">
              <a:lnSpc>
                <a:spcPts val="2649"/>
              </a:lnSpc>
            </a:pPr>
            <a:endParaRPr lang="en-US" sz="2649" b="1">
              <a:solidFill>
                <a:srgbClr val="B7D801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0" lvl="0" indent="0" algn="l">
              <a:lnSpc>
                <a:spcPts val="2649"/>
              </a:lnSpc>
            </a:pPr>
            <a:r>
              <a:rPr lang="en-US" sz="26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в рамках государственной финансовой поддержки</a:t>
            </a:r>
          </a:p>
        </p:txBody>
      </p:sp>
      <p:grpSp>
        <p:nvGrpSpPr>
          <p:cNvPr id="84" name="Group 84"/>
          <p:cNvGrpSpPr/>
          <p:nvPr/>
        </p:nvGrpSpPr>
        <p:grpSpPr>
          <a:xfrm>
            <a:off x="9446896" y="2610092"/>
            <a:ext cx="8375700" cy="3542748"/>
            <a:chOff x="0" y="0"/>
            <a:chExt cx="2205946" cy="93307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205946" cy="933069"/>
            </a:xfrm>
            <a:custGeom>
              <a:avLst/>
              <a:gdLst/>
              <a:ahLst/>
              <a:cxnLst/>
              <a:rect l="l" t="t" r="r" b="b"/>
              <a:pathLst>
                <a:path w="2205946" h="933069">
                  <a:moveTo>
                    <a:pt x="47141" y="0"/>
                  </a:moveTo>
                  <a:lnTo>
                    <a:pt x="2158805" y="0"/>
                  </a:lnTo>
                  <a:cubicBezTo>
                    <a:pt x="2171307" y="0"/>
                    <a:pt x="2183298" y="4967"/>
                    <a:pt x="2192138" y="13807"/>
                  </a:cubicBezTo>
                  <a:cubicBezTo>
                    <a:pt x="2200979" y="22648"/>
                    <a:pt x="2205946" y="34638"/>
                    <a:pt x="2205946" y="47141"/>
                  </a:cubicBezTo>
                  <a:lnTo>
                    <a:pt x="2205946" y="885929"/>
                  </a:lnTo>
                  <a:cubicBezTo>
                    <a:pt x="2205946" y="898431"/>
                    <a:pt x="2200979" y="910422"/>
                    <a:pt x="2192138" y="919262"/>
                  </a:cubicBezTo>
                  <a:cubicBezTo>
                    <a:pt x="2183298" y="928103"/>
                    <a:pt x="2171307" y="933069"/>
                    <a:pt x="2158805" y="933069"/>
                  </a:cubicBezTo>
                  <a:lnTo>
                    <a:pt x="47141" y="933069"/>
                  </a:lnTo>
                  <a:cubicBezTo>
                    <a:pt x="34638" y="933069"/>
                    <a:pt x="22648" y="928103"/>
                    <a:pt x="13807" y="919262"/>
                  </a:cubicBezTo>
                  <a:cubicBezTo>
                    <a:pt x="4967" y="910422"/>
                    <a:pt x="0" y="898431"/>
                    <a:pt x="0" y="885929"/>
                  </a:cubicBezTo>
                  <a:lnTo>
                    <a:pt x="0" y="47141"/>
                  </a:lnTo>
                  <a:cubicBezTo>
                    <a:pt x="0" y="34638"/>
                    <a:pt x="4967" y="22648"/>
                    <a:pt x="13807" y="13807"/>
                  </a:cubicBezTo>
                  <a:cubicBezTo>
                    <a:pt x="22648" y="4967"/>
                    <a:pt x="34638" y="0"/>
                    <a:pt x="47141" y="0"/>
                  </a:cubicBezTo>
                  <a:close/>
                </a:path>
              </a:pathLst>
            </a:custGeom>
            <a:ln w="38100" cap="rnd">
              <a:solidFill>
                <a:srgbClr val="B7D801"/>
              </a:solidFill>
              <a:prstDash val="solid"/>
              <a:round/>
            </a:ln>
          </p:spPr>
        </p:sp>
        <p:sp>
          <p:nvSpPr>
            <p:cNvPr id="86" name="TextBox 86"/>
            <p:cNvSpPr txBox="1"/>
            <p:nvPr/>
          </p:nvSpPr>
          <p:spPr>
            <a:xfrm>
              <a:off x="0" y="-38100"/>
              <a:ext cx="2205946" cy="9711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38"/>
                </a:lnSpc>
              </a:pPr>
              <a:endParaRPr/>
            </a:p>
          </p:txBody>
        </p:sp>
      </p:grpSp>
      <p:sp>
        <p:nvSpPr>
          <p:cNvPr id="87" name="TextBox 87"/>
          <p:cNvSpPr txBox="1"/>
          <p:nvPr/>
        </p:nvSpPr>
        <p:spPr>
          <a:xfrm>
            <a:off x="10015990" y="3759137"/>
            <a:ext cx="7237513" cy="1372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49"/>
              </a:lnSpc>
            </a:pPr>
            <a:r>
              <a:rPr lang="en-US" sz="26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владелец цифровой платформы для субъектов МСП</a:t>
            </a:r>
          </a:p>
          <a:p>
            <a:pPr algn="l">
              <a:lnSpc>
                <a:spcPts val="2649"/>
              </a:lnSpc>
            </a:pPr>
            <a:endParaRPr lang="en-US" sz="2649" b="1">
              <a:solidFill>
                <a:srgbClr val="B7D801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0" lvl="0" indent="0" algn="l">
              <a:lnSpc>
                <a:spcPts val="2649"/>
              </a:lnSpc>
            </a:pPr>
            <a:r>
              <a:rPr lang="en-US" sz="264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проведение бирж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45882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6479910"/>
            <a:ext cx="18933675" cy="6614649"/>
          </a:xfrm>
          <a:custGeom>
            <a:avLst/>
            <a:gdLst/>
            <a:ahLst/>
            <a:cxnLst/>
            <a:rect l="l" t="t" r="r" b="b"/>
            <a:pathLst>
              <a:path w="18933675" h="6614649">
                <a:moveTo>
                  <a:pt x="0" y="0"/>
                </a:moveTo>
                <a:lnTo>
                  <a:pt x="18933675" y="0"/>
                </a:lnTo>
                <a:lnTo>
                  <a:pt x="18933675" y="6614649"/>
                </a:lnTo>
                <a:lnTo>
                  <a:pt x="0" y="661464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4703093" y="-797449"/>
            <a:ext cx="8646275" cy="9231243"/>
            <a:chOff x="0" y="0"/>
            <a:chExt cx="2277208" cy="24312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277208" cy="2431274"/>
            </a:xfrm>
            <a:custGeom>
              <a:avLst/>
              <a:gdLst/>
              <a:ahLst/>
              <a:cxnLst/>
              <a:rect l="l" t="t" r="r" b="b"/>
              <a:pathLst>
                <a:path w="2277208" h="2431274">
                  <a:moveTo>
                    <a:pt x="0" y="0"/>
                  </a:moveTo>
                  <a:lnTo>
                    <a:pt x="2277208" y="0"/>
                  </a:lnTo>
                  <a:lnTo>
                    <a:pt x="2277208" y="2431274"/>
                  </a:lnTo>
                  <a:lnTo>
                    <a:pt x="0" y="2431274"/>
                  </a:lnTo>
                  <a:close/>
                </a:path>
              </a:pathLst>
            </a:custGeom>
            <a:solidFill>
              <a:srgbClr val="9ABD0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2277208" cy="24503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5043442" y="6479910"/>
            <a:ext cx="419688" cy="419688"/>
          </a:xfrm>
          <a:custGeom>
            <a:avLst/>
            <a:gdLst/>
            <a:ahLst/>
            <a:cxnLst/>
            <a:rect l="l" t="t" r="r" b="b"/>
            <a:pathLst>
              <a:path w="419688" h="419688">
                <a:moveTo>
                  <a:pt x="0" y="0"/>
                </a:moveTo>
                <a:lnTo>
                  <a:pt x="419689" y="0"/>
                </a:lnTo>
                <a:lnTo>
                  <a:pt x="419689" y="419688"/>
                </a:lnTo>
                <a:lnTo>
                  <a:pt x="0" y="4196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965786" y="1893406"/>
            <a:ext cx="4356428" cy="4356428"/>
          </a:xfrm>
          <a:custGeom>
            <a:avLst/>
            <a:gdLst/>
            <a:ahLst/>
            <a:cxnLst/>
            <a:rect l="l" t="t" r="r" b="b"/>
            <a:pathLst>
              <a:path w="4356428" h="4356428">
                <a:moveTo>
                  <a:pt x="0" y="0"/>
                </a:moveTo>
                <a:lnTo>
                  <a:pt x="4356428" y="0"/>
                </a:lnTo>
                <a:lnTo>
                  <a:pt x="4356428" y="4356428"/>
                </a:lnTo>
                <a:lnTo>
                  <a:pt x="0" y="435642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5491244" y="431992"/>
            <a:ext cx="7305512" cy="123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528"/>
              </a:lnSpc>
              <a:spcBef>
                <a:spcPct val="0"/>
              </a:spcBef>
            </a:pPr>
            <a:r>
              <a:rPr lang="en-US" sz="6904" b="1" spc="193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МЫ ВАС ЖДЕМ!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43456" y="6441810"/>
            <a:ext cx="7841452" cy="1735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86"/>
              </a:lnSpc>
            </a:pPr>
            <a:r>
              <a:rPr lang="en-US" sz="2709" spc="75">
                <a:solidFill>
                  <a:srgbClr val="FEFFFF"/>
                </a:solidFill>
                <a:latin typeface="Poppins"/>
                <a:ea typeface="Poppins"/>
                <a:cs typeface="Poppins"/>
                <a:sym typeface="Poppins"/>
              </a:rPr>
              <a:t>Управление клиентского менеджмента:</a:t>
            </a:r>
          </a:p>
          <a:p>
            <a:pPr algn="l">
              <a:lnSpc>
                <a:spcPts val="3386"/>
              </a:lnSpc>
            </a:pPr>
            <a:endParaRPr lang="en-US" sz="2709" spc="75">
              <a:solidFill>
                <a:srgbClr val="FE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l">
              <a:lnSpc>
                <a:spcPts val="3386"/>
              </a:lnSpc>
            </a:pPr>
            <a:r>
              <a:rPr lang="en-US" sz="2709" u="sng" spc="75">
                <a:solidFill>
                  <a:srgbClr val="FEFFFF"/>
                </a:solidFill>
                <a:latin typeface="Poppins"/>
                <a:ea typeface="Poppins"/>
                <a:cs typeface="Poppins"/>
                <a:sym typeface="Poppins"/>
                <a:hlinkClick r:id="rId8" tooltip="mailto:client@brrb.by"/>
              </a:rPr>
              <a:t>client@brrb.by</a:t>
            </a:r>
          </a:p>
          <a:p>
            <a:pPr marL="0" lvl="0" indent="0" algn="l">
              <a:lnSpc>
                <a:spcPts val="3386"/>
              </a:lnSpc>
            </a:pPr>
            <a:r>
              <a:rPr lang="en-US" sz="2709" spc="75">
                <a:solidFill>
                  <a:srgbClr val="FEFFFF"/>
                </a:solidFill>
                <a:latin typeface="Poppins"/>
                <a:ea typeface="Poppins"/>
                <a:cs typeface="Poppins"/>
                <a:sym typeface="Poppins"/>
              </a:rPr>
              <a:t>+375 (17) 309 68 01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289164" y="-17905922"/>
            <a:ext cx="30205028" cy="27349280"/>
          </a:xfrm>
          <a:custGeom>
            <a:avLst/>
            <a:gdLst/>
            <a:ahLst/>
            <a:cxnLst/>
            <a:rect l="l" t="t" r="r" b="b"/>
            <a:pathLst>
              <a:path w="30205028" h="27349280">
                <a:moveTo>
                  <a:pt x="0" y="0"/>
                </a:moveTo>
                <a:lnTo>
                  <a:pt x="30205028" y="0"/>
                </a:lnTo>
                <a:lnTo>
                  <a:pt x="30205028" y="27349279"/>
                </a:lnTo>
                <a:lnTo>
                  <a:pt x="0" y="273492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5897880" y="10064058"/>
            <a:ext cx="6492240" cy="0"/>
          </a:xfrm>
          <a:prstGeom prst="line">
            <a:avLst/>
          </a:prstGeom>
          <a:ln w="219075" cap="flat">
            <a:solidFill>
              <a:srgbClr val="030303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48768">
            <a:off x="4185104" y="2812332"/>
            <a:ext cx="10047544" cy="10047544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 rot="-8955776">
            <a:off x="7147719" y="8953717"/>
            <a:ext cx="771404" cy="4823888"/>
          </a:xfrm>
          <a:custGeom>
            <a:avLst/>
            <a:gdLst/>
            <a:ahLst/>
            <a:cxnLst/>
            <a:rect l="l" t="t" r="r" b="b"/>
            <a:pathLst>
              <a:path w="771404" h="4823888">
                <a:moveTo>
                  <a:pt x="0" y="0"/>
                </a:moveTo>
                <a:lnTo>
                  <a:pt x="771405" y="0"/>
                </a:lnTo>
                <a:lnTo>
                  <a:pt x="771405" y="4823887"/>
                </a:lnTo>
                <a:lnTo>
                  <a:pt x="0" y="4823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14206" b="-13"/>
            </a:stretch>
          </a:blipFill>
        </p:spPr>
      </p:sp>
      <p:sp>
        <p:nvSpPr>
          <p:cNvPr id="6" name="Freeform 6"/>
          <p:cNvSpPr/>
          <p:nvPr/>
        </p:nvSpPr>
        <p:spPr>
          <a:xfrm rot="-5301650">
            <a:off x="5559209" y="5763868"/>
            <a:ext cx="771404" cy="4823888"/>
          </a:xfrm>
          <a:custGeom>
            <a:avLst/>
            <a:gdLst/>
            <a:ahLst/>
            <a:cxnLst/>
            <a:rect l="l" t="t" r="r" b="b"/>
            <a:pathLst>
              <a:path w="771404" h="4823888">
                <a:moveTo>
                  <a:pt x="0" y="0"/>
                </a:moveTo>
                <a:lnTo>
                  <a:pt x="771405" y="0"/>
                </a:lnTo>
                <a:lnTo>
                  <a:pt x="771405" y="4823887"/>
                </a:lnTo>
                <a:lnTo>
                  <a:pt x="0" y="4823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14206" b="-13"/>
            </a:stretch>
          </a:blipFill>
        </p:spPr>
      </p:sp>
      <p:sp>
        <p:nvSpPr>
          <p:cNvPr id="7" name="Freeform 7"/>
          <p:cNvSpPr/>
          <p:nvPr/>
        </p:nvSpPr>
        <p:spPr>
          <a:xfrm rot="-1786992">
            <a:off x="6757703" y="2513844"/>
            <a:ext cx="771404" cy="4823888"/>
          </a:xfrm>
          <a:custGeom>
            <a:avLst/>
            <a:gdLst/>
            <a:ahLst/>
            <a:cxnLst/>
            <a:rect l="l" t="t" r="r" b="b"/>
            <a:pathLst>
              <a:path w="771404" h="4823888">
                <a:moveTo>
                  <a:pt x="0" y="0"/>
                </a:moveTo>
                <a:lnTo>
                  <a:pt x="771404" y="0"/>
                </a:lnTo>
                <a:lnTo>
                  <a:pt x="771404" y="4823887"/>
                </a:lnTo>
                <a:lnTo>
                  <a:pt x="0" y="4823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14206" b="-13"/>
            </a:stretch>
          </a:blipFill>
        </p:spPr>
      </p:sp>
      <p:sp>
        <p:nvSpPr>
          <p:cNvPr id="8" name="Freeform 8"/>
          <p:cNvSpPr/>
          <p:nvPr/>
        </p:nvSpPr>
        <p:spPr>
          <a:xfrm rot="1903230">
            <a:off x="10300772" y="2202527"/>
            <a:ext cx="771404" cy="4823888"/>
          </a:xfrm>
          <a:custGeom>
            <a:avLst/>
            <a:gdLst/>
            <a:ahLst/>
            <a:cxnLst/>
            <a:rect l="l" t="t" r="r" b="b"/>
            <a:pathLst>
              <a:path w="771404" h="4823888">
                <a:moveTo>
                  <a:pt x="0" y="0"/>
                </a:moveTo>
                <a:lnTo>
                  <a:pt x="771405" y="0"/>
                </a:lnTo>
                <a:lnTo>
                  <a:pt x="771405" y="4823887"/>
                </a:lnTo>
                <a:lnTo>
                  <a:pt x="0" y="48238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14206" b="-13"/>
            </a:stretch>
          </a:blipFill>
        </p:spPr>
      </p:sp>
      <p:sp>
        <p:nvSpPr>
          <p:cNvPr id="9" name="Freeform 9"/>
          <p:cNvSpPr/>
          <p:nvPr/>
        </p:nvSpPr>
        <p:spPr>
          <a:xfrm rot="-77228">
            <a:off x="8715223" y="4164791"/>
            <a:ext cx="960889" cy="960889"/>
          </a:xfrm>
          <a:custGeom>
            <a:avLst/>
            <a:gdLst/>
            <a:ahLst/>
            <a:cxnLst/>
            <a:rect l="l" t="t" r="r" b="b"/>
            <a:pathLst>
              <a:path w="960889" h="960889">
                <a:moveTo>
                  <a:pt x="0" y="0"/>
                </a:moveTo>
                <a:lnTo>
                  <a:pt x="960889" y="0"/>
                </a:lnTo>
                <a:lnTo>
                  <a:pt x="960889" y="960889"/>
                </a:lnTo>
                <a:lnTo>
                  <a:pt x="0" y="9608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897880" y="8527887"/>
            <a:ext cx="915470" cy="915470"/>
          </a:xfrm>
          <a:custGeom>
            <a:avLst/>
            <a:gdLst/>
            <a:ahLst/>
            <a:cxnLst/>
            <a:rect l="l" t="t" r="r" b="b"/>
            <a:pathLst>
              <a:path w="915470" h="915470">
                <a:moveTo>
                  <a:pt x="0" y="0"/>
                </a:moveTo>
                <a:lnTo>
                  <a:pt x="915470" y="0"/>
                </a:lnTo>
                <a:lnTo>
                  <a:pt x="915470" y="915470"/>
                </a:lnTo>
                <a:lnTo>
                  <a:pt x="0" y="9154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718714" y="5717987"/>
            <a:ext cx="694708" cy="926277"/>
          </a:xfrm>
          <a:custGeom>
            <a:avLst/>
            <a:gdLst/>
            <a:ahLst/>
            <a:cxnLst/>
            <a:rect l="l" t="t" r="r" b="b"/>
            <a:pathLst>
              <a:path w="694708" h="926277">
                <a:moveTo>
                  <a:pt x="0" y="0"/>
                </a:moveTo>
                <a:lnTo>
                  <a:pt x="694708" y="0"/>
                </a:lnTo>
                <a:lnTo>
                  <a:pt x="694708" y="926277"/>
                </a:lnTo>
                <a:lnTo>
                  <a:pt x="0" y="92627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589980" y="8530459"/>
            <a:ext cx="952176" cy="912899"/>
          </a:xfrm>
          <a:custGeom>
            <a:avLst/>
            <a:gdLst/>
            <a:ahLst/>
            <a:cxnLst/>
            <a:rect l="l" t="t" r="r" b="b"/>
            <a:pathLst>
              <a:path w="952176" h="912899">
                <a:moveTo>
                  <a:pt x="0" y="0"/>
                </a:moveTo>
                <a:lnTo>
                  <a:pt x="952176" y="0"/>
                </a:lnTo>
                <a:lnTo>
                  <a:pt x="952176" y="912898"/>
                </a:lnTo>
                <a:lnTo>
                  <a:pt x="0" y="91289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96563" flipH="1" flipV="1">
            <a:off x="12675673" y="5862454"/>
            <a:ext cx="771404" cy="4823888"/>
          </a:xfrm>
          <a:custGeom>
            <a:avLst/>
            <a:gdLst/>
            <a:ahLst/>
            <a:cxnLst/>
            <a:rect l="l" t="t" r="r" b="b"/>
            <a:pathLst>
              <a:path w="771404" h="4823888">
                <a:moveTo>
                  <a:pt x="771405" y="4823888"/>
                </a:moveTo>
                <a:lnTo>
                  <a:pt x="0" y="4823888"/>
                </a:lnTo>
                <a:lnTo>
                  <a:pt x="0" y="0"/>
                </a:lnTo>
                <a:lnTo>
                  <a:pt x="771405" y="0"/>
                </a:lnTo>
                <a:lnTo>
                  <a:pt x="771405" y="482388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r="-114206" b="-13"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8352010" y="6464297"/>
            <a:ext cx="2287541" cy="2525748"/>
          </a:xfrm>
          <a:custGeom>
            <a:avLst/>
            <a:gdLst/>
            <a:ahLst/>
            <a:cxnLst/>
            <a:rect l="l" t="t" r="r" b="b"/>
            <a:pathLst>
              <a:path w="2287541" h="2525748">
                <a:moveTo>
                  <a:pt x="0" y="0"/>
                </a:moveTo>
                <a:lnTo>
                  <a:pt x="2287540" y="0"/>
                </a:lnTo>
                <a:lnTo>
                  <a:pt x="2287540" y="2525748"/>
                </a:lnTo>
                <a:lnTo>
                  <a:pt x="0" y="252574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897880" y="5637645"/>
            <a:ext cx="1086961" cy="1086961"/>
          </a:xfrm>
          <a:custGeom>
            <a:avLst/>
            <a:gdLst/>
            <a:ahLst/>
            <a:cxnLst/>
            <a:rect l="l" t="t" r="r" b="b"/>
            <a:pathLst>
              <a:path w="1086961" h="1086961">
                <a:moveTo>
                  <a:pt x="0" y="0"/>
                </a:moveTo>
                <a:lnTo>
                  <a:pt x="1086961" y="0"/>
                </a:lnTo>
                <a:lnTo>
                  <a:pt x="1086961" y="1086961"/>
                </a:lnTo>
                <a:lnTo>
                  <a:pt x="0" y="108696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3568198" y="8011089"/>
            <a:ext cx="5035237" cy="12069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98"/>
              </a:lnSpc>
              <a:spcBef>
                <a:spcPct val="0"/>
              </a:spcBef>
            </a:pPr>
            <a:r>
              <a:rPr lang="en-US" sz="2356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Белорусский фонд </a:t>
            </a:r>
          </a:p>
          <a:p>
            <a:pPr algn="just">
              <a:lnSpc>
                <a:spcPts val="3298"/>
              </a:lnSpc>
              <a:spcBef>
                <a:spcPct val="0"/>
              </a:spcBef>
            </a:pPr>
            <a:r>
              <a:rPr lang="en-US" sz="2356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поддержки </a:t>
            </a:r>
          </a:p>
          <a:p>
            <a:pPr algn="just">
              <a:lnSpc>
                <a:spcPts val="3298"/>
              </a:lnSpc>
              <a:spcBef>
                <a:spcPct val="0"/>
              </a:spcBef>
            </a:pPr>
            <a:r>
              <a:rPr lang="en-US" sz="2356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предпринимателей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568198" y="9258300"/>
            <a:ext cx="3767302" cy="61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19"/>
              </a:lnSpc>
            </a:pPr>
            <a:r>
              <a:rPr lang="en-US" sz="201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дополнительный инструмент </a:t>
            </a:r>
          </a:p>
          <a:p>
            <a:pPr algn="just">
              <a:lnSpc>
                <a:spcPts val="2419"/>
              </a:lnSpc>
            </a:pPr>
            <a:r>
              <a:rPr lang="en-US" sz="2016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поддержки МСП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3212372" y="3896957"/>
            <a:ext cx="4541656" cy="1740688"/>
            <a:chOff x="0" y="0"/>
            <a:chExt cx="6055542" cy="2320917"/>
          </a:xfrm>
        </p:grpSpPr>
        <p:sp>
          <p:nvSpPr>
            <p:cNvPr id="19" name="TextBox 19"/>
            <p:cNvSpPr txBox="1"/>
            <p:nvPr/>
          </p:nvSpPr>
          <p:spPr>
            <a:xfrm>
              <a:off x="0" y="28575"/>
              <a:ext cx="6055542" cy="4618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750"/>
                </a:lnSpc>
              </a:pPr>
              <a:r>
                <a:rPr lang="en-US" sz="2456" b="1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Бизнес консалт БР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736495"/>
              <a:ext cx="6055542" cy="15844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70"/>
                </a:lnSpc>
              </a:pPr>
              <a:r>
                <a:rPr lang="en-US" sz="21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специальная структура поддержки, которая поможет с маркетинговыми исследованиями и бизнес-планом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774658" y="3808404"/>
            <a:ext cx="4426357" cy="2655893"/>
            <a:chOff x="0" y="0"/>
            <a:chExt cx="5901809" cy="3541190"/>
          </a:xfrm>
        </p:grpSpPr>
        <p:sp>
          <p:nvSpPr>
            <p:cNvPr id="22" name="TextBox 22"/>
            <p:cNvSpPr txBox="1"/>
            <p:nvPr/>
          </p:nvSpPr>
          <p:spPr>
            <a:xfrm>
              <a:off x="0" y="-38100"/>
              <a:ext cx="5901809" cy="10979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438"/>
                </a:lnSpc>
                <a:spcBef>
                  <a:spcPct val="0"/>
                </a:spcBef>
              </a:pPr>
              <a:r>
                <a:rPr lang="en-US" sz="2456" b="1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Лизинговая компания </a:t>
              </a:r>
            </a:p>
            <a:p>
              <a:pPr algn="r">
                <a:lnSpc>
                  <a:spcPts val="3438"/>
                </a:lnSpc>
                <a:spcBef>
                  <a:spcPct val="0"/>
                </a:spcBef>
              </a:pPr>
              <a:r>
                <a:rPr lang="en-US" sz="2456" b="1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«Промагролизинг»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318690"/>
              <a:ext cx="5901809" cy="2222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59"/>
                </a:lnSpc>
              </a:pPr>
              <a:r>
                <a:rPr lang="en-US" sz="22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крупнейший лизинговый </a:t>
              </a:r>
            </a:p>
            <a:p>
              <a:pPr algn="r">
                <a:lnSpc>
                  <a:spcPts val="2659"/>
                </a:lnSpc>
              </a:pPr>
              <a:r>
                <a:rPr lang="en-US" sz="22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оператор в Беларуси:</a:t>
              </a:r>
            </a:p>
            <a:p>
              <a:pPr algn="r">
                <a:lnSpc>
                  <a:spcPts val="2659"/>
                </a:lnSpc>
              </a:pPr>
              <a:r>
                <a:rPr lang="en-US" sz="22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◊ внутренний и международный лизинг</a:t>
              </a:r>
            </a:p>
            <a:p>
              <a:pPr algn="r">
                <a:lnSpc>
                  <a:spcPts val="2659"/>
                </a:lnSpc>
              </a:pPr>
              <a:r>
                <a:rPr lang="en-US" sz="22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◊ содействие экспорту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805690" y="8175812"/>
            <a:ext cx="3842515" cy="1309900"/>
            <a:chOff x="0" y="0"/>
            <a:chExt cx="5123353" cy="1746533"/>
          </a:xfrm>
        </p:grpSpPr>
        <p:sp>
          <p:nvSpPr>
            <p:cNvPr id="25" name="TextBox 25"/>
            <p:cNvSpPr txBox="1"/>
            <p:nvPr/>
          </p:nvSpPr>
          <p:spPr>
            <a:xfrm>
              <a:off x="0" y="-47625"/>
              <a:ext cx="5123353" cy="6019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3858"/>
                </a:lnSpc>
                <a:spcBef>
                  <a:spcPct val="0"/>
                </a:spcBef>
              </a:pPr>
              <a:r>
                <a:rPr lang="en-US" sz="2756" b="1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Проектный центр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790858"/>
              <a:ext cx="5123353" cy="955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99"/>
                </a:lnSpc>
              </a:pPr>
              <a:r>
                <a:rPr lang="en-US" sz="2416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аналитическая поддержка бизнеса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64875" y="1200150"/>
            <a:ext cx="18288000" cy="781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607"/>
              </a:lnSpc>
            </a:pPr>
            <a:r>
              <a:rPr lang="en-US" sz="6300" spc="-403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ЭТО БАНК РАЗВИТИЯ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287618" y="2593224"/>
            <a:ext cx="3842515" cy="949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58"/>
              </a:lnSpc>
              <a:spcBef>
                <a:spcPct val="0"/>
              </a:spcBef>
            </a:pPr>
            <a:r>
              <a:rPr lang="en-US" sz="2756" b="1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Филиалы во всех регионах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407730" y="-17047266"/>
            <a:ext cx="35447684" cy="32096267"/>
          </a:xfrm>
          <a:custGeom>
            <a:avLst/>
            <a:gdLst/>
            <a:ahLst/>
            <a:cxnLst/>
            <a:rect l="l" t="t" r="r" b="b"/>
            <a:pathLst>
              <a:path w="35447684" h="32096267">
                <a:moveTo>
                  <a:pt x="0" y="0"/>
                </a:moveTo>
                <a:lnTo>
                  <a:pt x="35447685" y="0"/>
                </a:lnTo>
                <a:lnTo>
                  <a:pt x="35447685" y="32096267"/>
                </a:lnTo>
                <a:lnTo>
                  <a:pt x="0" y="3209626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308203" y="-2624920"/>
            <a:ext cx="5998213" cy="5431110"/>
          </a:xfrm>
          <a:custGeom>
            <a:avLst/>
            <a:gdLst/>
            <a:ahLst/>
            <a:cxnLst/>
            <a:rect l="l" t="t" r="r" b="b"/>
            <a:pathLst>
              <a:path w="5998213" h="5431110">
                <a:moveTo>
                  <a:pt x="0" y="0"/>
                </a:moveTo>
                <a:lnTo>
                  <a:pt x="5998213" y="0"/>
                </a:lnTo>
                <a:lnTo>
                  <a:pt x="5998213" y="5431110"/>
                </a:lnTo>
                <a:lnTo>
                  <a:pt x="0" y="54311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90225" y="1082657"/>
            <a:ext cx="16907549" cy="2056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КРЕДИТНЫЕ ПРОДУКТЫ</a:t>
            </a:r>
          </a:p>
          <a:p>
            <a:pPr marL="0" lvl="0" indent="0"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ПЛАНА СОЦИАЛЬНО-ЭКОНОМИЧЕСКОГО РАЗВИТИЯ НА 2026 ГОД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827689" y="6042302"/>
            <a:ext cx="7694878" cy="1410531"/>
            <a:chOff x="0" y="0"/>
            <a:chExt cx="2217036" cy="406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17036" cy="406400"/>
            </a:xfrm>
            <a:custGeom>
              <a:avLst/>
              <a:gdLst/>
              <a:ahLst/>
              <a:cxnLst/>
              <a:rect l="l" t="t" r="r" b="b"/>
              <a:pathLst>
                <a:path w="2217036" h="406400">
                  <a:moveTo>
                    <a:pt x="2013836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2013836" y="406400"/>
                  </a:lnTo>
                  <a:lnTo>
                    <a:pt x="2217036" y="203200"/>
                  </a:lnTo>
                  <a:lnTo>
                    <a:pt x="2013836" y="0"/>
                  </a:lnTo>
                  <a:close/>
                </a:path>
              </a:pathLst>
            </a:custGeom>
            <a:solidFill>
              <a:srgbClr val="9ABD05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102736" cy="42545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827689" y="4631771"/>
            <a:ext cx="5544080" cy="1299761"/>
            <a:chOff x="0" y="0"/>
            <a:chExt cx="1445080" cy="33878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45080" cy="338786"/>
            </a:xfrm>
            <a:custGeom>
              <a:avLst/>
              <a:gdLst/>
              <a:ahLst/>
              <a:cxnLst/>
              <a:rect l="l" t="t" r="r" b="b"/>
              <a:pathLst>
                <a:path w="1445080" h="338786">
                  <a:moveTo>
                    <a:pt x="0" y="0"/>
                  </a:moveTo>
                  <a:lnTo>
                    <a:pt x="1445080" y="0"/>
                  </a:lnTo>
                  <a:lnTo>
                    <a:pt x="1445080" y="338786"/>
                  </a:lnTo>
                  <a:lnTo>
                    <a:pt x="0" y="338786"/>
                  </a:lnTo>
                  <a:close/>
                </a:path>
              </a:pathLst>
            </a:custGeom>
            <a:solidFill>
              <a:srgbClr val="85AF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19050"/>
              <a:ext cx="1445080" cy="357836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927334" y="4013078"/>
            <a:ext cx="1842558" cy="1924449"/>
            <a:chOff x="0" y="0"/>
            <a:chExt cx="571500" cy="5969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85AF0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279400"/>
              <a:ext cx="285750" cy="31750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827689" y="7576847"/>
            <a:ext cx="5544080" cy="1299761"/>
            <a:chOff x="0" y="0"/>
            <a:chExt cx="1445080" cy="33878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445080" cy="338786"/>
            </a:xfrm>
            <a:custGeom>
              <a:avLst/>
              <a:gdLst/>
              <a:ahLst/>
              <a:cxnLst/>
              <a:rect l="l" t="t" r="r" b="b"/>
              <a:pathLst>
                <a:path w="1445080" h="338786">
                  <a:moveTo>
                    <a:pt x="0" y="0"/>
                  </a:moveTo>
                  <a:lnTo>
                    <a:pt x="1445080" y="0"/>
                  </a:lnTo>
                  <a:lnTo>
                    <a:pt x="1445080" y="338786"/>
                  </a:lnTo>
                  <a:lnTo>
                    <a:pt x="0" y="338786"/>
                  </a:ln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19050"/>
              <a:ext cx="1445080" cy="357836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 rot="5400000">
            <a:off x="8966537" y="7528052"/>
            <a:ext cx="1764151" cy="1842558"/>
            <a:chOff x="0" y="0"/>
            <a:chExt cx="571500" cy="5969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279400"/>
              <a:ext cx="285750" cy="31750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690225" y="3815746"/>
            <a:ext cx="6630067" cy="5907801"/>
          </a:xfrm>
          <a:custGeom>
            <a:avLst/>
            <a:gdLst/>
            <a:ahLst/>
            <a:cxnLst/>
            <a:rect l="l" t="t" r="r" b="b"/>
            <a:pathLst>
              <a:path w="6630067" h="5907801">
                <a:moveTo>
                  <a:pt x="0" y="0"/>
                </a:moveTo>
                <a:lnTo>
                  <a:pt x="6630068" y="0"/>
                </a:lnTo>
                <a:lnTo>
                  <a:pt x="6630068" y="5907801"/>
                </a:lnTo>
                <a:lnTo>
                  <a:pt x="0" y="59078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42" b="-6042"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7747258" y="4883583"/>
            <a:ext cx="2360153" cy="738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СРОК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220752" y="7786208"/>
            <a:ext cx="2627861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СУММА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409739" y="6357531"/>
            <a:ext cx="2360153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СТАВКА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604638" y="4610420"/>
            <a:ext cx="3332775" cy="934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79"/>
              </a:lnSpc>
              <a:spcBef>
                <a:spcPct val="0"/>
              </a:spcBef>
            </a:pPr>
            <a:r>
              <a:rPr lang="en-US" sz="519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10-15</a:t>
            </a:r>
            <a:r>
              <a:rPr lang="en-US" sz="5199" b="1">
                <a:solidFill>
                  <a:srgbClr val="9ABD0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519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лет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905406" y="6230849"/>
            <a:ext cx="4999447" cy="93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79"/>
              </a:lnSpc>
              <a:spcBef>
                <a:spcPct val="0"/>
              </a:spcBef>
            </a:pPr>
            <a:r>
              <a:rPr lang="en-US" sz="519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6-7 % </a:t>
            </a:r>
            <a:r>
              <a:rPr lang="en-US" sz="519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годовых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277053" y="7985916"/>
            <a:ext cx="7320722" cy="934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279"/>
              </a:lnSpc>
              <a:spcBef>
                <a:spcPct val="0"/>
              </a:spcBef>
            </a:pPr>
            <a:r>
              <a:rPr lang="en-US" sz="519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30-200</a:t>
            </a:r>
            <a:r>
              <a:rPr lang="en-US" sz="5199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5199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млн рублей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690225" y="4273193"/>
            <a:ext cx="4781486" cy="4778420"/>
            <a:chOff x="0" y="0"/>
            <a:chExt cx="3368160" cy="3366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sp>
        <p:nvSpPr>
          <p:cNvPr id="29" name="Freeform 29"/>
          <p:cNvSpPr/>
          <p:nvPr/>
        </p:nvSpPr>
        <p:spPr>
          <a:xfrm>
            <a:off x="876194" y="4457628"/>
            <a:ext cx="4409550" cy="4409550"/>
          </a:xfrm>
          <a:custGeom>
            <a:avLst/>
            <a:gdLst/>
            <a:ahLst/>
            <a:cxnLst/>
            <a:rect l="l" t="t" r="r" b="b"/>
            <a:pathLst>
              <a:path w="4409550" h="4409550">
                <a:moveTo>
                  <a:pt x="0" y="0"/>
                </a:moveTo>
                <a:lnTo>
                  <a:pt x="4409549" y="0"/>
                </a:lnTo>
                <a:lnTo>
                  <a:pt x="4409549" y="4409550"/>
                </a:lnTo>
                <a:lnTo>
                  <a:pt x="0" y="44095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0" name="TextBox 30"/>
          <p:cNvSpPr txBox="1"/>
          <p:nvPr/>
        </p:nvSpPr>
        <p:spPr>
          <a:xfrm>
            <a:off x="979586" y="5553598"/>
            <a:ext cx="4202766" cy="2255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Туристический </a:t>
            </a:r>
          </a:p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потенциал</a:t>
            </a:r>
          </a:p>
          <a:p>
            <a:pPr algn="ctr">
              <a:lnSpc>
                <a:spcPts val="2536"/>
              </a:lnSpc>
            </a:pPr>
            <a:endParaRPr lang="en-US" sz="2727" b="1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Сильные регионы</a:t>
            </a:r>
          </a:p>
          <a:p>
            <a:pPr algn="ctr">
              <a:lnSpc>
                <a:spcPts val="2536"/>
              </a:lnSpc>
            </a:pPr>
            <a:endParaRPr lang="en-US" sz="2727" b="1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Технологическая самодостаточность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9776586">
            <a:off x="-4291053" y="-3005177"/>
            <a:ext cx="21500310" cy="19467553"/>
          </a:xfrm>
          <a:custGeom>
            <a:avLst/>
            <a:gdLst/>
            <a:ahLst/>
            <a:cxnLst/>
            <a:rect l="l" t="t" r="r" b="b"/>
            <a:pathLst>
              <a:path w="21500310" h="19467553">
                <a:moveTo>
                  <a:pt x="0" y="0"/>
                </a:moveTo>
                <a:lnTo>
                  <a:pt x="21500310" y="0"/>
                </a:lnTo>
                <a:lnTo>
                  <a:pt x="21500310" y="19467554"/>
                </a:lnTo>
                <a:lnTo>
                  <a:pt x="0" y="194675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5883991">
            <a:off x="15558381" y="6252397"/>
            <a:ext cx="5998213" cy="5431110"/>
          </a:xfrm>
          <a:custGeom>
            <a:avLst/>
            <a:gdLst/>
            <a:ahLst/>
            <a:cxnLst/>
            <a:rect l="l" t="t" r="r" b="b"/>
            <a:pathLst>
              <a:path w="5998213" h="5431110">
                <a:moveTo>
                  <a:pt x="0" y="0"/>
                </a:moveTo>
                <a:lnTo>
                  <a:pt x="5998214" y="0"/>
                </a:lnTo>
                <a:lnTo>
                  <a:pt x="5998214" y="5431110"/>
                </a:lnTo>
                <a:lnTo>
                  <a:pt x="0" y="54311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353537" y="1753019"/>
            <a:ext cx="6420058" cy="987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7667"/>
              </a:lnSpc>
              <a:spcBef>
                <a:spcPct val="0"/>
              </a:spcBef>
            </a:pPr>
            <a:r>
              <a:rPr lang="en-US" sz="5555" spc="15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КАК ПОПАСТЬ?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739503" y="2638966"/>
            <a:ext cx="1888182" cy="456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8"/>
              </a:lnSpc>
            </a:pPr>
            <a:r>
              <a:rPr lang="en-US" sz="2520">
                <a:solidFill>
                  <a:srgbClr val="F5FFF5"/>
                </a:solidFill>
                <a:latin typeface="Poppins"/>
                <a:ea typeface="Poppins"/>
                <a:cs typeface="Poppins"/>
                <a:sym typeface="Poppins"/>
              </a:rPr>
              <a:t>*все просто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519826" y="3750940"/>
            <a:ext cx="3914731" cy="2175227"/>
            <a:chOff x="0" y="0"/>
            <a:chExt cx="4159440" cy="23112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59377" cy="2311146"/>
            </a:xfrm>
            <a:custGeom>
              <a:avLst/>
              <a:gdLst/>
              <a:ahLst/>
              <a:cxnLst/>
              <a:rect l="l" t="t" r="r" b="b"/>
              <a:pathLst>
                <a:path w="4159377" h="2311146">
                  <a:moveTo>
                    <a:pt x="4159377" y="1243076"/>
                  </a:moveTo>
                  <a:cubicBezTo>
                    <a:pt x="3182874" y="1031875"/>
                    <a:pt x="3182874" y="1031875"/>
                    <a:pt x="3182874" y="1031875"/>
                  </a:cubicBezTo>
                  <a:cubicBezTo>
                    <a:pt x="3315462" y="905129"/>
                    <a:pt x="3315462" y="905129"/>
                    <a:pt x="3315462" y="905129"/>
                  </a:cubicBezTo>
                  <a:cubicBezTo>
                    <a:pt x="2959862" y="573278"/>
                    <a:pt x="2489581" y="374142"/>
                    <a:pt x="1965198" y="374142"/>
                  </a:cubicBezTo>
                  <a:cubicBezTo>
                    <a:pt x="886079" y="374142"/>
                    <a:pt x="12065" y="1237107"/>
                    <a:pt x="0" y="2311146"/>
                  </a:cubicBezTo>
                  <a:cubicBezTo>
                    <a:pt x="12065" y="1031875"/>
                    <a:pt x="1054989" y="0"/>
                    <a:pt x="2332863" y="0"/>
                  </a:cubicBezTo>
                  <a:cubicBezTo>
                    <a:pt x="2863342" y="0"/>
                    <a:pt x="3351657" y="175006"/>
                    <a:pt x="3743452" y="476758"/>
                  </a:cubicBezTo>
                  <a:cubicBezTo>
                    <a:pt x="3845941" y="374142"/>
                    <a:pt x="3845941" y="374142"/>
                    <a:pt x="3845941" y="374142"/>
                  </a:cubicBezTo>
                  <a:lnTo>
                    <a:pt x="4159377" y="1243076"/>
                  </a:lnTo>
                  <a:close/>
                </a:path>
              </a:pathLst>
            </a:custGeom>
            <a:solidFill>
              <a:srgbClr val="9ABD05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672972" y="4356751"/>
            <a:ext cx="3169326" cy="3171359"/>
            <a:chOff x="0" y="0"/>
            <a:chExt cx="3367440" cy="33696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188593" y="4260103"/>
            <a:ext cx="3170004" cy="3167971"/>
            <a:chOff x="0" y="0"/>
            <a:chExt cx="3368160" cy="3366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516507" y="4229054"/>
            <a:ext cx="3169326" cy="3171359"/>
            <a:chOff x="0" y="0"/>
            <a:chExt cx="3367440" cy="33696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67405" cy="3369564"/>
            </a:xfrm>
            <a:custGeom>
              <a:avLst/>
              <a:gdLst/>
              <a:ahLst/>
              <a:cxnLst/>
              <a:rect l="l" t="t" r="r" b="b"/>
              <a:pathLst>
                <a:path w="3367405" h="3369564">
                  <a:moveTo>
                    <a:pt x="0" y="1684782"/>
                  </a:moveTo>
                  <a:cubicBezTo>
                    <a:pt x="0" y="754253"/>
                    <a:pt x="753872" y="0"/>
                    <a:pt x="1683766" y="0"/>
                  </a:cubicBezTo>
                  <a:cubicBezTo>
                    <a:pt x="2613660" y="0"/>
                    <a:pt x="3367405" y="754253"/>
                    <a:pt x="3367405" y="1684782"/>
                  </a:cubicBezTo>
                  <a:cubicBezTo>
                    <a:pt x="3367405" y="2615311"/>
                    <a:pt x="2613660" y="3369564"/>
                    <a:pt x="1683766" y="3369564"/>
                  </a:cubicBezTo>
                  <a:cubicBezTo>
                    <a:pt x="753872" y="3369564"/>
                    <a:pt x="0" y="2615311"/>
                    <a:pt x="0" y="168478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sp>
        <p:nvSpPr>
          <p:cNvPr id="14" name="Freeform 14"/>
          <p:cNvSpPr/>
          <p:nvPr/>
        </p:nvSpPr>
        <p:spPr>
          <a:xfrm>
            <a:off x="6311886" y="4382379"/>
            <a:ext cx="2923419" cy="2923419"/>
          </a:xfrm>
          <a:custGeom>
            <a:avLst/>
            <a:gdLst/>
            <a:ahLst/>
            <a:cxnLst/>
            <a:rect l="l" t="t" r="r" b="b"/>
            <a:pathLst>
              <a:path w="2923419" h="2923419">
                <a:moveTo>
                  <a:pt x="0" y="0"/>
                </a:moveTo>
                <a:lnTo>
                  <a:pt x="2923418" y="0"/>
                </a:lnTo>
                <a:lnTo>
                  <a:pt x="2923418" y="2923419"/>
                </a:lnTo>
                <a:lnTo>
                  <a:pt x="0" y="29234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793494" y="4476994"/>
            <a:ext cx="2923419" cy="2923419"/>
          </a:xfrm>
          <a:custGeom>
            <a:avLst/>
            <a:gdLst/>
            <a:ahLst/>
            <a:cxnLst/>
            <a:rect l="l" t="t" r="r" b="b"/>
            <a:pathLst>
              <a:path w="2923419" h="2923419">
                <a:moveTo>
                  <a:pt x="0" y="0"/>
                </a:moveTo>
                <a:lnTo>
                  <a:pt x="2923419" y="0"/>
                </a:lnTo>
                <a:lnTo>
                  <a:pt x="2923419" y="2923419"/>
                </a:lnTo>
                <a:lnTo>
                  <a:pt x="0" y="29234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0639461" y="4363923"/>
            <a:ext cx="2923419" cy="2923419"/>
          </a:xfrm>
          <a:custGeom>
            <a:avLst/>
            <a:gdLst/>
            <a:ahLst/>
            <a:cxnLst/>
            <a:rect l="l" t="t" r="r" b="b"/>
            <a:pathLst>
              <a:path w="2923419" h="2923419">
                <a:moveTo>
                  <a:pt x="0" y="0"/>
                </a:moveTo>
                <a:lnTo>
                  <a:pt x="2923419" y="0"/>
                </a:lnTo>
                <a:lnTo>
                  <a:pt x="2923419" y="2923419"/>
                </a:lnTo>
                <a:lnTo>
                  <a:pt x="0" y="29234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7008605" y="5032342"/>
            <a:ext cx="1529979" cy="1529979"/>
          </a:xfrm>
          <a:custGeom>
            <a:avLst/>
            <a:gdLst/>
            <a:ahLst/>
            <a:cxnLst/>
            <a:rect l="l" t="t" r="r" b="b"/>
            <a:pathLst>
              <a:path w="1529979" h="1529979">
                <a:moveTo>
                  <a:pt x="0" y="0"/>
                </a:moveTo>
                <a:lnTo>
                  <a:pt x="1529980" y="0"/>
                </a:lnTo>
                <a:lnTo>
                  <a:pt x="1529980" y="1529979"/>
                </a:lnTo>
                <a:lnTo>
                  <a:pt x="0" y="15299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1216659" y="4959577"/>
            <a:ext cx="1769023" cy="1769023"/>
          </a:xfrm>
          <a:custGeom>
            <a:avLst/>
            <a:gdLst/>
            <a:ahLst/>
            <a:cxnLst/>
            <a:rect l="l" t="t" r="r" b="b"/>
            <a:pathLst>
              <a:path w="1769023" h="1769023">
                <a:moveTo>
                  <a:pt x="0" y="0"/>
                </a:moveTo>
                <a:lnTo>
                  <a:pt x="1769023" y="0"/>
                </a:lnTo>
                <a:lnTo>
                  <a:pt x="1769023" y="1769023"/>
                </a:lnTo>
                <a:lnTo>
                  <a:pt x="0" y="176902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2472255" y="5098494"/>
            <a:ext cx="1565899" cy="1565899"/>
          </a:xfrm>
          <a:custGeom>
            <a:avLst/>
            <a:gdLst/>
            <a:ahLst/>
            <a:cxnLst/>
            <a:rect l="l" t="t" r="r" b="b"/>
            <a:pathLst>
              <a:path w="1565899" h="1565899">
                <a:moveTo>
                  <a:pt x="0" y="0"/>
                </a:moveTo>
                <a:lnTo>
                  <a:pt x="1565898" y="0"/>
                </a:lnTo>
                <a:lnTo>
                  <a:pt x="1565898" y="1565898"/>
                </a:lnTo>
                <a:lnTo>
                  <a:pt x="0" y="156589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TextBox 20"/>
          <p:cNvSpPr txBox="1"/>
          <p:nvPr/>
        </p:nvSpPr>
        <p:spPr>
          <a:xfrm>
            <a:off x="1793494" y="7832494"/>
            <a:ext cx="2601172" cy="931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23"/>
              </a:lnSpc>
            </a:pPr>
            <a:r>
              <a:rPr lang="en-US" sz="3488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Заявка </a:t>
            </a:r>
          </a:p>
          <a:p>
            <a:pPr algn="ctr">
              <a:lnSpc>
                <a:spcPts val="3523"/>
              </a:lnSpc>
            </a:pPr>
            <a:r>
              <a:rPr lang="en-US" sz="3488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на ресурсе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739503" y="8298235"/>
            <a:ext cx="4213330" cy="8888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6"/>
              </a:lnSpc>
            </a:pPr>
            <a:r>
              <a:rPr lang="en-US" sz="3283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РЕГИОНАЛЬНАЯ- </a:t>
            </a:r>
          </a:p>
          <a:p>
            <a:pPr algn="ctr">
              <a:lnSpc>
                <a:spcPts val="3316"/>
              </a:lnSpc>
            </a:pPr>
            <a:r>
              <a:rPr lang="en-US" sz="3283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ИНИЦИАТИВА.БЕЛ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619985" y="7334373"/>
            <a:ext cx="3775980" cy="1307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6"/>
              </a:lnSpc>
            </a:pPr>
            <a:r>
              <a:rPr lang="en-US" sz="3283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Согласование</a:t>
            </a:r>
          </a:p>
          <a:p>
            <a:pPr algn="ctr">
              <a:lnSpc>
                <a:spcPts val="3316"/>
              </a:lnSpc>
            </a:pPr>
            <a:r>
              <a:rPr lang="en-US" sz="3283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Министерством экономики</a:t>
            </a:r>
          </a:p>
        </p:txBody>
      </p:sp>
      <p:grpSp>
        <p:nvGrpSpPr>
          <p:cNvPr id="23" name="Group 23"/>
          <p:cNvGrpSpPr/>
          <p:nvPr/>
        </p:nvGrpSpPr>
        <p:grpSpPr>
          <a:xfrm rot="-1843159">
            <a:off x="7594642" y="1772314"/>
            <a:ext cx="3527909" cy="1936249"/>
            <a:chOff x="0" y="0"/>
            <a:chExt cx="4159440" cy="228285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159377" cy="2282803"/>
            </a:xfrm>
            <a:custGeom>
              <a:avLst/>
              <a:gdLst/>
              <a:ahLst/>
              <a:cxnLst/>
              <a:rect l="l" t="t" r="r" b="b"/>
              <a:pathLst>
                <a:path w="4159377" h="2282803">
                  <a:moveTo>
                    <a:pt x="4159377" y="1227832"/>
                  </a:moveTo>
                  <a:cubicBezTo>
                    <a:pt x="3182874" y="1019221"/>
                    <a:pt x="3182874" y="1019221"/>
                    <a:pt x="3182874" y="1019221"/>
                  </a:cubicBezTo>
                  <a:cubicBezTo>
                    <a:pt x="3315462" y="894029"/>
                    <a:pt x="3315462" y="894029"/>
                    <a:pt x="3315462" y="894029"/>
                  </a:cubicBezTo>
                  <a:cubicBezTo>
                    <a:pt x="2959862" y="566248"/>
                    <a:pt x="2489581" y="369554"/>
                    <a:pt x="1965198" y="369554"/>
                  </a:cubicBezTo>
                  <a:cubicBezTo>
                    <a:pt x="886079" y="369554"/>
                    <a:pt x="12065" y="1221936"/>
                    <a:pt x="0" y="2282803"/>
                  </a:cubicBezTo>
                  <a:cubicBezTo>
                    <a:pt x="12065" y="1019221"/>
                    <a:pt x="1054989" y="0"/>
                    <a:pt x="2332863" y="0"/>
                  </a:cubicBezTo>
                  <a:cubicBezTo>
                    <a:pt x="2863342" y="0"/>
                    <a:pt x="3351657" y="172860"/>
                    <a:pt x="3743452" y="470911"/>
                  </a:cubicBezTo>
                  <a:cubicBezTo>
                    <a:pt x="3845941" y="369554"/>
                    <a:pt x="3845941" y="369554"/>
                    <a:pt x="3845941" y="369554"/>
                  </a:cubicBezTo>
                  <a:lnTo>
                    <a:pt x="4159377" y="1227832"/>
                  </a:lnTo>
                  <a:close/>
                </a:path>
              </a:pathLst>
            </a:custGeom>
            <a:solidFill>
              <a:srgbClr val="9ABD05"/>
            </a:solidFill>
          </p:spPr>
        </p:sp>
      </p:grpSp>
      <p:sp>
        <p:nvSpPr>
          <p:cNvPr id="25" name="Freeform 25"/>
          <p:cNvSpPr/>
          <p:nvPr/>
        </p:nvSpPr>
        <p:spPr>
          <a:xfrm>
            <a:off x="11461860" y="947946"/>
            <a:ext cx="2316251" cy="1957232"/>
          </a:xfrm>
          <a:custGeom>
            <a:avLst/>
            <a:gdLst/>
            <a:ahLst/>
            <a:cxnLst/>
            <a:rect l="l" t="t" r="r" b="b"/>
            <a:pathLst>
              <a:path w="2316251" h="1957232">
                <a:moveTo>
                  <a:pt x="0" y="0"/>
                </a:moveTo>
                <a:lnTo>
                  <a:pt x="2316251" y="0"/>
                </a:lnTo>
                <a:lnTo>
                  <a:pt x="2316251" y="1957232"/>
                </a:lnTo>
                <a:lnTo>
                  <a:pt x="0" y="19572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Group 26"/>
          <p:cNvGrpSpPr/>
          <p:nvPr/>
        </p:nvGrpSpPr>
        <p:grpSpPr>
          <a:xfrm>
            <a:off x="11072274" y="347946"/>
            <a:ext cx="3095422" cy="3097407"/>
            <a:chOff x="0" y="0"/>
            <a:chExt cx="4127229" cy="4129876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4127229" cy="4129876"/>
              <a:chOff x="0" y="0"/>
              <a:chExt cx="3367440" cy="33696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3367405" cy="3369564"/>
              </a:xfrm>
              <a:custGeom>
                <a:avLst/>
                <a:gdLst/>
                <a:ahLst/>
                <a:cxnLst/>
                <a:rect l="l" t="t" r="r" b="b"/>
                <a:pathLst>
                  <a:path w="3367405" h="3369564">
                    <a:moveTo>
                      <a:pt x="0" y="1684782"/>
                    </a:moveTo>
                    <a:cubicBezTo>
                      <a:pt x="0" y="754253"/>
                      <a:pt x="753872" y="0"/>
                      <a:pt x="1683766" y="0"/>
                    </a:cubicBezTo>
                    <a:cubicBezTo>
                      <a:pt x="2613660" y="0"/>
                      <a:pt x="3367405" y="754253"/>
                      <a:pt x="3367405" y="1684782"/>
                    </a:cubicBezTo>
                    <a:cubicBezTo>
                      <a:pt x="3367405" y="2615311"/>
                      <a:pt x="2613660" y="3369564"/>
                      <a:pt x="1683766" y="3369564"/>
                    </a:cubicBezTo>
                    <a:cubicBezTo>
                      <a:pt x="753872" y="3369564"/>
                      <a:pt x="0" y="2615311"/>
                      <a:pt x="0" y="1684782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</p:grpSp>
        <p:sp>
          <p:nvSpPr>
            <p:cNvPr id="29" name="Freeform 29"/>
            <p:cNvSpPr/>
            <p:nvPr/>
          </p:nvSpPr>
          <p:spPr>
            <a:xfrm>
              <a:off x="160115" y="175632"/>
              <a:ext cx="3806998" cy="3806998"/>
            </a:xfrm>
            <a:custGeom>
              <a:avLst/>
              <a:gdLst/>
              <a:ahLst/>
              <a:cxnLst/>
              <a:rect l="l" t="t" r="r" b="b"/>
              <a:pathLst>
                <a:path w="3806998" h="3806998">
                  <a:moveTo>
                    <a:pt x="0" y="0"/>
                  </a:moveTo>
                  <a:lnTo>
                    <a:pt x="3806999" y="0"/>
                  </a:lnTo>
                  <a:lnTo>
                    <a:pt x="3806999" y="3806998"/>
                  </a:lnTo>
                  <a:lnTo>
                    <a:pt x="0" y="38069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30" name="Freeform 30"/>
            <p:cNvSpPr/>
            <p:nvPr/>
          </p:nvSpPr>
          <p:spPr>
            <a:xfrm>
              <a:off x="1111918" y="799432"/>
              <a:ext cx="2287824" cy="2526061"/>
            </a:xfrm>
            <a:custGeom>
              <a:avLst/>
              <a:gdLst/>
              <a:ahLst/>
              <a:cxnLst/>
              <a:rect l="l" t="t" r="r" b="b"/>
              <a:pathLst>
                <a:path w="2287824" h="2526061">
                  <a:moveTo>
                    <a:pt x="0" y="0"/>
                  </a:moveTo>
                  <a:lnTo>
                    <a:pt x="2287824" y="0"/>
                  </a:lnTo>
                  <a:lnTo>
                    <a:pt x="2287824" y="2526061"/>
                  </a:lnTo>
                  <a:lnTo>
                    <a:pt x="0" y="25260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31" name="TextBox 31"/>
          <p:cNvSpPr txBox="1"/>
          <p:nvPr/>
        </p:nvSpPr>
        <p:spPr>
          <a:xfrm>
            <a:off x="14262946" y="1117136"/>
            <a:ext cx="3779336" cy="1578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60"/>
              </a:lnSpc>
            </a:pPr>
            <a:r>
              <a:rPr lang="en-US" sz="303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Подача </a:t>
            </a:r>
          </a:p>
          <a:p>
            <a:pPr algn="ctr">
              <a:lnSpc>
                <a:spcPts val="3060"/>
              </a:lnSpc>
            </a:pPr>
            <a:r>
              <a:rPr lang="en-US" sz="303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инициатором документов </a:t>
            </a:r>
          </a:p>
          <a:p>
            <a:pPr algn="ctr">
              <a:lnSpc>
                <a:spcPts val="3060"/>
              </a:lnSpc>
            </a:pPr>
            <a:r>
              <a:rPr lang="en-US" sz="303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в Банк развития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6020968" y="5971804"/>
            <a:ext cx="3623142" cy="2007569"/>
            <a:chOff x="0" y="0"/>
            <a:chExt cx="4165920" cy="230832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solidFill>
              <a:srgbClr val="9ABD05"/>
            </a:solidFill>
          </p:spPr>
        </p:sp>
      </p:grpSp>
      <p:grpSp>
        <p:nvGrpSpPr>
          <p:cNvPr id="34" name="Group 34"/>
          <p:cNvGrpSpPr/>
          <p:nvPr/>
        </p:nvGrpSpPr>
        <p:grpSpPr>
          <a:xfrm rot="10488065">
            <a:off x="10036337" y="3713850"/>
            <a:ext cx="3623142" cy="2007569"/>
            <a:chOff x="0" y="0"/>
            <a:chExt cx="4165920" cy="23083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165981" cy="2308352"/>
            </a:xfrm>
            <a:custGeom>
              <a:avLst/>
              <a:gdLst/>
              <a:ahLst/>
              <a:cxnLst/>
              <a:rect l="l" t="t" r="r" b="b"/>
              <a:pathLst>
                <a:path w="4165981" h="2308352">
                  <a:moveTo>
                    <a:pt x="4165981" y="1066800"/>
                  </a:moveTo>
                  <a:cubicBezTo>
                    <a:pt x="3189351" y="1271778"/>
                    <a:pt x="3189351" y="1271778"/>
                    <a:pt x="3189351" y="1271778"/>
                  </a:cubicBezTo>
                  <a:cubicBezTo>
                    <a:pt x="3315970" y="1404366"/>
                    <a:pt x="3315970" y="1404366"/>
                    <a:pt x="3315970" y="1404366"/>
                  </a:cubicBezTo>
                  <a:cubicBezTo>
                    <a:pt x="2966339" y="1735836"/>
                    <a:pt x="2489962" y="1934718"/>
                    <a:pt x="1971548" y="1934718"/>
                  </a:cubicBezTo>
                  <a:cubicBezTo>
                    <a:pt x="892302" y="1934591"/>
                    <a:pt x="18034" y="1072769"/>
                    <a:pt x="0" y="0"/>
                  </a:cubicBezTo>
                  <a:cubicBezTo>
                    <a:pt x="18034" y="1277747"/>
                    <a:pt x="1061085" y="2308352"/>
                    <a:pt x="2339213" y="2308352"/>
                  </a:cubicBezTo>
                  <a:cubicBezTo>
                    <a:pt x="2869692" y="2308352"/>
                    <a:pt x="3358134" y="2133600"/>
                    <a:pt x="3749929" y="1832229"/>
                  </a:cubicBezTo>
                  <a:cubicBezTo>
                    <a:pt x="3852418" y="1934718"/>
                    <a:pt x="3852418" y="1934718"/>
                    <a:pt x="3852418" y="1934718"/>
                  </a:cubicBezTo>
                  <a:lnTo>
                    <a:pt x="4165981" y="1066800"/>
                  </a:lnTo>
                  <a:close/>
                </a:path>
              </a:pathLst>
            </a:custGeom>
            <a:solidFill>
              <a:srgbClr val="9ABD05"/>
            </a:solidFill>
          </p:spPr>
        </p:sp>
      </p:grpSp>
      <p:sp>
        <p:nvSpPr>
          <p:cNvPr id="36" name="TextBox 36"/>
          <p:cNvSpPr txBox="1"/>
          <p:nvPr/>
        </p:nvSpPr>
        <p:spPr>
          <a:xfrm>
            <a:off x="852309" y="767505"/>
            <a:ext cx="7084716" cy="1080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356"/>
              </a:lnSpc>
              <a:spcBef>
                <a:spcPct val="0"/>
              </a:spcBef>
            </a:pPr>
            <a:r>
              <a:rPr lang="en-US" sz="6055" b="1" spc="16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ПРОДУКТЫ ПСЭР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391673" y="-21299357"/>
            <a:ext cx="32728105" cy="29633812"/>
          </a:xfrm>
          <a:custGeom>
            <a:avLst/>
            <a:gdLst/>
            <a:ahLst/>
            <a:cxnLst/>
            <a:rect l="l" t="t" r="r" b="b"/>
            <a:pathLst>
              <a:path w="32728105" h="29633812">
                <a:moveTo>
                  <a:pt x="0" y="0"/>
                </a:moveTo>
                <a:lnTo>
                  <a:pt x="32728105" y="0"/>
                </a:lnTo>
                <a:lnTo>
                  <a:pt x="32728105" y="29633812"/>
                </a:lnTo>
                <a:lnTo>
                  <a:pt x="0" y="296338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flipV="1">
            <a:off x="11422602" y="3661316"/>
            <a:ext cx="887915" cy="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sp>
        <p:nvSpPr>
          <p:cNvPr id="4" name="AutoShape 4"/>
          <p:cNvSpPr/>
          <p:nvPr/>
        </p:nvSpPr>
        <p:spPr>
          <a:xfrm>
            <a:off x="11407680" y="5292745"/>
            <a:ext cx="887915" cy="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sp>
        <p:nvSpPr>
          <p:cNvPr id="5" name="AutoShape 5"/>
          <p:cNvSpPr/>
          <p:nvPr/>
        </p:nvSpPr>
        <p:spPr>
          <a:xfrm>
            <a:off x="11407680" y="6848027"/>
            <a:ext cx="887915" cy="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sp>
        <p:nvSpPr>
          <p:cNvPr id="6" name="AutoShape 6"/>
          <p:cNvSpPr/>
          <p:nvPr/>
        </p:nvSpPr>
        <p:spPr>
          <a:xfrm>
            <a:off x="11407680" y="8496617"/>
            <a:ext cx="887915" cy="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oval" w="lg" len="lg"/>
          </a:ln>
        </p:spPr>
      </p:sp>
      <p:grpSp>
        <p:nvGrpSpPr>
          <p:cNvPr id="7" name="Group 7"/>
          <p:cNvGrpSpPr/>
          <p:nvPr/>
        </p:nvGrpSpPr>
        <p:grpSpPr>
          <a:xfrm>
            <a:off x="7489670" y="3310627"/>
            <a:ext cx="3932933" cy="701379"/>
            <a:chOff x="0" y="0"/>
            <a:chExt cx="945756" cy="16865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945756" cy="168656"/>
            </a:xfrm>
            <a:custGeom>
              <a:avLst/>
              <a:gdLst/>
              <a:ahLst/>
              <a:cxnLst/>
              <a:rect l="l" t="t" r="r" b="b"/>
              <a:pathLst>
                <a:path w="945756" h="168656">
                  <a:moveTo>
                    <a:pt x="945756" y="39370"/>
                  </a:moveTo>
                  <a:lnTo>
                    <a:pt x="945756" y="129286"/>
                  </a:lnTo>
                  <a:cubicBezTo>
                    <a:pt x="945756" y="139728"/>
                    <a:pt x="941608" y="149742"/>
                    <a:pt x="934225" y="157125"/>
                  </a:cubicBezTo>
                  <a:cubicBezTo>
                    <a:pt x="926842" y="164508"/>
                    <a:pt x="916828" y="168656"/>
                    <a:pt x="906386" y="168656"/>
                  </a:cubicBezTo>
                  <a:lnTo>
                    <a:pt x="39370" y="168656"/>
                  </a:lnTo>
                  <a:cubicBezTo>
                    <a:pt x="28928" y="168656"/>
                    <a:pt x="18914" y="164508"/>
                    <a:pt x="11531" y="157125"/>
                  </a:cubicBezTo>
                  <a:cubicBezTo>
                    <a:pt x="4148" y="149742"/>
                    <a:pt x="0" y="139728"/>
                    <a:pt x="0" y="129286"/>
                  </a:cubicBezTo>
                  <a:lnTo>
                    <a:pt x="0" y="39370"/>
                  </a:lnTo>
                  <a:cubicBezTo>
                    <a:pt x="0" y="28928"/>
                    <a:pt x="4148" y="18914"/>
                    <a:pt x="11531" y="11531"/>
                  </a:cubicBezTo>
                  <a:cubicBezTo>
                    <a:pt x="18914" y="4148"/>
                    <a:pt x="28928" y="0"/>
                    <a:pt x="39370" y="0"/>
                  </a:cubicBezTo>
                  <a:lnTo>
                    <a:pt x="906386" y="0"/>
                  </a:lnTo>
                  <a:cubicBezTo>
                    <a:pt x="916828" y="0"/>
                    <a:pt x="926842" y="4148"/>
                    <a:pt x="934225" y="11531"/>
                  </a:cubicBezTo>
                  <a:cubicBezTo>
                    <a:pt x="941608" y="18914"/>
                    <a:pt x="945756" y="28928"/>
                    <a:pt x="945756" y="39370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945756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042965" y="4956232"/>
            <a:ext cx="2492132" cy="701379"/>
            <a:chOff x="0" y="0"/>
            <a:chExt cx="599285" cy="16865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99285" cy="168656"/>
            </a:xfrm>
            <a:custGeom>
              <a:avLst/>
              <a:gdLst/>
              <a:ahLst/>
              <a:cxnLst/>
              <a:rect l="l" t="t" r="r" b="b"/>
              <a:pathLst>
                <a:path w="599285" h="168656">
                  <a:moveTo>
                    <a:pt x="599285" y="62131"/>
                  </a:moveTo>
                  <a:lnTo>
                    <a:pt x="599285" y="106525"/>
                  </a:lnTo>
                  <a:cubicBezTo>
                    <a:pt x="599285" y="140839"/>
                    <a:pt x="571468" y="168656"/>
                    <a:pt x="537154" y="168656"/>
                  </a:cubicBezTo>
                  <a:lnTo>
                    <a:pt x="62131" y="168656"/>
                  </a:lnTo>
                  <a:cubicBezTo>
                    <a:pt x="45653" y="168656"/>
                    <a:pt x="29850" y="162110"/>
                    <a:pt x="18198" y="150458"/>
                  </a:cubicBezTo>
                  <a:cubicBezTo>
                    <a:pt x="6546" y="138806"/>
                    <a:pt x="0" y="123003"/>
                    <a:pt x="0" y="106525"/>
                  </a:cubicBezTo>
                  <a:lnTo>
                    <a:pt x="0" y="62131"/>
                  </a:lnTo>
                  <a:cubicBezTo>
                    <a:pt x="0" y="27817"/>
                    <a:pt x="27817" y="0"/>
                    <a:pt x="62131" y="0"/>
                  </a:cubicBezTo>
                  <a:lnTo>
                    <a:pt x="537154" y="0"/>
                  </a:lnTo>
                  <a:cubicBezTo>
                    <a:pt x="571468" y="0"/>
                    <a:pt x="599285" y="27817"/>
                    <a:pt x="599285" y="62131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599285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042965" y="6511514"/>
            <a:ext cx="2492132" cy="701379"/>
            <a:chOff x="0" y="0"/>
            <a:chExt cx="599285" cy="16865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99285" cy="168656"/>
            </a:xfrm>
            <a:custGeom>
              <a:avLst/>
              <a:gdLst/>
              <a:ahLst/>
              <a:cxnLst/>
              <a:rect l="l" t="t" r="r" b="b"/>
              <a:pathLst>
                <a:path w="599285" h="168656">
                  <a:moveTo>
                    <a:pt x="599285" y="62131"/>
                  </a:moveTo>
                  <a:lnTo>
                    <a:pt x="599285" y="106525"/>
                  </a:lnTo>
                  <a:cubicBezTo>
                    <a:pt x="599285" y="140839"/>
                    <a:pt x="571468" y="168656"/>
                    <a:pt x="537154" y="168656"/>
                  </a:cubicBezTo>
                  <a:lnTo>
                    <a:pt x="62131" y="168656"/>
                  </a:lnTo>
                  <a:cubicBezTo>
                    <a:pt x="45653" y="168656"/>
                    <a:pt x="29850" y="162110"/>
                    <a:pt x="18198" y="150458"/>
                  </a:cubicBezTo>
                  <a:cubicBezTo>
                    <a:pt x="6546" y="138806"/>
                    <a:pt x="0" y="123003"/>
                    <a:pt x="0" y="106525"/>
                  </a:cubicBezTo>
                  <a:lnTo>
                    <a:pt x="0" y="62131"/>
                  </a:lnTo>
                  <a:cubicBezTo>
                    <a:pt x="0" y="27817"/>
                    <a:pt x="27817" y="0"/>
                    <a:pt x="62131" y="0"/>
                  </a:cubicBezTo>
                  <a:lnTo>
                    <a:pt x="537154" y="0"/>
                  </a:lnTo>
                  <a:cubicBezTo>
                    <a:pt x="571468" y="0"/>
                    <a:pt x="599285" y="27817"/>
                    <a:pt x="599285" y="62131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599285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472325" y="8157120"/>
            <a:ext cx="4062772" cy="701379"/>
            <a:chOff x="0" y="0"/>
            <a:chExt cx="976979" cy="16865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76979" cy="168656"/>
            </a:xfrm>
            <a:custGeom>
              <a:avLst/>
              <a:gdLst/>
              <a:ahLst/>
              <a:cxnLst/>
              <a:rect l="l" t="t" r="r" b="b"/>
              <a:pathLst>
                <a:path w="976979" h="168656">
                  <a:moveTo>
                    <a:pt x="976979" y="38112"/>
                  </a:moveTo>
                  <a:lnTo>
                    <a:pt x="976979" y="130544"/>
                  </a:lnTo>
                  <a:cubicBezTo>
                    <a:pt x="976979" y="151593"/>
                    <a:pt x="959916" y="168656"/>
                    <a:pt x="938867" y="168656"/>
                  </a:cubicBezTo>
                  <a:lnTo>
                    <a:pt x="38112" y="168656"/>
                  </a:lnTo>
                  <a:cubicBezTo>
                    <a:pt x="28004" y="168656"/>
                    <a:pt x="18310" y="164641"/>
                    <a:pt x="11163" y="157493"/>
                  </a:cubicBezTo>
                  <a:cubicBezTo>
                    <a:pt x="4015" y="150346"/>
                    <a:pt x="0" y="140652"/>
                    <a:pt x="0" y="130544"/>
                  </a:cubicBezTo>
                  <a:lnTo>
                    <a:pt x="0" y="38112"/>
                  </a:lnTo>
                  <a:cubicBezTo>
                    <a:pt x="0" y="28004"/>
                    <a:pt x="4015" y="18310"/>
                    <a:pt x="11163" y="11163"/>
                  </a:cubicBezTo>
                  <a:cubicBezTo>
                    <a:pt x="18310" y="4015"/>
                    <a:pt x="28004" y="0"/>
                    <a:pt x="38112" y="0"/>
                  </a:cubicBezTo>
                  <a:lnTo>
                    <a:pt x="938867" y="0"/>
                  </a:lnTo>
                  <a:cubicBezTo>
                    <a:pt x="948975" y="0"/>
                    <a:pt x="958669" y="4015"/>
                    <a:pt x="965816" y="11163"/>
                  </a:cubicBezTo>
                  <a:cubicBezTo>
                    <a:pt x="972963" y="18310"/>
                    <a:pt x="976979" y="28004"/>
                    <a:pt x="976979" y="38112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976979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028367" y="3217358"/>
            <a:ext cx="887915" cy="887915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604" tIns="50604" rIns="50604" bIns="50604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8599007" y="4862964"/>
            <a:ext cx="887915" cy="887915"/>
            <a:chOff x="0" y="0"/>
            <a:chExt cx="1183887" cy="1183887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0"/>
              <a:ext cx="1183887" cy="1183887"/>
              <a:chOff x="0" y="0"/>
              <a:chExt cx="812800" cy="81280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 w="19050" cap="sq">
                <a:solidFill>
                  <a:srgbClr val="B7D801"/>
                </a:solidFill>
                <a:prstDash val="solid"/>
                <a:miter/>
              </a:ln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51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6" name="Freeform 26"/>
            <p:cNvSpPr/>
            <p:nvPr/>
          </p:nvSpPr>
          <p:spPr>
            <a:xfrm>
              <a:off x="310631" y="383263"/>
              <a:ext cx="562625" cy="453169"/>
            </a:xfrm>
            <a:custGeom>
              <a:avLst/>
              <a:gdLst/>
              <a:ahLst/>
              <a:cxnLst/>
              <a:rect l="l" t="t" r="r" b="b"/>
              <a:pathLst>
                <a:path w="562625" h="453169">
                  <a:moveTo>
                    <a:pt x="0" y="0"/>
                  </a:moveTo>
                  <a:lnTo>
                    <a:pt x="562625" y="0"/>
                  </a:lnTo>
                  <a:lnTo>
                    <a:pt x="562625" y="453169"/>
                  </a:lnTo>
                  <a:lnTo>
                    <a:pt x="0" y="4531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27" name="Group 27"/>
          <p:cNvGrpSpPr/>
          <p:nvPr/>
        </p:nvGrpSpPr>
        <p:grpSpPr>
          <a:xfrm>
            <a:off x="8599007" y="6418246"/>
            <a:ext cx="887915" cy="887915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604" tIns="50604" rIns="50604" bIns="50604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7028367" y="8063851"/>
            <a:ext cx="887915" cy="887915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604" tIns="50604" rIns="50604" bIns="50604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>
            <a:off x="7223244" y="8267514"/>
            <a:ext cx="460209" cy="442638"/>
          </a:xfrm>
          <a:custGeom>
            <a:avLst/>
            <a:gdLst/>
            <a:ahLst/>
            <a:cxnLst/>
            <a:rect l="l" t="t" r="r" b="b"/>
            <a:pathLst>
              <a:path w="460209" h="442638">
                <a:moveTo>
                  <a:pt x="0" y="0"/>
                </a:moveTo>
                <a:lnTo>
                  <a:pt x="460209" y="0"/>
                </a:lnTo>
                <a:lnTo>
                  <a:pt x="460209" y="442638"/>
                </a:lnTo>
                <a:lnTo>
                  <a:pt x="0" y="4426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4" name="TextBox 34"/>
          <p:cNvSpPr txBox="1"/>
          <p:nvPr/>
        </p:nvSpPr>
        <p:spPr>
          <a:xfrm>
            <a:off x="7989532" y="8277305"/>
            <a:ext cx="3380048" cy="504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3"/>
              </a:lnSpc>
              <a:spcBef>
                <a:spcPct val="0"/>
              </a:spcBef>
            </a:pPr>
            <a:r>
              <a:rPr lang="en-US" sz="2973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ПРЕИМУЩЕСТВО</a:t>
            </a:r>
          </a:p>
        </p:txBody>
      </p:sp>
      <p:sp>
        <p:nvSpPr>
          <p:cNvPr id="35" name="Freeform 35"/>
          <p:cNvSpPr/>
          <p:nvPr/>
        </p:nvSpPr>
        <p:spPr>
          <a:xfrm>
            <a:off x="7112152" y="3389161"/>
            <a:ext cx="663196" cy="524754"/>
          </a:xfrm>
          <a:custGeom>
            <a:avLst/>
            <a:gdLst/>
            <a:ahLst/>
            <a:cxnLst/>
            <a:rect l="l" t="t" r="r" b="b"/>
            <a:pathLst>
              <a:path w="663196" h="524754">
                <a:moveTo>
                  <a:pt x="0" y="0"/>
                </a:moveTo>
                <a:lnTo>
                  <a:pt x="663196" y="0"/>
                </a:lnTo>
                <a:lnTo>
                  <a:pt x="663196" y="524754"/>
                </a:lnTo>
                <a:lnTo>
                  <a:pt x="0" y="5247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8793004" y="6614020"/>
            <a:ext cx="495952" cy="511291"/>
          </a:xfrm>
          <a:custGeom>
            <a:avLst/>
            <a:gdLst/>
            <a:ahLst/>
            <a:cxnLst/>
            <a:rect l="l" t="t" r="r" b="b"/>
            <a:pathLst>
              <a:path w="495952" h="511291">
                <a:moveTo>
                  <a:pt x="0" y="0"/>
                </a:moveTo>
                <a:lnTo>
                  <a:pt x="495952" y="0"/>
                </a:lnTo>
                <a:lnTo>
                  <a:pt x="495952" y="511290"/>
                </a:lnTo>
                <a:lnTo>
                  <a:pt x="0" y="51129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7" name="TextBox 37"/>
          <p:cNvSpPr txBox="1"/>
          <p:nvPr/>
        </p:nvSpPr>
        <p:spPr>
          <a:xfrm>
            <a:off x="8090404" y="3357191"/>
            <a:ext cx="1905122" cy="504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3"/>
              </a:lnSpc>
              <a:spcBef>
                <a:spcPct val="0"/>
              </a:spcBef>
            </a:pPr>
            <a:r>
              <a:rPr lang="en-US" sz="2973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СРОК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9740128" y="5025956"/>
            <a:ext cx="1556202" cy="504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3"/>
              </a:lnSpc>
              <a:spcBef>
                <a:spcPct val="0"/>
              </a:spcBef>
            </a:pPr>
            <a:r>
              <a:rPr lang="en-US" sz="2973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СТАВКА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9740128" y="6588699"/>
            <a:ext cx="1556202" cy="504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3"/>
              </a:lnSpc>
              <a:spcBef>
                <a:spcPct val="0"/>
              </a:spcBef>
            </a:pPr>
            <a:r>
              <a:rPr lang="en-US" sz="2973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СУММА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028700" y="907685"/>
            <a:ext cx="16423577" cy="1380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Кредитные продукты</a:t>
            </a:r>
          </a:p>
          <a:p>
            <a:pPr marL="0" lvl="0" indent="0"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в рамках государственных программ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2437936" y="3238219"/>
            <a:ext cx="3156120" cy="685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303"/>
              </a:lnSpc>
              <a:spcBef>
                <a:spcPct val="0"/>
              </a:spcBef>
            </a:pPr>
            <a:r>
              <a:rPr lang="en-US" sz="3787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15-20 </a:t>
            </a:r>
            <a:r>
              <a:rPr lang="en-US" sz="3787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лет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2437936" y="4627494"/>
            <a:ext cx="4619228" cy="640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303"/>
              </a:lnSpc>
              <a:spcBef>
                <a:spcPct val="0"/>
              </a:spcBef>
            </a:pPr>
            <a:r>
              <a:rPr lang="en-US" sz="3787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9,</a:t>
            </a:r>
            <a:r>
              <a:rPr lang="ru-RU" sz="3787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2</a:t>
            </a:r>
            <a:r>
              <a:rPr lang="en-US" sz="3787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5 % </a:t>
            </a:r>
            <a:r>
              <a:rPr lang="en-US" sz="3787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годовых</a:t>
            </a:r>
            <a:r>
              <a:rPr lang="en-US" sz="3787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*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2437936" y="6385738"/>
            <a:ext cx="4747853" cy="785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19"/>
              </a:lnSpc>
            </a:pPr>
            <a:r>
              <a:rPr lang="en-US" sz="3219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100% </a:t>
            </a:r>
          </a:p>
          <a:p>
            <a:pPr marL="0" lvl="0" indent="0" algn="l">
              <a:lnSpc>
                <a:spcPts val="2651"/>
              </a:lnSpc>
            </a:pPr>
            <a:r>
              <a:rPr lang="en-US" sz="2651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капитальных затрат с НДС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2437936" y="8027629"/>
            <a:ext cx="5626220" cy="809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52"/>
              </a:lnSpc>
            </a:pPr>
            <a:r>
              <a:rPr lang="en-US" sz="2251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бюджетные трансферты </a:t>
            </a:r>
            <a:r>
              <a:rPr lang="en-US" sz="2251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35 % **</a:t>
            </a:r>
          </a:p>
          <a:p>
            <a:pPr marL="0" lvl="0" indent="0" algn="l">
              <a:lnSpc>
                <a:spcPts val="3152"/>
              </a:lnSpc>
              <a:spcBef>
                <a:spcPct val="0"/>
              </a:spcBef>
            </a:pPr>
            <a:r>
              <a:rPr lang="en-US" sz="2251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субсидирование процентной ставки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2437936" y="5358793"/>
            <a:ext cx="4047322" cy="513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21"/>
              </a:lnSpc>
              <a:spcBef>
                <a:spcPct val="0"/>
              </a:spcBef>
            </a:pPr>
            <a:r>
              <a:rPr lang="en-US" sz="1515" i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* ставка рефинансирования </a:t>
            </a:r>
          </a:p>
          <a:p>
            <a:pPr algn="l">
              <a:lnSpc>
                <a:spcPts val="2121"/>
              </a:lnSpc>
              <a:spcBef>
                <a:spcPct val="0"/>
              </a:spcBef>
            </a:pPr>
            <a:r>
              <a:rPr lang="en-US" sz="1515" i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Национального банка Республики Беларусь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12437936" y="8987385"/>
            <a:ext cx="3792651" cy="513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21"/>
              </a:lnSpc>
              <a:spcBef>
                <a:spcPct val="0"/>
              </a:spcBef>
            </a:pPr>
            <a:r>
              <a:rPr lang="en-US" sz="1515" i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** от стоимости капитальных затрат по проекту без учета НДС</a:t>
            </a:r>
          </a:p>
        </p:txBody>
      </p:sp>
      <p:sp>
        <p:nvSpPr>
          <p:cNvPr id="47" name="Freeform 47"/>
          <p:cNvSpPr/>
          <p:nvPr/>
        </p:nvSpPr>
        <p:spPr>
          <a:xfrm>
            <a:off x="-2919745" y="6270207"/>
            <a:ext cx="8024063" cy="7265424"/>
          </a:xfrm>
          <a:custGeom>
            <a:avLst/>
            <a:gdLst/>
            <a:ahLst/>
            <a:cxnLst/>
            <a:rect l="l" t="t" r="r" b="b"/>
            <a:pathLst>
              <a:path w="8024063" h="7265424">
                <a:moveTo>
                  <a:pt x="0" y="0"/>
                </a:moveTo>
                <a:lnTo>
                  <a:pt x="8024062" y="0"/>
                </a:lnTo>
                <a:lnTo>
                  <a:pt x="8024062" y="7265424"/>
                </a:lnTo>
                <a:lnTo>
                  <a:pt x="0" y="72654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8" name="Group 48"/>
          <p:cNvGrpSpPr/>
          <p:nvPr/>
        </p:nvGrpSpPr>
        <p:grpSpPr>
          <a:xfrm>
            <a:off x="3359080" y="3923794"/>
            <a:ext cx="4487577" cy="4484699"/>
            <a:chOff x="0" y="0"/>
            <a:chExt cx="5983436" cy="5979599"/>
          </a:xfrm>
        </p:grpSpPr>
        <p:grpSp>
          <p:nvGrpSpPr>
            <p:cNvPr id="49" name="Group 49"/>
            <p:cNvGrpSpPr/>
            <p:nvPr/>
          </p:nvGrpSpPr>
          <p:grpSpPr>
            <a:xfrm>
              <a:off x="0" y="0"/>
              <a:ext cx="5983436" cy="5979599"/>
              <a:chOff x="0" y="0"/>
              <a:chExt cx="3368160" cy="3366000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3368040" cy="3366008"/>
              </a:xfrm>
              <a:custGeom>
                <a:avLst/>
                <a:gdLst/>
                <a:ahLst/>
                <a:cxnLst/>
                <a:rect l="l" t="t" r="r" b="b"/>
                <a:pathLst>
                  <a:path w="3368040" h="3366008">
                    <a:moveTo>
                      <a:pt x="0" y="1683004"/>
                    </a:moveTo>
                    <a:cubicBezTo>
                      <a:pt x="0" y="753491"/>
                      <a:pt x="753999" y="0"/>
                      <a:pt x="1684020" y="0"/>
                    </a:cubicBezTo>
                    <a:cubicBezTo>
                      <a:pt x="2614041" y="0"/>
                      <a:pt x="3368040" y="753491"/>
                      <a:pt x="3368040" y="1683004"/>
                    </a:cubicBezTo>
                    <a:cubicBezTo>
                      <a:pt x="3368040" y="2612517"/>
                      <a:pt x="2614041" y="3366008"/>
                      <a:pt x="1684020" y="3366008"/>
                    </a:cubicBezTo>
                    <a:cubicBezTo>
                      <a:pt x="753999" y="3366008"/>
                      <a:pt x="0" y="2612517"/>
                      <a:pt x="0" y="1683004"/>
                    </a:cubicBezTo>
                    <a:close/>
                  </a:path>
                </a:pathLst>
              </a:custGeom>
              <a:solidFill>
                <a:srgbClr val="B7D801"/>
              </a:solidFill>
            </p:spPr>
          </p:sp>
        </p:grpSp>
        <p:sp>
          <p:nvSpPr>
            <p:cNvPr id="51" name="Freeform 51"/>
            <p:cNvSpPr/>
            <p:nvPr/>
          </p:nvSpPr>
          <p:spPr>
            <a:xfrm>
              <a:off x="232716" y="230798"/>
              <a:ext cx="5518003" cy="5518003"/>
            </a:xfrm>
            <a:custGeom>
              <a:avLst/>
              <a:gdLst/>
              <a:ahLst/>
              <a:cxnLst/>
              <a:rect l="l" t="t" r="r" b="b"/>
              <a:pathLst>
                <a:path w="5518003" h="5518003">
                  <a:moveTo>
                    <a:pt x="0" y="0"/>
                  </a:moveTo>
                  <a:lnTo>
                    <a:pt x="5518003" y="0"/>
                  </a:lnTo>
                  <a:lnTo>
                    <a:pt x="5518003" y="5518003"/>
                  </a:lnTo>
                  <a:lnTo>
                    <a:pt x="0" y="55180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2" name="TextBox 52"/>
            <p:cNvSpPr txBox="1"/>
            <p:nvPr/>
          </p:nvSpPr>
          <p:spPr>
            <a:xfrm>
              <a:off x="388960" y="1175870"/>
              <a:ext cx="5259239" cy="4110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ГП «АПК будущего» </a:t>
              </a:r>
            </a:p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на 2026-2030 годы</a:t>
              </a:r>
            </a:p>
            <a:p>
              <a:pPr algn="ctr">
                <a:lnSpc>
                  <a:spcPts val="2416"/>
                </a:lnSpc>
              </a:pPr>
              <a:endParaRPr lang="en-US" sz="234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endParaRPr>
            </a:p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Региональный продукт - ЮВР</a:t>
              </a:r>
            </a:p>
            <a:p>
              <a:pPr algn="ctr">
                <a:lnSpc>
                  <a:spcPts val="2416"/>
                </a:lnSpc>
              </a:pPr>
              <a:endParaRPr lang="en-US" sz="234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endParaRPr>
            </a:p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Указ Президента РБ </a:t>
              </a:r>
            </a:p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от 05.01.2026 №2 </a:t>
              </a:r>
            </a:p>
            <a:p>
              <a:pPr algn="ctr">
                <a:lnSpc>
                  <a:spcPts val="2416"/>
                </a:lnSpc>
              </a:pPr>
              <a:r>
                <a:rPr lang="en-US" sz="2346" b="1">
                  <a:solidFill>
                    <a:srgbClr val="000000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«О развитии мясной отрасли»</a:t>
              </a:r>
            </a:p>
          </p:txBody>
        </p:sp>
        <p:sp>
          <p:nvSpPr>
            <p:cNvPr id="53" name="AutoShape 53"/>
            <p:cNvSpPr/>
            <p:nvPr/>
          </p:nvSpPr>
          <p:spPr>
            <a:xfrm>
              <a:off x="1602302" y="2253148"/>
              <a:ext cx="2778833" cy="0"/>
            </a:xfrm>
            <a:prstGeom prst="line">
              <a:avLst/>
            </a:prstGeom>
            <a:ln w="25400" cap="flat">
              <a:solidFill>
                <a:srgbClr val="323638"/>
              </a:solidFill>
              <a:prstDash val="lgDash"/>
              <a:headEnd type="none" w="sm" len="sm"/>
              <a:tailEnd type="none" w="sm" len="sm"/>
            </a:ln>
          </p:spPr>
        </p:sp>
        <p:sp>
          <p:nvSpPr>
            <p:cNvPr id="54" name="AutoShape 54"/>
            <p:cNvSpPr/>
            <p:nvPr/>
          </p:nvSpPr>
          <p:spPr>
            <a:xfrm>
              <a:off x="1629163" y="3436493"/>
              <a:ext cx="2778833" cy="0"/>
            </a:xfrm>
            <a:prstGeom prst="line">
              <a:avLst/>
            </a:prstGeom>
            <a:ln w="25400" cap="flat">
              <a:solidFill>
                <a:srgbClr val="323638"/>
              </a:solidFill>
              <a:prstDash val="lgDash"/>
              <a:headEnd type="none" w="sm" len="sm"/>
              <a:tailEnd type="none" w="sm" len="sm"/>
            </a:ln>
          </p:spPr>
        </p:sp>
      </p:grpSp>
      <p:grpSp>
        <p:nvGrpSpPr>
          <p:cNvPr id="55" name="Group 55"/>
          <p:cNvGrpSpPr/>
          <p:nvPr/>
        </p:nvGrpSpPr>
        <p:grpSpPr>
          <a:xfrm>
            <a:off x="630241" y="3037306"/>
            <a:ext cx="3854295" cy="1772976"/>
            <a:chOff x="0" y="0"/>
            <a:chExt cx="5139060" cy="2363968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139060" cy="2363968"/>
            </a:xfrm>
            <a:custGeom>
              <a:avLst/>
              <a:gdLst/>
              <a:ahLst/>
              <a:cxnLst/>
              <a:rect l="l" t="t" r="r" b="b"/>
              <a:pathLst>
                <a:path w="5139060" h="2363968">
                  <a:moveTo>
                    <a:pt x="0" y="0"/>
                  </a:moveTo>
                  <a:lnTo>
                    <a:pt x="5139060" y="0"/>
                  </a:lnTo>
                  <a:lnTo>
                    <a:pt x="5139060" y="2363968"/>
                  </a:lnTo>
                  <a:lnTo>
                    <a:pt x="0" y="2363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7" name="TextBox 57"/>
            <p:cNvSpPr txBox="1"/>
            <p:nvPr/>
          </p:nvSpPr>
          <p:spPr>
            <a:xfrm rot="-177888">
              <a:off x="382861" y="521976"/>
              <a:ext cx="4527435" cy="1041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02"/>
                </a:lnSpc>
              </a:pPr>
              <a:r>
                <a:rPr lang="en-US" sz="1501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•конкурсный отбор Банка развития</a:t>
              </a:r>
            </a:p>
            <a:p>
              <a:pPr marL="0" lvl="0" indent="0" algn="l">
                <a:lnSpc>
                  <a:spcPts val="2102"/>
                </a:lnSpc>
                <a:spcBef>
                  <a:spcPct val="0"/>
                </a:spcBef>
              </a:pPr>
              <a:r>
                <a:rPr lang="en-US" sz="1501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•перспективные и значимые инвестиционные проекты 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9829134"/>
            <a:ext cx="38001276" cy="34408428"/>
          </a:xfrm>
          <a:custGeom>
            <a:avLst/>
            <a:gdLst/>
            <a:ahLst/>
            <a:cxnLst/>
            <a:rect l="l" t="t" r="r" b="b"/>
            <a:pathLst>
              <a:path w="38001276" h="34408428">
                <a:moveTo>
                  <a:pt x="0" y="0"/>
                </a:moveTo>
                <a:lnTo>
                  <a:pt x="38001276" y="0"/>
                </a:lnTo>
                <a:lnTo>
                  <a:pt x="38001276" y="34408428"/>
                </a:lnTo>
                <a:lnTo>
                  <a:pt x="0" y="34408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6099706">
            <a:off x="-1786833" y="-1949310"/>
            <a:ext cx="5998213" cy="5431110"/>
          </a:xfrm>
          <a:custGeom>
            <a:avLst/>
            <a:gdLst/>
            <a:ahLst/>
            <a:cxnLst/>
            <a:rect l="l" t="t" r="r" b="b"/>
            <a:pathLst>
              <a:path w="5998213" h="5431110">
                <a:moveTo>
                  <a:pt x="0" y="0"/>
                </a:moveTo>
                <a:lnTo>
                  <a:pt x="5998213" y="0"/>
                </a:lnTo>
                <a:lnTo>
                  <a:pt x="5998213" y="5431109"/>
                </a:lnTo>
                <a:lnTo>
                  <a:pt x="0" y="543110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842751" y="5319349"/>
            <a:ext cx="7694878" cy="1410531"/>
            <a:chOff x="0" y="0"/>
            <a:chExt cx="2217036" cy="4064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17036" cy="406400"/>
            </a:xfrm>
            <a:custGeom>
              <a:avLst/>
              <a:gdLst/>
              <a:ahLst/>
              <a:cxnLst/>
              <a:rect l="l" t="t" r="r" b="b"/>
              <a:pathLst>
                <a:path w="2217036" h="406400">
                  <a:moveTo>
                    <a:pt x="2013836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2013836" y="406400"/>
                  </a:lnTo>
                  <a:lnTo>
                    <a:pt x="2217036" y="203200"/>
                  </a:lnTo>
                  <a:lnTo>
                    <a:pt x="2013836" y="0"/>
                  </a:lnTo>
                  <a:close/>
                </a:path>
              </a:pathLst>
            </a:custGeom>
            <a:solidFill>
              <a:srgbClr val="9ABD05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102736" cy="42545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842751" y="3908817"/>
            <a:ext cx="5544080" cy="1299761"/>
            <a:chOff x="0" y="0"/>
            <a:chExt cx="1445080" cy="33878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45080" cy="338786"/>
            </a:xfrm>
            <a:custGeom>
              <a:avLst/>
              <a:gdLst/>
              <a:ahLst/>
              <a:cxnLst/>
              <a:rect l="l" t="t" r="r" b="b"/>
              <a:pathLst>
                <a:path w="1445080" h="338786">
                  <a:moveTo>
                    <a:pt x="0" y="0"/>
                  </a:moveTo>
                  <a:lnTo>
                    <a:pt x="1445080" y="0"/>
                  </a:lnTo>
                  <a:lnTo>
                    <a:pt x="1445080" y="338786"/>
                  </a:lnTo>
                  <a:lnTo>
                    <a:pt x="0" y="338786"/>
                  </a:lnTo>
                  <a:close/>
                </a:path>
              </a:pathLst>
            </a:custGeom>
            <a:solidFill>
              <a:srgbClr val="85AF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1445080" cy="357836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942396" y="3290124"/>
            <a:ext cx="1842558" cy="1924449"/>
            <a:chOff x="0" y="0"/>
            <a:chExt cx="571500" cy="5969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85AF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279400"/>
              <a:ext cx="285750" cy="31750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42751" y="6853893"/>
            <a:ext cx="5544080" cy="1299761"/>
            <a:chOff x="0" y="0"/>
            <a:chExt cx="1445080" cy="33878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45080" cy="338786"/>
            </a:xfrm>
            <a:custGeom>
              <a:avLst/>
              <a:gdLst/>
              <a:ahLst/>
              <a:cxnLst/>
              <a:rect l="l" t="t" r="r" b="b"/>
              <a:pathLst>
                <a:path w="1445080" h="338786">
                  <a:moveTo>
                    <a:pt x="0" y="0"/>
                  </a:moveTo>
                  <a:lnTo>
                    <a:pt x="1445080" y="0"/>
                  </a:lnTo>
                  <a:lnTo>
                    <a:pt x="1445080" y="338786"/>
                  </a:lnTo>
                  <a:lnTo>
                    <a:pt x="0" y="338786"/>
                  </a:ln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1445080" cy="357836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 rot="5400000">
            <a:off x="8981599" y="6805098"/>
            <a:ext cx="1764151" cy="1842558"/>
            <a:chOff x="0" y="0"/>
            <a:chExt cx="571500" cy="5969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71500" cy="596900"/>
            </a:xfrm>
            <a:custGeom>
              <a:avLst/>
              <a:gdLst/>
              <a:ahLst/>
              <a:cxnLst/>
              <a:rect l="l" t="t" r="r" b="b"/>
              <a:pathLst>
                <a:path w="571500" h="596900">
                  <a:moveTo>
                    <a:pt x="571500" y="596900"/>
                  </a:moveTo>
                  <a:lnTo>
                    <a:pt x="0" y="596900"/>
                  </a:lnTo>
                  <a:lnTo>
                    <a:pt x="0" y="0"/>
                  </a:lnTo>
                  <a:lnTo>
                    <a:pt x="571500" y="596900"/>
                  </a:ln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79400"/>
              <a:ext cx="285750" cy="317500"/>
            </a:xfrm>
            <a:prstGeom prst="rect">
              <a:avLst/>
            </a:prstGeom>
          </p:spPr>
          <p:txBody>
            <a:bodyPr lIns="43615" tIns="43615" rIns="43615" bIns="43615" rtlCol="0" anchor="ctr"/>
            <a:lstStyle/>
            <a:p>
              <a:pPr marL="0" lvl="0" indent="0" algn="ctr">
                <a:lnSpc>
                  <a:spcPts val="2163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705287" y="3092792"/>
            <a:ext cx="6630067" cy="5907801"/>
          </a:xfrm>
          <a:custGeom>
            <a:avLst/>
            <a:gdLst/>
            <a:ahLst/>
            <a:cxnLst/>
            <a:rect l="l" t="t" r="r" b="b"/>
            <a:pathLst>
              <a:path w="6630067" h="5907801">
                <a:moveTo>
                  <a:pt x="0" y="0"/>
                </a:moveTo>
                <a:lnTo>
                  <a:pt x="6630067" y="0"/>
                </a:lnTo>
                <a:lnTo>
                  <a:pt x="6630067" y="5907801"/>
                </a:lnTo>
                <a:lnTo>
                  <a:pt x="0" y="59078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042" b="-6042"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705287" y="3550239"/>
            <a:ext cx="4781486" cy="4778420"/>
            <a:chOff x="0" y="0"/>
            <a:chExt cx="3368160" cy="3366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368040" cy="3366008"/>
            </a:xfrm>
            <a:custGeom>
              <a:avLst/>
              <a:gdLst/>
              <a:ahLst/>
              <a:cxnLst/>
              <a:rect l="l" t="t" r="r" b="b"/>
              <a:pathLst>
                <a:path w="3368040" h="3366008">
                  <a:moveTo>
                    <a:pt x="0" y="1683004"/>
                  </a:moveTo>
                  <a:cubicBezTo>
                    <a:pt x="0" y="753491"/>
                    <a:pt x="753999" y="0"/>
                    <a:pt x="1684020" y="0"/>
                  </a:cubicBezTo>
                  <a:cubicBezTo>
                    <a:pt x="2614041" y="0"/>
                    <a:pt x="3368040" y="753491"/>
                    <a:pt x="3368040" y="1683004"/>
                  </a:cubicBezTo>
                  <a:cubicBezTo>
                    <a:pt x="3368040" y="2612517"/>
                    <a:pt x="2614041" y="3366008"/>
                    <a:pt x="1684020" y="3366008"/>
                  </a:cubicBezTo>
                  <a:cubicBezTo>
                    <a:pt x="753999" y="3366008"/>
                    <a:pt x="0" y="2612517"/>
                    <a:pt x="0" y="1683004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</p:grpSp>
      <p:sp>
        <p:nvSpPr>
          <p:cNvPr id="22" name="Freeform 22"/>
          <p:cNvSpPr/>
          <p:nvPr/>
        </p:nvSpPr>
        <p:spPr>
          <a:xfrm>
            <a:off x="891255" y="3734674"/>
            <a:ext cx="4409550" cy="4409550"/>
          </a:xfrm>
          <a:custGeom>
            <a:avLst/>
            <a:gdLst/>
            <a:ahLst/>
            <a:cxnLst/>
            <a:rect l="l" t="t" r="r" b="b"/>
            <a:pathLst>
              <a:path w="4409550" h="4409550">
                <a:moveTo>
                  <a:pt x="0" y="0"/>
                </a:moveTo>
                <a:lnTo>
                  <a:pt x="4409550" y="0"/>
                </a:lnTo>
                <a:lnTo>
                  <a:pt x="4409550" y="4409550"/>
                </a:lnTo>
                <a:lnTo>
                  <a:pt x="0" y="440955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932211" y="739757"/>
            <a:ext cx="16423577" cy="2056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Кредитные продукты</a:t>
            </a:r>
          </a:p>
          <a:p>
            <a:pPr marL="0" lvl="0" indent="0" algn="ctr">
              <a:lnSpc>
                <a:spcPts val="5358"/>
              </a:lnSpc>
            </a:pPr>
            <a:r>
              <a:rPr lang="en-US" sz="4961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Банка развития за счет собственных ресурсов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762319" y="4160629"/>
            <a:ext cx="2360153" cy="738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СРОК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235814" y="7063255"/>
            <a:ext cx="2627861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СУММА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424800" y="5634578"/>
            <a:ext cx="2360153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19"/>
              </a:lnSpc>
              <a:spcBef>
                <a:spcPct val="0"/>
              </a:spcBef>
            </a:pPr>
            <a:r>
              <a:rPr lang="en-US" sz="4299" b="1">
                <a:solidFill>
                  <a:srgbClr val="FFFFFF"/>
                </a:solidFill>
                <a:latin typeface="TT Hoves Bold"/>
                <a:ea typeface="TT Hoves Bold"/>
                <a:cs typeface="TT Hoves Bold"/>
                <a:sym typeface="TT Hoves Bold"/>
              </a:rPr>
              <a:t>СТАВКА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619700" y="3983309"/>
            <a:ext cx="3332775" cy="793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60"/>
              </a:lnSpc>
              <a:spcBef>
                <a:spcPct val="0"/>
              </a:spcBef>
            </a:pPr>
            <a:r>
              <a:rPr lang="en-US" sz="4400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15</a:t>
            </a:r>
            <a:r>
              <a:rPr lang="en-US" sz="4400" b="1">
                <a:solidFill>
                  <a:srgbClr val="9ABD05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4400" b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лет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700791" y="5506942"/>
            <a:ext cx="6331163" cy="747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59"/>
              </a:lnSpc>
              <a:spcBef>
                <a:spcPct val="0"/>
              </a:spcBef>
            </a:pPr>
            <a:r>
              <a:rPr lang="en-US" sz="439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4,</a:t>
            </a:r>
            <a:r>
              <a:rPr lang="ru-RU" sz="439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6</a:t>
            </a:r>
            <a:r>
              <a:rPr lang="en-US" sz="439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* -11,</a:t>
            </a:r>
            <a:r>
              <a:rPr lang="ru-RU" sz="439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22</a:t>
            </a:r>
            <a:r>
              <a:rPr lang="en-US" sz="4399" b="1" dirty="0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**% </a:t>
            </a:r>
            <a:r>
              <a:rPr lang="en-US" sz="4399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годовых</a:t>
            </a:r>
            <a:endParaRPr lang="en-US" sz="4399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0619700" y="7015630"/>
            <a:ext cx="7457862" cy="1457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40"/>
              </a:lnSpc>
            </a:pPr>
            <a:r>
              <a:rPr lang="en-US" sz="4100" b="1">
                <a:solidFill>
                  <a:srgbClr val="B7D801"/>
                </a:solidFill>
                <a:latin typeface="Poppins Bold"/>
                <a:ea typeface="Poppins Bold"/>
                <a:cs typeface="Poppins Bold"/>
                <a:sym typeface="Poppins Bold"/>
              </a:rPr>
              <a:t>до 100 %</a:t>
            </a:r>
            <a:r>
              <a:rPr lang="en-US" sz="4100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</a:p>
          <a:p>
            <a:pPr marL="0" lvl="0" indent="0" algn="l">
              <a:lnSpc>
                <a:spcPts val="5740"/>
              </a:lnSpc>
              <a:spcBef>
                <a:spcPct val="0"/>
              </a:spcBef>
            </a:pPr>
            <a:r>
              <a:rPr lang="en-US" sz="4100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капитальных затрат с НДС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94647" y="4830644"/>
            <a:ext cx="4202766" cy="2255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НИОКР</a:t>
            </a:r>
          </a:p>
          <a:p>
            <a:pPr algn="ctr">
              <a:lnSpc>
                <a:spcPts val="2536"/>
              </a:lnSpc>
            </a:pPr>
            <a:endParaRPr lang="en-US" sz="2727" b="1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Финансирование туристической отрасли</a:t>
            </a:r>
          </a:p>
          <a:p>
            <a:pPr algn="ctr">
              <a:lnSpc>
                <a:spcPts val="2536"/>
              </a:lnSpc>
            </a:pPr>
            <a:endParaRPr lang="en-US" sz="2727" b="1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2536"/>
              </a:lnSpc>
            </a:pPr>
            <a:r>
              <a:rPr lang="en-US" sz="27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СОП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05287" y="9095843"/>
            <a:ext cx="12010430" cy="540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40"/>
              </a:lnSpc>
              <a:spcBef>
                <a:spcPct val="0"/>
              </a:spcBef>
            </a:pP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*0,5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ставки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рефинансирования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Национального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банка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Республики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Беларусь</a:t>
            </a:r>
            <a:endParaRPr lang="en-US" sz="1600" i="1" dirty="0">
              <a:solidFill>
                <a:srgbClr val="FEFFFE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  <a:p>
            <a:pPr algn="l">
              <a:lnSpc>
                <a:spcPts val="2240"/>
              </a:lnSpc>
              <a:spcBef>
                <a:spcPct val="0"/>
              </a:spcBef>
            </a:pP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**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расчетная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величина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стандартного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риска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для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новых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инвестиционных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кредитов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,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предоставленных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юридическим</a:t>
            </a:r>
            <a:r>
              <a:rPr lang="en-US" sz="1600" i="1" dirty="0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 </a:t>
            </a:r>
            <a:r>
              <a:rPr lang="en-US" sz="1600" i="1" dirty="0" err="1">
                <a:solidFill>
                  <a:srgbClr val="FEFFFE"/>
                </a:solidFill>
                <a:latin typeface="Open Sans Italics"/>
                <a:ea typeface="Open Sans Italics"/>
                <a:cs typeface="Open Sans Italics"/>
                <a:sym typeface="Open Sans Italics"/>
              </a:rPr>
              <a:t>лицам</a:t>
            </a:r>
            <a:endParaRPr lang="en-US" sz="1600" i="1" dirty="0">
              <a:solidFill>
                <a:srgbClr val="FEFFFE"/>
              </a:solidFill>
              <a:latin typeface="Open Sans Italics"/>
              <a:ea typeface="Open Sans Italics"/>
              <a:cs typeface="Open Sans Italics"/>
              <a:sym typeface="Open Sans Itali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Thin Geometric Lines"/>
          <p:cNvSpPr/>
          <p:nvPr/>
        </p:nvSpPr>
        <p:spPr>
          <a:xfrm rot="-2442328">
            <a:off x="-8948407" y="-18683595"/>
            <a:ext cx="32728105" cy="29633812"/>
          </a:xfrm>
          <a:custGeom>
            <a:avLst/>
            <a:gdLst/>
            <a:ahLst/>
            <a:cxnLst/>
            <a:rect l="l" t="t" r="r" b="b"/>
            <a:pathLst>
              <a:path w="32728105" h="29633812">
                <a:moveTo>
                  <a:pt x="0" y="0"/>
                </a:moveTo>
                <a:lnTo>
                  <a:pt x="32728105" y="0"/>
                </a:lnTo>
                <a:lnTo>
                  <a:pt x="32728105" y="29633812"/>
                </a:lnTo>
                <a:lnTo>
                  <a:pt x="0" y="296338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-592282" y="-617682"/>
            <a:ext cx="8007927" cy="11501582"/>
          </a:xfrm>
          <a:prstGeom prst="rect">
            <a:avLst/>
          </a:prstGeom>
          <a:solidFill>
            <a:srgbClr val="9ABD05">
              <a:alpha val="38824"/>
            </a:srgbClr>
          </a:solidFill>
        </p:spPr>
      </p:sp>
      <p:grpSp>
        <p:nvGrpSpPr>
          <p:cNvPr id="4" name="Group 4"/>
          <p:cNvGrpSpPr/>
          <p:nvPr/>
        </p:nvGrpSpPr>
        <p:grpSpPr>
          <a:xfrm>
            <a:off x="9333534" y="2166732"/>
            <a:ext cx="8202316" cy="1462758"/>
            <a:chOff x="0" y="0"/>
            <a:chExt cx="945756" cy="16865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45756" cy="168656"/>
            </a:xfrm>
            <a:custGeom>
              <a:avLst/>
              <a:gdLst/>
              <a:ahLst/>
              <a:cxnLst/>
              <a:rect l="l" t="t" r="r" b="b"/>
              <a:pathLst>
                <a:path w="945756" h="168656">
                  <a:moveTo>
                    <a:pt x="945756" y="18877"/>
                  </a:moveTo>
                  <a:lnTo>
                    <a:pt x="945756" y="149779"/>
                  </a:lnTo>
                  <a:cubicBezTo>
                    <a:pt x="945756" y="160204"/>
                    <a:pt x="937304" y="168656"/>
                    <a:pt x="926879" y="168656"/>
                  </a:cubicBezTo>
                  <a:lnTo>
                    <a:pt x="18877" y="168656"/>
                  </a:lnTo>
                  <a:cubicBezTo>
                    <a:pt x="13871" y="168656"/>
                    <a:pt x="9069" y="166667"/>
                    <a:pt x="5529" y="163127"/>
                  </a:cubicBezTo>
                  <a:cubicBezTo>
                    <a:pt x="1989" y="159587"/>
                    <a:pt x="0" y="154785"/>
                    <a:pt x="0" y="149779"/>
                  </a:cubicBezTo>
                  <a:lnTo>
                    <a:pt x="0" y="18877"/>
                  </a:lnTo>
                  <a:cubicBezTo>
                    <a:pt x="0" y="8452"/>
                    <a:pt x="8452" y="0"/>
                    <a:pt x="18877" y="0"/>
                  </a:cubicBezTo>
                  <a:lnTo>
                    <a:pt x="926879" y="0"/>
                  </a:lnTo>
                  <a:cubicBezTo>
                    <a:pt x="937304" y="0"/>
                    <a:pt x="945756" y="8452"/>
                    <a:pt x="945756" y="18877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945756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371466" y="1972217"/>
            <a:ext cx="1851789" cy="1851789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33534" y="4757225"/>
            <a:ext cx="8202316" cy="1462758"/>
            <a:chOff x="0" y="0"/>
            <a:chExt cx="945756" cy="16865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45756" cy="168656"/>
            </a:xfrm>
            <a:custGeom>
              <a:avLst/>
              <a:gdLst/>
              <a:ahLst/>
              <a:cxnLst/>
              <a:rect l="l" t="t" r="r" b="b"/>
              <a:pathLst>
                <a:path w="945756" h="168656">
                  <a:moveTo>
                    <a:pt x="945756" y="18877"/>
                  </a:moveTo>
                  <a:lnTo>
                    <a:pt x="945756" y="149779"/>
                  </a:lnTo>
                  <a:cubicBezTo>
                    <a:pt x="945756" y="160204"/>
                    <a:pt x="937304" y="168656"/>
                    <a:pt x="926879" y="168656"/>
                  </a:cubicBezTo>
                  <a:lnTo>
                    <a:pt x="18877" y="168656"/>
                  </a:lnTo>
                  <a:cubicBezTo>
                    <a:pt x="13871" y="168656"/>
                    <a:pt x="9069" y="166667"/>
                    <a:pt x="5529" y="163127"/>
                  </a:cubicBezTo>
                  <a:cubicBezTo>
                    <a:pt x="1989" y="159587"/>
                    <a:pt x="0" y="154785"/>
                    <a:pt x="0" y="149779"/>
                  </a:cubicBezTo>
                  <a:lnTo>
                    <a:pt x="0" y="18877"/>
                  </a:lnTo>
                  <a:cubicBezTo>
                    <a:pt x="0" y="8452"/>
                    <a:pt x="8452" y="0"/>
                    <a:pt x="18877" y="0"/>
                  </a:cubicBezTo>
                  <a:lnTo>
                    <a:pt x="926879" y="0"/>
                  </a:lnTo>
                  <a:cubicBezTo>
                    <a:pt x="937304" y="0"/>
                    <a:pt x="945756" y="8452"/>
                    <a:pt x="945756" y="18877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945756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8371466" y="4562709"/>
            <a:ext cx="1851789" cy="1851789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333534" y="7347717"/>
            <a:ext cx="8202316" cy="1462758"/>
            <a:chOff x="0" y="0"/>
            <a:chExt cx="945756" cy="16865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45756" cy="168656"/>
            </a:xfrm>
            <a:custGeom>
              <a:avLst/>
              <a:gdLst/>
              <a:ahLst/>
              <a:cxnLst/>
              <a:rect l="l" t="t" r="r" b="b"/>
              <a:pathLst>
                <a:path w="945756" h="168656">
                  <a:moveTo>
                    <a:pt x="945756" y="18877"/>
                  </a:moveTo>
                  <a:lnTo>
                    <a:pt x="945756" y="149779"/>
                  </a:lnTo>
                  <a:cubicBezTo>
                    <a:pt x="945756" y="160204"/>
                    <a:pt x="937304" y="168656"/>
                    <a:pt x="926879" y="168656"/>
                  </a:cubicBezTo>
                  <a:lnTo>
                    <a:pt x="18877" y="168656"/>
                  </a:lnTo>
                  <a:cubicBezTo>
                    <a:pt x="13871" y="168656"/>
                    <a:pt x="9069" y="166667"/>
                    <a:pt x="5529" y="163127"/>
                  </a:cubicBezTo>
                  <a:cubicBezTo>
                    <a:pt x="1989" y="159587"/>
                    <a:pt x="0" y="154785"/>
                    <a:pt x="0" y="149779"/>
                  </a:cubicBezTo>
                  <a:lnTo>
                    <a:pt x="0" y="18877"/>
                  </a:lnTo>
                  <a:cubicBezTo>
                    <a:pt x="0" y="8452"/>
                    <a:pt x="8452" y="0"/>
                    <a:pt x="18877" y="0"/>
                  </a:cubicBezTo>
                  <a:lnTo>
                    <a:pt x="926879" y="0"/>
                  </a:lnTo>
                  <a:cubicBezTo>
                    <a:pt x="937304" y="0"/>
                    <a:pt x="945756" y="8452"/>
                    <a:pt x="945756" y="18877"/>
                  </a:cubicBezTo>
                  <a:close/>
                </a:path>
              </a:pathLst>
            </a:custGeom>
            <a:solidFill>
              <a:srgbClr val="B7D801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945756" cy="1972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371466" y="7153201"/>
            <a:ext cx="1851789" cy="1851789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30303"/>
            </a:solidFill>
            <a:ln w="19050" cap="sq">
              <a:solidFill>
                <a:srgbClr val="B7D801"/>
              </a:solidFill>
              <a:prstDash val="solid"/>
              <a:miter/>
            </a:ln>
          </p:spPr>
        </p:sp>
        <p:sp>
          <p:nvSpPr>
            <p:cNvPr id="21" name="TextBox 2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105536" tIns="105536" rIns="105536" bIns="105536" rtlCol="0" anchor="ctr"/>
            <a:lstStyle/>
            <a:p>
              <a:pPr marL="0" lvl="0" indent="0" algn="ctr">
                <a:lnSpc>
                  <a:spcPts val="251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8688594" y="2268748"/>
            <a:ext cx="1217533" cy="1258727"/>
          </a:xfrm>
          <a:custGeom>
            <a:avLst/>
            <a:gdLst/>
            <a:ahLst/>
            <a:cxnLst/>
            <a:rect l="l" t="t" r="r" b="b"/>
            <a:pathLst>
              <a:path w="1217533" h="1258727">
                <a:moveTo>
                  <a:pt x="0" y="0"/>
                </a:moveTo>
                <a:lnTo>
                  <a:pt x="1217533" y="0"/>
                </a:lnTo>
                <a:lnTo>
                  <a:pt x="1217533" y="1258727"/>
                </a:lnTo>
                <a:lnTo>
                  <a:pt x="0" y="12587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610072" y="3814481"/>
            <a:ext cx="6683474" cy="3295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184"/>
              </a:lnSpc>
            </a:pPr>
            <a:r>
              <a:rPr lang="en-US" sz="4320" spc="-276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ПОДХОДЫ </a:t>
            </a:r>
          </a:p>
          <a:p>
            <a:pPr marL="0" lvl="0" indent="0" algn="l">
              <a:lnSpc>
                <a:spcPts val="5184"/>
              </a:lnSpc>
            </a:pPr>
            <a:r>
              <a:rPr lang="en-US" sz="4320" spc="-276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БАНКА РАЗВИТИЯ </a:t>
            </a:r>
          </a:p>
          <a:p>
            <a:pPr marL="0" lvl="0" indent="0" algn="l">
              <a:lnSpc>
                <a:spcPts val="5184"/>
              </a:lnSpc>
            </a:pPr>
            <a:r>
              <a:rPr lang="en-US" sz="4320" spc="-276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ПО ФИНАНСИРОВАНИЮ </a:t>
            </a:r>
          </a:p>
          <a:p>
            <a:pPr marL="0" lvl="0" indent="0" algn="l">
              <a:lnSpc>
                <a:spcPts val="5184"/>
              </a:lnSpc>
            </a:pPr>
            <a:r>
              <a:rPr lang="en-US" sz="4320" spc="-276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ИНВЕСТИЦИОННЫХ ПРОЕКТОВ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586394" y="2250865"/>
            <a:ext cx="6949457" cy="1131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47"/>
              </a:lnSpc>
            </a:pPr>
            <a:r>
              <a:rPr lang="en-US" sz="3248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до 50% кредитных средств </a:t>
            </a:r>
          </a:p>
          <a:p>
            <a:pPr algn="l">
              <a:lnSpc>
                <a:spcPts val="4547"/>
              </a:lnSpc>
              <a:spcBef>
                <a:spcPct val="0"/>
              </a:spcBef>
            </a:pPr>
            <a:r>
              <a:rPr lang="en-US" sz="3248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от вашей годовой выручки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442468" y="4889656"/>
            <a:ext cx="6949457" cy="1131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47"/>
              </a:lnSpc>
              <a:spcBef>
                <a:spcPct val="0"/>
              </a:spcBef>
            </a:pPr>
            <a:r>
              <a:rPr lang="en-US" sz="3248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не более 10-кратного размера операционной прибыли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298543" y="7528448"/>
            <a:ext cx="6949457" cy="1131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47"/>
              </a:lnSpc>
              <a:spcBef>
                <a:spcPct val="0"/>
              </a:spcBef>
            </a:pPr>
            <a:r>
              <a:rPr lang="en-US" sz="3248" b="1">
                <a:solidFill>
                  <a:srgbClr val="03030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стоимость проекта = годовой выручке от проекта</a:t>
            </a:r>
          </a:p>
        </p:txBody>
      </p:sp>
      <p:sp>
        <p:nvSpPr>
          <p:cNvPr id="27" name="Freeform 27"/>
          <p:cNvSpPr/>
          <p:nvPr/>
        </p:nvSpPr>
        <p:spPr>
          <a:xfrm>
            <a:off x="8688594" y="4859240"/>
            <a:ext cx="1217533" cy="1258727"/>
          </a:xfrm>
          <a:custGeom>
            <a:avLst/>
            <a:gdLst/>
            <a:ahLst/>
            <a:cxnLst/>
            <a:rect l="l" t="t" r="r" b="b"/>
            <a:pathLst>
              <a:path w="1217533" h="1258727">
                <a:moveTo>
                  <a:pt x="0" y="0"/>
                </a:moveTo>
                <a:lnTo>
                  <a:pt x="1217533" y="0"/>
                </a:lnTo>
                <a:lnTo>
                  <a:pt x="1217533" y="1258727"/>
                </a:lnTo>
                <a:lnTo>
                  <a:pt x="0" y="12587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8688594" y="7452723"/>
            <a:ext cx="1217533" cy="1258727"/>
          </a:xfrm>
          <a:custGeom>
            <a:avLst/>
            <a:gdLst/>
            <a:ahLst/>
            <a:cxnLst/>
            <a:rect l="l" t="t" r="r" b="b"/>
            <a:pathLst>
              <a:path w="1217533" h="1258727">
                <a:moveTo>
                  <a:pt x="0" y="0"/>
                </a:moveTo>
                <a:lnTo>
                  <a:pt x="1217533" y="0"/>
                </a:lnTo>
                <a:lnTo>
                  <a:pt x="1217533" y="1258728"/>
                </a:lnTo>
                <a:lnTo>
                  <a:pt x="0" y="12587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551211" y="-20137147"/>
            <a:ext cx="38001276" cy="34408428"/>
          </a:xfrm>
          <a:custGeom>
            <a:avLst/>
            <a:gdLst/>
            <a:ahLst/>
            <a:cxnLst/>
            <a:rect l="l" t="t" r="r" b="b"/>
            <a:pathLst>
              <a:path w="38001276" h="34408428">
                <a:moveTo>
                  <a:pt x="0" y="0"/>
                </a:moveTo>
                <a:lnTo>
                  <a:pt x="38001276" y="0"/>
                </a:lnTo>
                <a:lnTo>
                  <a:pt x="38001276" y="34408428"/>
                </a:lnTo>
                <a:lnTo>
                  <a:pt x="0" y="3440842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6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89181" y="4223836"/>
            <a:ext cx="4763150" cy="318844"/>
          </a:xfrm>
          <a:custGeom>
            <a:avLst/>
            <a:gdLst/>
            <a:ahLst/>
            <a:cxnLst/>
            <a:rect l="l" t="t" r="r" b="b"/>
            <a:pathLst>
              <a:path w="4763150" h="318844">
                <a:moveTo>
                  <a:pt x="0" y="0"/>
                </a:moveTo>
                <a:lnTo>
                  <a:pt x="4763150" y="0"/>
                </a:lnTo>
                <a:lnTo>
                  <a:pt x="4763150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374" b="-92667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589181" y="2101930"/>
            <a:ext cx="4763150" cy="2246868"/>
            <a:chOff x="0" y="0"/>
            <a:chExt cx="1242641" cy="5861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42641" cy="586177"/>
            </a:xfrm>
            <a:custGeom>
              <a:avLst/>
              <a:gdLst/>
              <a:ahLst/>
              <a:cxnLst/>
              <a:rect l="l" t="t" r="r" b="b"/>
              <a:pathLst>
                <a:path w="1242641" h="586177">
                  <a:moveTo>
                    <a:pt x="16254" y="0"/>
                  </a:moveTo>
                  <a:lnTo>
                    <a:pt x="1226387" y="0"/>
                  </a:lnTo>
                  <a:cubicBezTo>
                    <a:pt x="1235364" y="0"/>
                    <a:pt x="1242641" y="7277"/>
                    <a:pt x="1242641" y="16254"/>
                  </a:cubicBezTo>
                  <a:lnTo>
                    <a:pt x="1242641" y="569924"/>
                  </a:lnTo>
                  <a:cubicBezTo>
                    <a:pt x="1242641" y="578900"/>
                    <a:pt x="1235364" y="586177"/>
                    <a:pt x="1226387" y="586177"/>
                  </a:cubicBezTo>
                  <a:lnTo>
                    <a:pt x="16254" y="586177"/>
                  </a:lnTo>
                  <a:cubicBezTo>
                    <a:pt x="11943" y="586177"/>
                    <a:pt x="7809" y="584465"/>
                    <a:pt x="4761" y="581417"/>
                  </a:cubicBezTo>
                  <a:cubicBezTo>
                    <a:pt x="1712" y="578369"/>
                    <a:pt x="0" y="574234"/>
                    <a:pt x="0" y="569924"/>
                  </a:cubicBezTo>
                  <a:lnTo>
                    <a:pt x="0" y="16254"/>
                  </a:lnTo>
                  <a:cubicBezTo>
                    <a:pt x="0" y="7277"/>
                    <a:pt x="7277" y="0"/>
                    <a:pt x="16254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1242641" cy="605227"/>
            </a:xfrm>
            <a:prstGeom prst="rect">
              <a:avLst/>
            </a:prstGeom>
          </p:spPr>
          <p:txBody>
            <a:bodyPr lIns="54289" tIns="54289" rIns="54289" bIns="54289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446543" y="3401106"/>
            <a:ext cx="3048426" cy="502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0"/>
              </a:lnSpc>
            </a:pPr>
            <a:r>
              <a:rPr lang="en-US" sz="2757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до 15 лет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45608" y="2317011"/>
            <a:ext cx="4311030" cy="9310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7"/>
              </a:lnSpc>
            </a:pPr>
            <a:r>
              <a:rPr lang="en-US" sz="361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Срок финансирования</a:t>
            </a:r>
          </a:p>
        </p:txBody>
      </p:sp>
      <p:sp>
        <p:nvSpPr>
          <p:cNvPr id="9" name="Freeform 9"/>
          <p:cNvSpPr/>
          <p:nvPr/>
        </p:nvSpPr>
        <p:spPr>
          <a:xfrm>
            <a:off x="11840516" y="6961946"/>
            <a:ext cx="4763150" cy="318844"/>
          </a:xfrm>
          <a:custGeom>
            <a:avLst/>
            <a:gdLst/>
            <a:ahLst/>
            <a:cxnLst/>
            <a:rect l="l" t="t" r="r" b="b"/>
            <a:pathLst>
              <a:path w="4763150" h="318844">
                <a:moveTo>
                  <a:pt x="0" y="0"/>
                </a:moveTo>
                <a:lnTo>
                  <a:pt x="4763150" y="0"/>
                </a:lnTo>
                <a:lnTo>
                  <a:pt x="4763150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374" b="-92667"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1840516" y="4840040"/>
            <a:ext cx="4763150" cy="2246868"/>
            <a:chOff x="0" y="0"/>
            <a:chExt cx="1242641" cy="58617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42641" cy="586177"/>
            </a:xfrm>
            <a:custGeom>
              <a:avLst/>
              <a:gdLst/>
              <a:ahLst/>
              <a:cxnLst/>
              <a:rect l="l" t="t" r="r" b="b"/>
              <a:pathLst>
                <a:path w="1242641" h="586177">
                  <a:moveTo>
                    <a:pt x="16254" y="0"/>
                  </a:moveTo>
                  <a:lnTo>
                    <a:pt x="1226387" y="0"/>
                  </a:lnTo>
                  <a:cubicBezTo>
                    <a:pt x="1235364" y="0"/>
                    <a:pt x="1242641" y="7277"/>
                    <a:pt x="1242641" y="16254"/>
                  </a:cubicBezTo>
                  <a:lnTo>
                    <a:pt x="1242641" y="569924"/>
                  </a:lnTo>
                  <a:cubicBezTo>
                    <a:pt x="1242641" y="578900"/>
                    <a:pt x="1235364" y="586177"/>
                    <a:pt x="1226387" y="586177"/>
                  </a:cubicBezTo>
                  <a:lnTo>
                    <a:pt x="16254" y="586177"/>
                  </a:lnTo>
                  <a:cubicBezTo>
                    <a:pt x="11943" y="586177"/>
                    <a:pt x="7809" y="584465"/>
                    <a:pt x="4761" y="581417"/>
                  </a:cubicBezTo>
                  <a:cubicBezTo>
                    <a:pt x="1712" y="578369"/>
                    <a:pt x="0" y="574234"/>
                    <a:pt x="0" y="569924"/>
                  </a:cubicBezTo>
                  <a:lnTo>
                    <a:pt x="0" y="16254"/>
                  </a:lnTo>
                  <a:cubicBezTo>
                    <a:pt x="0" y="7277"/>
                    <a:pt x="7277" y="0"/>
                    <a:pt x="16254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-19050"/>
              <a:ext cx="1242641" cy="605227"/>
            </a:xfrm>
            <a:prstGeom prst="rect">
              <a:avLst/>
            </a:prstGeom>
          </p:spPr>
          <p:txBody>
            <a:bodyPr lIns="51472" tIns="51472" rIns="51472" bIns="51472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1935669" y="6242994"/>
            <a:ext cx="4763150" cy="502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0"/>
              </a:lnSpc>
            </a:pPr>
            <a:r>
              <a:rPr lang="en-US" sz="2757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до 10 рабочих дней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231921" y="5030117"/>
            <a:ext cx="4007999" cy="930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2"/>
              </a:lnSpc>
            </a:pPr>
            <a:r>
              <a:rPr lang="en-US" sz="361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Срок </a:t>
            </a:r>
          </a:p>
          <a:p>
            <a:pPr algn="ctr">
              <a:lnSpc>
                <a:spcPts val="3432"/>
              </a:lnSpc>
            </a:pPr>
            <a:r>
              <a:rPr lang="en-US" sz="361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рассмотрения </a:t>
            </a:r>
          </a:p>
        </p:txBody>
      </p:sp>
      <p:sp>
        <p:nvSpPr>
          <p:cNvPr id="15" name="Freeform 15"/>
          <p:cNvSpPr/>
          <p:nvPr/>
        </p:nvSpPr>
        <p:spPr>
          <a:xfrm>
            <a:off x="6745467" y="6961946"/>
            <a:ext cx="4763150" cy="318844"/>
          </a:xfrm>
          <a:custGeom>
            <a:avLst/>
            <a:gdLst/>
            <a:ahLst/>
            <a:cxnLst/>
            <a:rect l="l" t="t" r="r" b="b"/>
            <a:pathLst>
              <a:path w="4763150" h="318844">
                <a:moveTo>
                  <a:pt x="0" y="0"/>
                </a:moveTo>
                <a:lnTo>
                  <a:pt x="4763150" y="0"/>
                </a:lnTo>
                <a:lnTo>
                  <a:pt x="4763150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374" b="-92667"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6745467" y="4840040"/>
            <a:ext cx="4763150" cy="2246868"/>
            <a:chOff x="0" y="0"/>
            <a:chExt cx="1242641" cy="58617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42641" cy="586177"/>
            </a:xfrm>
            <a:custGeom>
              <a:avLst/>
              <a:gdLst/>
              <a:ahLst/>
              <a:cxnLst/>
              <a:rect l="l" t="t" r="r" b="b"/>
              <a:pathLst>
                <a:path w="1242641" h="586177">
                  <a:moveTo>
                    <a:pt x="16254" y="0"/>
                  </a:moveTo>
                  <a:lnTo>
                    <a:pt x="1226387" y="0"/>
                  </a:lnTo>
                  <a:cubicBezTo>
                    <a:pt x="1235364" y="0"/>
                    <a:pt x="1242641" y="7277"/>
                    <a:pt x="1242641" y="16254"/>
                  </a:cubicBezTo>
                  <a:lnTo>
                    <a:pt x="1242641" y="569924"/>
                  </a:lnTo>
                  <a:cubicBezTo>
                    <a:pt x="1242641" y="578900"/>
                    <a:pt x="1235364" y="586177"/>
                    <a:pt x="1226387" y="586177"/>
                  </a:cubicBezTo>
                  <a:lnTo>
                    <a:pt x="16254" y="586177"/>
                  </a:lnTo>
                  <a:cubicBezTo>
                    <a:pt x="11943" y="586177"/>
                    <a:pt x="7809" y="584465"/>
                    <a:pt x="4761" y="581417"/>
                  </a:cubicBezTo>
                  <a:cubicBezTo>
                    <a:pt x="1712" y="578369"/>
                    <a:pt x="0" y="574234"/>
                    <a:pt x="0" y="569924"/>
                  </a:cubicBezTo>
                  <a:lnTo>
                    <a:pt x="0" y="16254"/>
                  </a:lnTo>
                  <a:cubicBezTo>
                    <a:pt x="0" y="7277"/>
                    <a:pt x="7277" y="0"/>
                    <a:pt x="16254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1242641" cy="605227"/>
            </a:xfrm>
            <a:prstGeom prst="rect">
              <a:avLst/>
            </a:prstGeom>
          </p:spPr>
          <p:txBody>
            <a:bodyPr lIns="51472" tIns="51472" rIns="51472" bIns="51472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745467" y="6001026"/>
            <a:ext cx="4763150" cy="87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24"/>
              </a:lnSpc>
            </a:pPr>
            <a:r>
              <a:rPr lang="en-US" sz="2660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80% </a:t>
            </a:r>
          </a:p>
          <a:p>
            <a:pPr algn="ctr">
              <a:lnSpc>
                <a:spcPts val="3128"/>
              </a:lnSpc>
            </a:pPr>
            <a:r>
              <a:rPr lang="en-US" sz="2234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от оценочной стоимости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175524" y="5108621"/>
            <a:ext cx="4007999" cy="499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7"/>
              </a:lnSpc>
            </a:pPr>
            <a:r>
              <a:rPr lang="en-US" sz="361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Залог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776652" y="5623997"/>
            <a:ext cx="4763150" cy="3279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77"/>
              </a:lnSpc>
            </a:pPr>
            <a:r>
              <a:rPr lang="en-US" sz="184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(финансируемый объект и иное) </a:t>
            </a:r>
          </a:p>
        </p:txBody>
      </p:sp>
      <p:sp>
        <p:nvSpPr>
          <p:cNvPr id="22" name="Freeform 22"/>
          <p:cNvSpPr/>
          <p:nvPr/>
        </p:nvSpPr>
        <p:spPr>
          <a:xfrm>
            <a:off x="11825890" y="4242264"/>
            <a:ext cx="4763150" cy="318844"/>
          </a:xfrm>
          <a:custGeom>
            <a:avLst/>
            <a:gdLst/>
            <a:ahLst/>
            <a:cxnLst/>
            <a:rect l="l" t="t" r="r" b="b"/>
            <a:pathLst>
              <a:path w="4763150" h="318844">
                <a:moveTo>
                  <a:pt x="0" y="0"/>
                </a:moveTo>
                <a:lnTo>
                  <a:pt x="4763151" y="0"/>
                </a:lnTo>
                <a:lnTo>
                  <a:pt x="4763151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374" b="-92667"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11825890" y="2089805"/>
            <a:ext cx="4763150" cy="2246868"/>
            <a:chOff x="0" y="0"/>
            <a:chExt cx="1242641" cy="58617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242641" cy="586177"/>
            </a:xfrm>
            <a:custGeom>
              <a:avLst/>
              <a:gdLst/>
              <a:ahLst/>
              <a:cxnLst/>
              <a:rect l="l" t="t" r="r" b="b"/>
              <a:pathLst>
                <a:path w="1242641" h="586177">
                  <a:moveTo>
                    <a:pt x="16254" y="0"/>
                  </a:moveTo>
                  <a:lnTo>
                    <a:pt x="1226387" y="0"/>
                  </a:lnTo>
                  <a:cubicBezTo>
                    <a:pt x="1235364" y="0"/>
                    <a:pt x="1242641" y="7277"/>
                    <a:pt x="1242641" y="16254"/>
                  </a:cubicBezTo>
                  <a:lnTo>
                    <a:pt x="1242641" y="569924"/>
                  </a:lnTo>
                  <a:cubicBezTo>
                    <a:pt x="1242641" y="578900"/>
                    <a:pt x="1235364" y="586177"/>
                    <a:pt x="1226387" y="586177"/>
                  </a:cubicBezTo>
                  <a:lnTo>
                    <a:pt x="16254" y="586177"/>
                  </a:lnTo>
                  <a:cubicBezTo>
                    <a:pt x="11943" y="586177"/>
                    <a:pt x="7809" y="584465"/>
                    <a:pt x="4761" y="581417"/>
                  </a:cubicBezTo>
                  <a:cubicBezTo>
                    <a:pt x="1712" y="578369"/>
                    <a:pt x="0" y="574234"/>
                    <a:pt x="0" y="569924"/>
                  </a:cubicBezTo>
                  <a:lnTo>
                    <a:pt x="0" y="16254"/>
                  </a:lnTo>
                  <a:cubicBezTo>
                    <a:pt x="0" y="7277"/>
                    <a:pt x="7277" y="0"/>
                    <a:pt x="16254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242641" cy="605227"/>
            </a:xfrm>
            <a:prstGeom prst="rect">
              <a:avLst/>
            </a:prstGeom>
          </p:spPr>
          <p:txBody>
            <a:bodyPr lIns="51472" tIns="51472" rIns="51472" bIns="51472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1941765" y="3366425"/>
            <a:ext cx="4741133" cy="439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0"/>
              </a:lnSpc>
            </a:pPr>
            <a:r>
              <a:rPr lang="en-US" sz="2493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разработка и экспертиза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972066" y="2610408"/>
            <a:ext cx="4633447" cy="489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2"/>
              </a:lnSpc>
            </a:pPr>
            <a:r>
              <a:rPr lang="en-US" sz="362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ТЭО / бизнес-план</a:t>
            </a:r>
          </a:p>
        </p:txBody>
      </p:sp>
      <p:sp>
        <p:nvSpPr>
          <p:cNvPr id="28" name="Freeform 28"/>
          <p:cNvSpPr/>
          <p:nvPr/>
        </p:nvSpPr>
        <p:spPr>
          <a:xfrm>
            <a:off x="1755382" y="9610592"/>
            <a:ext cx="14848284" cy="318844"/>
          </a:xfrm>
          <a:custGeom>
            <a:avLst/>
            <a:gdLst/>
            <a:ahLst/>
            <a:cxnLst/>
            <a:rect l="l" t="t" r="r" b="b"/>
            <a:pathLst>
              <a:path w="14848284" h="318844">
                <a:moveTo>
                  <a:pt x="0" y="0"/>
                </a:moveTo>
                <a:lnTo>
                  <a:pt x="14848284" y="0"/>
                </a:lnTo>
                <a:lnTo>
                  <a:pt x="14848284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25000" b="-394739"/>
            </a:stretch>
          </a:blipFill>
        </p:spPr>
      </p:sp>
      <p:grpSp>
        <p:nvGrpSpPr>
          <p:cNvPr id="29" name="Group 29"/>
          <p:cNvGrpSpPr/>
          <p:nvPr/>
        </p:nvGrpSpPr>
        <p:grpSpPr>
          <a:xfrm>
            <a:off x="1617635" y="7488685"/>
            <a:ext cx="14986031" cy="2246868"/>
            <a:chOff x="0" y="0"/>
            <a:chExt cx="3909652" cy="586177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909652" cy="586177"/>
            </a:xfrm>
            <a:custGeom>
              <a:avLst/>
              <a:gdLst/>
              <a:ahLst/>
              <a:cxnLst/>
              <a:rect l="l" t="t" r="r" b="b"/>
              <a:pathLst>
                <a:path w="3909652" h="586177">
                  <a:moveTo>
                    <a:pt x="5166" y="0"/>
                  </a:moveTo>
                  <a:lnTo>
                    <a:pt x="3904486" y="0"/>
                  </a:lnTo>
                  <a:cubicBezTo>
                    <a:pt x="3907339" y="0"/>
                    <a:pt x="3909652" y="2313"/>
                    <a:pt x="3909652" y="5166"/>
                  </a:cubicBezTo>
                  <a:lnTo>
                    <a:pt x="3909652" y="581011"/>
                  </a:lnTo>
                  <a:cubicBezTo>
                    <a:pt x="3909652" y="583864"/>
                    <a:pt x="3907339" y="586177"/>
                    <a:pt x="3904486" y="586177"/>
                  </a:cubicBezTo>
                  <a:lnTo>
                    <a:pt x="5166" y="586177"/>
                  </a:lnTo>
                  <a:cubicBezTo>
                    <a:pt x="2313" y="586177"/>
                    <a:pt x="0" y="583864"/>
                    <a:pt x="0" y="581011"/>
                  </a:cubicBezTo>
                  <a:lnTo>
                    <a:pt x="0" y="5166"/>
                  </a:lnTo>
                  <a:cubicBezTo>
                    <a:pt x="0" y="2313"/>
                    <a:pt x="2313" y="0"/>
                    <a:pt x="5166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0" y="-19050"/>
              <a:ext cx="3909652" cy="605227"/>
            </a:xfrm>
            <a:prstGeom prst="rect">
              <a:avLst/>
            </a:prstGeom>
          </p:spPr>
          <p:txBody>
            <a:bodyPr lIns="51472" tIns="51472" rIns="51472" bIns="51472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755382" y="8510598"/>
            <a:ext cx="14848284" cy="581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8"/>
              </a:lnSpc>
            </a:pPr>
            <a:r>
              <a:rPr lang="en-US" sz="3220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 «строительная экспертиза»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755382" y="8019047"/>
            <a:ext cx="14848284" cy="572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73"/>
              </a:lnSpc>
            </a:pPr>
            <a:r>
              <a:rPr lang="en-US" sz="428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Бесплатная </a:t>
            </a:r>
          </a:p>
        </p:txBody>
      </p:sp>
      <p:sp>
        <p:nvSpPr>
          <p:cNvPr id="34" name="Freeform 34"/>
          <p:cNvSpPr/>
          <p:nvPr/>
        </p:nvSpPr>
        <p:spPr>
          <a:xfrm>
            <a:off x="1617635" y="6961946"/>
            <a:ext cx="4763150" cy="318844"/>
          </a:xfrm>
          <a:custGeom>
            <a:avLst/>
            <a:gdLst/>
            <a:ahLst/>
            <a:cxnLst/>
            <a:rect l="l" t="t" r="r" b="b"/>
            <a:pathLst>
              <a:path w="4763150" h="318844">
                <a:moveTo>
                  <a:pt x="0" y="0"/>
                </a:moveTo>
                <a:lnTo>
                  <a:pt x="4763151" y="0"/>
                </a:lnTo>
                <a:lnTo>
                  <a:pt x="4763151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374" b="-92667"/>
            </a:stretch>
          </a:blipFill>
        </p:spPr>
      </p:sp>
      <p:grpSp>
        <p:nvGrpSpPr>
          <p:cNvPr id="35" name="Group 35"/>
          <p:cNvGrpSpPr/>
          <p:nvPr/>
        </p:nvGrpSpPr>
        <p:grpSpPr>
          <a:xfrm>
            <a:off x="1617635" y="4840040"/>
            <a:ext cx="4763150" cy="2246868"/>
            <a:chOff x="0" y="0"/>
            <a:chExt cx="1242641" cy="586177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242641" cy="586177"/>
            </a:xfrm>
            <a:custGeom>
              <a:avLst/>
              <a:gdLst/>
              <a:ahLst/>
              <a:cxnLst/>
              <a:rect l="l" t="t" r="r" b="b"/>
              <a:pathLst>
                <a:path w="1242641" h="586177">
                  <a:moveTo>
                    <a:pt x="16254" y="0"/>
                  </a:moveTo>
                  <a:lnTo>
                    <a:pt x="1226387" y="0"/>
                  </a:lnTo>
                  <a:cubicBezTo>
                    <a:pt x="1235364" y="0"/>
                    <a:pt x="1242641" y="7277"/>
                    <a:pt x="1242641" y="16254"/>
                  </a:cubicBezTo>
                  <a:lnTo>
                    <a:pt x="1242641" y="569924"/>
                  </a:lnTo>
                  <a:cubicBezTo>
                    <a:pt x="1242641" y="578900"/>
                    <a:pt x="1235364" y="586177"/>
                    <a:pt x="1226387" y="586177"/>
                  </a:cubicBezTo>
                  <a:lnTo>
                    <a:pt x="16254" y="586177"/>
                  </a:lnTo>
                  <a:cubicBezTo>
                    <a:pt x="11943" y="586177"/>
                    <a:pt x="7809" y="584465"/>
                    <a:pt x="4761" y="581417"/>
                  </a:cubicBezTo>
                  <a:cubicBezTo>
                    <a:pt x="1712" y="578369"/>
                    <a:pt x="0" y="574234"/>
                    <a:pt x="0" y="569924"/>
                  </a:cubicBezTo>
                  <a:lnTo>
                    <a:pt x="0" y="16254"/>
                  </a:lnTo>
                  <a:cubicBezTo>
                    <a:pt x="0" y="7277"/>
                    <a:pt x="7277" y="0"/>
                    <a:pt x="16254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0" y="-19050"/>
              <a:ext cx="1242641" cy="605227"/>
            </a:xfrm>
            <a:prstGeom prst="rect">
              <a:avLst/>
            </a:prstGeom>
          </p:spPr>
          <p:txBody>
            <a:bodyPr lIns="51472" tIns="51472" rIns="51472" bIns="51472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1648003" y="5108621"/>
            <a:ext cx="4763150" cy="930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2"/>
              </a:lnSpc>
            </a:pPr>
            <a:r>
              <a:rPr lang="en-US" sz="361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Отсрочка </a:t>
            </a:r>
          </a:p>
          <a:p>
            <a:pPr algn="ctr">
              <a:lnSpc>
                <a:spcPts val="3432"/>
              </a:lnSpc>
            </a:pPr>
            <a:r>
              <a:rPr lang="en-US" sz="3612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уплаты 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617635" y="6252519"/>
            <a:ext cx="4763150" cy="452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1"/>
              </a:lnSpc>
            </a:pPr>
            <a:r>
              <a:rPr lang="en-US" sz="2501" b="1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 основного долга</a:t>
            </a:r>
          </a:p>
        </p:txBody>
      </p:sp>
      <p:sp>
        <p:nvSpPr>
          <p:cNvPr id="40" name="Freeform 40"/>
          <p:cNvSpPr/>
          <p:nvPr/>
        </p:nvSpPr>
        <p:spPr>
          <a:xfrm>
            <a:off x="6701251" y="4177251"/>
            <a:ext cx="4778911" cy="318844"/>
          </a:xfrm>
          <a:custGeom>
            <a:avLst/>
            <a:gdLst/>
            <a:ahLst/>
            <a:cxnLst/>
            <a:rect l="l" t="t" r="r" b="b"/>
            <a:pathLst>
              <a:path w="4778911" h="318844">
                <a:moveTo>
                  <a:pt x="0" y="0"/>
                </a:moveTo>
                <a:lnTo>
                  <a:pt x="4778911" y="0"/>
                </a:lnTo>
                <a:lnTo>
                  <a:pt x="4778911" y="318844"/>
                </a:lnTo>
                <a:lnTo>
                  <a:pt x="0" y="3188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2878" b="-93139"/>
            </a:stretch>
          </a:blipFill>
        </p:spPr>
      </p:sp>
      <p:grpSp>
        <p:nvGrpSpPr>
          <p:cNvPr id="41" name="Group 41"/>
          <p:cNvGrpSpPr/>
          <p:nvPr/>
        </p:nvGrpSpPr>
        <p:grpSpPr>
          <a:xfrm>
            <a:off x="6776652" y="2089805"/>
            <a:ext cx="4734696" cy="2246868"/>
            <a:chOff x="0" y="0"/>
            <a:chExt cx="1235218" cy="586177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235218" cy="586177"/>
            </a:xfrm>
            <a:custGeom>
              <a:avLst/>
              <a:gdLst/>
              <a:ahLst/>
              <a:cxnLst/>
              <a:rect l="l" t="t" r="r" b="b"/>
              <a:pathLst>
                <a:path w="1235218" h="586177">
                  <a:moveTo>
                    <a:pt x="16351" y="0"/>
                  </a:moveTo>
                  <a:lnTo>
                    <a:pt x="1218866" y="0"/>
                  </a:lnTo>
                  <a:cubicBezTo>
                    <a:pt x="1223203" y="0"/>
                    <a:pt x="1227362" y="1723"/>
                    <a:pt x="1230428" y="4789"/>
                  </a:cubicBezTo>
                  <a:cubicBezTo>
                    <a:pt x="1233495" y="7856"/>
                    <a:pt x="1235218" y="12015"/>
                    <a:pt x="1235218" y="16351"/>
                  </a:cubicBezTo>
                  <a:lnTo>
                    <a:pt x="1235218" y="569826"/>
                  </a:lnTo>
                  <a:cubicBezTo>
                    <a:pt x="1235218" y="578857"/>
                    <a:pt x="1227897" y="586177"/>
                    <a:pt x="1218866" y="586177"/>
                  </a:cubicBezTo>
                  <a:lnTo>
                    <a:pt x="16351" y="586177"/>
                  </a:lnTo>
                  <a:cubicBezTo>
                    <a:pt x="12015" y="586177"/>
                    <a:pt x="7856" y="584455"/>
                    <a:pt x="4789" y="581388"/>
                  </a:cubicBezTo>
                  <a:cubicBezTo>
                    <a:pt x="1723" y="578322"/>
                    <a:pt x="0" y="574163"/>
                    <a:pt x="0" y="569826"/>
                  </a:cubicBezTo>
                  <a:lnTo>
                    <a:pt x="0" y="16351"/>
                  </a:lnTo>
                  <a:cubicBezTo>
                    <a:pt x="0" y="7321"/>
                    <a:pt x="7321" y="0"/>
                    <a:pt x="16351" y="0"/>
                  </a:cubicBezTo>
                  <a:close/>
                </a:path>
              </a:pathLst>
            </a:custGeom>
            <a:solidFill>
              <a:srgbClr val="A4BF00"/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0" y="-19050"/>
              <a:ext cx="1235218" cy="605227"/>
            </a:xfrm>
            <a:prstGeom prst="rect">
              <a:avLst/>
            </a:prstGeom>
          </p:spPr>
          <p:txBody>
            <a:bodyPr lIns="41477" tIns="41477" rIns="41477" bIns="41477" rtlCol="0" anchor="ctr"/>
            <a:lstStyle/>
            <a:p>
              <a:pPr algn="ctr">
                <a:lnSpc>
                  <a:spcPts val="2859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6748198" y="3289339"/>
            <a:ext cx="4763150" cy="84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6"/>
              </a:lnSpc>
            </a:pPr>
            <a:r>
              <a:rPr lang="en-US" sz="2361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до 100% </a:t>
            </a:r>
          </a:p>
          <a:p>
            <a:pPr algn="ctr">
              <a:lnSpc>
                <a:spcPts val="3306"/>
              </a:lnSpc>
            </a:pPr>
            <a:r>
              <a:rPr lang="en-US" sz="2361" b="1">
                <a:solidFill>
                  <a:srgbClr val="FEFFFE"/>
                </a:solidFill>
                <a:latin typeface="Poppins Bold"/>
                <a:ea typeface="Poppins Bold"/>
                <a:cs typeface="Poppins Bold"/>
                <a:sym typeface="Poppins Bold"/>
              </a:rPr>
              <a:t>капзатрат с НДС по проекту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7570220" y="2193044"/>
            <a:ext cx="3040972" cy="9216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2"/>
              </a:lnSpc>
            </a:pPr>
            <a:r>
              <a:rPr lang="en-US" sz="362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Сумма кредита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4545724" y="852659"/>
            <a:ext cx="9089964" cy="675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65"/>
              </a:lnSpc>
            </a:pPr>
            <a:r>
              <a:rPr lang="en-US" sz="4963" b="1" spc="138">
                <a:solidFill>
                  <a:srgbClr val="FEFFFF"/>
                </a:solidFill>
                <a:latin typeface="Poppins Bold"/>
                <a:ea typeface="Poppins Bold"/>
                <a:cs typeface="Poppins Bold"/>
                <a:sym typeface="Poppins Bold"/>
              </a:rPr>
              <a:t>Основные преимущества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3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41903">
            <a:off x="-5787034" y="-18795373"/>
            <a:ext cx="32728105" cy="29633812"/>
          </a:xfrm>
          <a:custGeom>
            <a:avLst/>
            <a:gdLst/>
            <a:ahLst/>
            <a:cxnLst/>
            <a:rect l="l" t="t" r="r" b="b"/>
            <a:pathLst>
              <a:path w="32728105" h="29633812">
                <a:moveTo>
                  <a:pt x="0" y="0"/>
                </a:moveTo>
                <a:lnTo>
                  <a:pt x="32728106" y="0"/>
                </a:lnTo>
                <a:lnTo>
                  <a:pt x="32728106" y="29633811"/>
                </a:lnTo>
                <a:lnTo>
                  <a:pt x="0" y="296338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097719" y="7852179"/>
            <a:ext cx="8024063" cy="7265424"/>
          </a:xfrm>
          <a:custGeom>
            <a:avLst/>
            <a:gdLst/>
            <a:ahLst/>
            <a:cxnLst/>
            <a:rect l="l" t="t" r="r" b="b"/>
            <a:pathLst>
              <a:path w="8024063" h="7265424">
                <a:moveTo>
                  <a:pt x="0" y="0"/>
                </a:moveTo>
                <a:lnTo>
                  <a:pt x="8024063" y="0"/>
                </a:lnTo>
                <a:lnTo>
                  <a:pt x="8024063" y="7265424"/>
                </a:lnTo>
                <a:lnTo>
                  <a:pt x="0" y="72654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417388" y="1028700"/>
            <a:ext cx="7453224" cy="1692186"/>
          </a:xfrm>
          <a:custGeom>
            <a:avLst/>
            <a:gdLst/>
            <a:ahLst/>
            <a:cxnLst/>
            <a:rect l="l" t="t" r="r" b="b"/>
            <a:pathLst>
              <a:path w="7453224" h="1692186">
                <a:moveTo>
                  <a:pt x="0" y="0"/>
                </a:moveTo>
                <a:lnTo>
                  <a:pt x="7453224" y="0"/>
                </a:lnTo>
                <a:lnTo>
                  <a:pt x="7453224" y="1692186"/>
                </a:lnTo>
                <a:lnTo>
                  <a:pt x="0" y="16921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5926344" y="8382129"/>
            <a:ext cx="6051570" cy="1281264"/>
            <a:chOff x="0" y="0"/>
            <a:chExt cx="8068760" cy="1708351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8068760" cy="1708351"/>
              <a:chOff x="0" y="0"/>
              <a:chExt cx="518366" cy="109747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518366" cy="109747"/>
              </a:xfrm>
              <a:custGeom>
                <a:avLst/>
                <a:gdLst/>
                <a:ahLst/>
                <a:cxnLst/>
                <a:rect l="l" t="t" r="r" b="b"/>
                <a:pathLst>
                  <a:path w="518366" h="109747">
                    <a:moveTo>
                      <a:pt x="518366" y="34442"/>
                    </a:moveTo>
                    <a:lnTo>
                      <a:pt x="518366" y="75306"/>
                    </a:lnTo>
                    <a:cubicBezTo>
                      <a:pt x="518366" y="84440"/>
                      <a:pt x="514738" y="93201"/>
                      <a:pt x="508279" y="99660"/>
                    </a:cubicBezTo>
                    <a:cubicBezTo>
                      <a:pt x="501820" y="106119"/>
                      <a:pt x="493059" y="109747"/>
                      <a:pt x="483925" y="109747"/>
                    </a:cubicBezTo>
                    <a:lnTo>
                      <a:pt x="34442" y="109747"/>
                    </a:lnTo>
                    <a:cubicBezTo>
                      <a:pt x="15420" y="109747"/>
                      <a:pt x="0" y="94327"/>
                      <a:pt x="0" y="75306"/>
                    </a:cubicBezTo>
                    <a:lnTo>
                      <a:pt x="0" y="34442"/>
                    </a:lnTo>
                    <a:cubicBezTo>
                      <a:pt x="0" y="25307"/>
                      <a:pt x="3629" y="16547"/>
                      <a:pt x="10088" y="10088"/>
                    </a:cubicBezTo>
                    <a:cubicBezTo>
                      <a:pt x="16547" y="3629"/>
                      <a:pt x="25307" y="0"/>
                      <a:pt x="34442" y="0"/>
                    </a:cubicBezTo>
                    <a:lnTo>
                      <a:pt x="483925" y="0"/>
                    </a:lnTo>
                    <a:cubicBezTo>
                      <a:pt x="502946" y="0"/>
                      <a:pt x="518366" y="15420"/>
                      <a:pt x="518366" y="34442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518366" cy="13832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519"/>
                  </a:lnSpc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022522" y="320107"/>
              <a:ext cx="6023716" cy="972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121"/>
                </a:lnSpc>
                <a:spcBef>
                  <a:spcPct val="0"/>
                </a:spcBef>
              </a:pPr>
              <a:r>
                <a:rPr lang="en-US" sz="4372" b="1">
                  <a:solidFill>
                    <a:srgbClr val="030303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СУБЪЕКТЫ МСП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216521" y="3244801"/>
            <a:ext cx="13471216" cy="4848951"/>
            <a:chOff x="0" y="0"/>
            <a:chExt cx="17961621" cy="6465269"/>
          </a:xfrm>
        </p:grpSpPr>
        <p:grpSp>
          <p:nvGrpSpPr>
            <p:cNvPr id="11" name="Group 11"/>
            <p:cNvGrpSpPr/>
            <p:nvPr/>
          </p:nvGrpSpPr>
          <p:grpSpPr>
            <a:xfrm rot="5400000">
              <a:off x="5507932" y="855697"/>
              <a:ext cx="6465269" cy="4753874"/>
              <a:chOff x="0" y="0"/>
              <a:chExt cx="1500540" cy="1103338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1500540" cy="1103338"/>
              </a:xfrm>
              <a:custGeom>
                <a:avLst/>
                <a:gdLst/>
                <a:ahLst/>
                <a:cxnLst/>
                <a:rect l="l" t="t" r="r" b="b"/>
                <a:pathLst>
                  <a:path w="1500540" h="1103338">
                    <a:moveTo>
                      <a:pt x="1297340" y="0"/>
                    </a:moveTo>
                    <a:lnTo>
                      <a:pt x="0" y="0"/>
                    </a:lnTo>
                    <a:lnTo>
                      <a:pt x="0" y="1103338"/>
                    </a:lnTo>
                    <a:lnTo>
                      <a:pt x="1297340" y="1103338"/>
                    </a:lnTo>
                    <a:lnTo>
                      <a:pt x="1500540" y="551669"/>
                    </a:lnTo>
                    <a:lnTo>
                      <a:pt x="1297340" y="0"/>
                    </a:lnTo>
                    <a:close/>
                  </a:path>
                </a:pathLst>
              </a:custGeom>
              <a:solidFill>
                <a:srgbClr val="9ABD05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0" y="-19050"/>
                <a:ext cx="1386240" cy="1122388"/>
              </a:xfrm>
              <a:prstGeom prst="rect">
                <a:avLst/>
              </a:prstGeom>
            </p:spPr>
            <p:txBody>
              <a:bodyPr lIns="43615" tIns="43615" rIns="43615" bIns="43615" rtlCol="0" anchor="ctr"/>
              <a:lstStyle/>
              <a:p>
                <a:pPr marL="0" lvl="0" indent="0" algn="ctr">
                  <a:lnSpc>
                    <a:spcPts val="2163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 rot="5400000">
              <a:off x="11584001" y="-96473"/>
              <a:ext cx="4187603" cy="4380550"/>
              <a:chOff x="0" y="0"/>
              <a:chExt cx="879261" cy="919774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879261" cy="919774"/>
              </a:xfrm>
              <a:custGeom>
                <a:avLst/>
                <a:gdLst/>
                <a:ahLst/>
                <a:cxnLst/>
                <a:rect l="l" t="t" r="r" b="b"/>
                <a:pathLst>
                  <a:path w="879261" h="919774">
                    <a:moveTo>
                      <a:pt x="0" y="0"/>
                    </a:moveTo>
                    <a:lnTo>
                      <a:pt x="879261" y="0"/>
                    </a:lnTo>
                    <a:lnTo>
                      <a:pt x="879261" y="919774"/>
                    </a:lnTo>
                    <a:lnTo>
                      <a:pt x="0" y="919774"/>
                    </a:lnTo>
                    <a:close/>
                  </a:path>
                </a:pathLst>
              </a:custGeom>
              <a:solidFill>
                <a:srgbClr val="85AF00"/>
              </a:solidFill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0" y="-19050"/>
                <a:ext cx="879261" cy="938824"/>
              </a:xfrm>
              <a:prstGeom prst="rect">
                <a:avLst/>
              </a:prstGeom>
            </p:spPr>
            <p:txBody>
              <a:bodyPr lIns="43615" tIns="43615" rIns="43615" bIns="43615" rtlCol="0" anchor="ctr"/>
              <a:lstStyle/>
              <a:p>
                <a:pPr marL="0" lvl="0" indent="0" algn="ctr">
                  <a:lnSpc>
                    <a:spcPts val="2163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13944600" y="1415200"/>
              <a:ext cx="1548125" cy="6485918"/>
              <a:chOff x="0" y="0"/>
              <a:chExt cx="386804" cy="1620528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86804" cy="1620528"/>
              </a:xfrm>
              <a:custGeom>
                <a:avLst/>
                <a:gdLst/>
                <a:ahLst/>
                <a:cxnLst/>
                <a:rect l="l" t="t" r="r" b="b"/>
                <a:pathLst>
                  <a:path w="386804" h="1620528">
                    <a:moveTo>
                      <a:pt x="386804" y="1620528"/>
                    </a:moveTo>
                    <a:lnTo>
                      <a:pt x="0" y="1620528"/>
                    </a:lnTo>
                    <a:lnTo>
                      <a:pt x="0" y="0"/>
                    </a:lnTo>
                    <a:lnTo>
                      <a:pt x="386804" y="1620528"/>
                    </a:lnTo>
                    <a:close/>
                  </a:path>
                </a:pathLst>
              </a:custGeom>
              <a:solidFill>
                <a:srgbClr val="85AF00"/>
              </a:solidFill>
            </p:spPr>
          </p:sp>
          <p:sp>
            <p:nvSpPr>
              <p:cNvPr id="19" name="TextBox 19"/>
              <p:cNvSpPr txBox="1"/>
              <p:nvPr/>
            </p:nvSpPr>
            <p:spPr>
              <a:xfrm>
                <a:off x="0" y="791214"/>
                <a:ext cx="193402" cy="829314"/>
              </a:xfrm>
              <a:prstGeom prst="rect">
                <a:avLst/>
              </a:prstGeom>
            </p:spPr>
            <p:txBody>
              <a:bodyPr lIns="43615" tIns="43615" rIns="43615" bIns="43615" rtlCol="0" anchor="ctr"/>
              <a:lstStyle/>
              <a:p>
                <a:pPr marL="0" lvl="0" indent="0" algn="ctr">
                  <a:lnSpc>
                    <a:spcPts val="2163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 rot="5400000">
              <a:off x="1661593" y="-96473"/>
              <a:ext cx="4187603" cy="4380550"/>
              <a:chOff x="0" y="0"/>
              <a:chExt cx="879261" cy="919774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879261" cy="919774"/>
              </a:xfrm>
              <a:custGeom>
                <a:avLst/>
                <a:gdLst/>
                <a:ahLst/>
                <a:cxnLst/>
                <a:rect l="l" t="t" r="r" b="b"/>
                <a:pathLst>
                  <a:path w="879261" h="919774">
                    <a:moveTo>
                      <a:pt x="0" y="0"/>
                    </a:moveTo>
                    <a:lnTo>
                      <a:pt x="879261" y="0"/>
                    </a:lnTo>
                    <a:lnTo>
                      <a:pt x="879261" y="919774"/>
                    </a:lnTo>
                    <a:lnTo>
                      <a:pt x="0" y="919774"/>
                    </a:lnTo>
                    <a:close/>
                  </a:path>
                </a:pathLst>
              </a:custGeom>
              <a:solidFill>
                <a:srgbClr val="B7D801"/>
              </a:solidFill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19050"/>
                <a:ext cx="879261" cy="938824"/>
              </a:xfrm>
              <a:prstGeom prst="rect">
                <a:avLst/>
              </a:prstGeom>
            </p:spPr>
            <p:txBody>
              <a:bodyPr lIns="43615" tIns="43615" rIns="43615" bIns="43615" rtlCol="0" anchor="ctr"/>
              <a:lstStyle/>
              <a:p>
                <a:pPr marL="0" lvl="0" indent="0" algn="ctr">
                  <a:lnSpc>
                    <a:spcPts val="2163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 rot="-10800000">
              <a:off x="0" y="3884097"/>
              <a:ext cx="5945670" cy="1548125"/>
              <a:chOff x="0" y="0"/>
              <a:chExt cx="1551570" cy="403995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1551570" cy="403995"/>
              </a:xfrm>
              <a:custGeom>
                <a:avLst/>
                <a:gdLst/>
                <a:ahLst/>
                <a:cxnLst/>
                <a:rect l="l" t="t" r="r" b="b"/>
                <a:pathLst>
                  <a:path w="1551570" h="403995">
                    <a:moveTo>
                      <a:pt x="1551570" y="403995"/>
                    </a:moveTo>
                    <a:lnTo>
                      <a:pt x="0" y="403995"/>
                    </a:lnTo>
                    <a:lnTo>
                      <a:pt x="0" y="0"/>
                    </a:lnTo>
                    <a:lnTo>
                      <a:pt x="1551570" y="403995"/>
                    </a:lnTo>
                    <a:close/>
                  </a:path>
                </a:pathLst>
              </a:custGeom>
              <a:solidFill>
                <a:srgbClr val="B7D801"/>
              </a:solidFill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0" y="182948"/>
                <a:ext cx="775785" cy="221048"/>
              </a:xfrm>
              <a:prstGeom prst="rect">
                <a:avLst/>
              </a:prstGeom>
            </p:spPr>
            <p:txBody>
              <a:bodyPr lIns="43615" tIns="43615" rIns="43615" bIns="43615" rtlCol="0" anchor="ctr"/>
              <a:lstStyle/>
              <a:p>
                <a:pPr marL="0" lvl="0" indent="0" algn="ctr">
                  <a:lnSpc>
                    <a:spcPts val="2163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6" name="TextBox 26"/>
            <p:cNvSpPr txBox="1"/>
            <p:nvPr/>
          </p:nvSpPr>
          <p:spPr>
            <a:xfrm>
              <a:off x="1565120" y="1453098"/>
              <a:ext cx="4380550" cy="15707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85"/>
                </a:lnSpc>
                <a:spcBef>
                  <a:spcPct val="0"/>
                </a:spcBef>
              </a:pPr>
              <a:r>
                <a:rPr lang="en-US" sz="3489" b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БАНКИ-ПАРТНЕРЫ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6552348" y="1779777"/>
              <a:ext cx="4380550" cy="9078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98"/>
                </a:lnSpc>
                <a:spcBef>
                  <a:spcPct val="0"/>
                </a:spcBef>
              </a:pPr>
              <a:r>
                <a:rPr lang="en-US" sz="4141" b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БФФПП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1475703" y="1529562"/>
              <a:ext cx="4380550" cy="14177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364"/>
                </a:lnSpc>
                <a:spcBef>
                  <a:spcPct val="0"/>
                </a:spcBef>
              </a:pPr>
              <a:r>
                <a:rPr lang="en-US" sz="3117" b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ЛИЗИНГОВЫЕ ОРГАНИЗАЦИИ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496</Words>
  <Application>Microsoft Office PowerPoint</Application>
  <PresentationFormat>Произвольный</PresentationFormat>
  <Paragraphs>168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Canva Sans Italics</vt:lpstr>
      <vt:lpstr>Poppins</vt:lpstr>
      <vt:lpstr>Intro</vt:lpstr>
      <vt:lpstr>Canva Sans Bold</vt:lpstr>
      <vt:lpstr>TT Hoves Bold</vt:lpstr>
      <vt:lpstr>Poppins Bold</vt:lpstr>
      <vt:lpstr>Arial</vt:lpstr>
      <vt:lpstr>Open Sans</vt:lpstr>
      <vt:lpstr>Open Sans Bold</vt:lpstr>
      <vt:lpstr>Calibri</vt:lpstr>
      <vt:lpstr>Open Sans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механизмы поддержки</dc:title>
  <dc:creator>Малин Валентин Михайлович</dc:creator>
  <cp:lastModifiedBy>Дорощенко Вероника Секондовна</cp:lastModifiedBy>
  <cp:revision>5</cp:revision>
  <dcterms:created xsi:type="dcterms:W3CDTF">2006-08-16T00:00:00Z</dcterms:created>
  <dcterms:modified xsi:type="dcterms:W3CDTF">2026-06-17T08:40:02Z</dcterms:modified>
  <dc:identifier>DAHEMxC9AsM</dc:identifier>
</cp:coreProperties>
</file>