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2"/>
  </p:notesMasterIdLst>
  <p:sldIdLst>
    <p:sldId id="256" r:id="rId2"/>
    <p:sldId id="272" r:id="rId3"/>
    <p:sldId id="273" r:id="rId4"/>
    <p:sldId id="274" r:id="rId5"/>
    <p:sldId id="275" r:id="rId6"/>
    <p:sldId id="261" r:id="rId7"/>
    <p:sldId id="264" r:id="rId8"/>
    <p:sldId id="270" r:id="rId9"/>
    <p:sldId id="258" r:id="rId10"/>
    <p:sldId id="271" r:id="rId11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FEB"/>
    <a:srgbClr val="D9BED7"/>
    <a:srgbClr val="E5E9ED"/>
    <a:srgbClr val="315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257" autoAdjust="0"/>
  </p:normalViewPr>
  <p:slideViewPr>
    <p:cSldViewPr snapToGrid="0">
      <p:cViewPr varScale="1">
        <p:scale>
          <a:sx n="101" d="100"/>
          <a:sy n="101" d="100"/>
        </p:scale>
        <p:origin x="144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860B8-89D4-4963-B79A-DEFFFFD57636}" type="doc">
      <dgm:prSet loTypeId="urn:microsoft.com/office/officeart/2005/8/layout/h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BY"/>
        </a:p>
      </dgm:t>
    </dgm:pt>
    <dgm:pt modelId="{3F318F59-4D24-4EE7-810E-35A7084C7DB2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Жилищно-коммунальное хозяйство</a:t>
          </a:r>
          <a:endParaRPr lang="ru-BY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0209B97D-BFF2-4417-83C5-ECC806DEDCB0}" type="parTrans" cxnId="{E2E0A9DA-873B-4FF8-90EE-639C3B7C4673}">
      <dgm:prSet/>
      <dgm:spPr/>
      <dgm:t>
        <a:bodyPr/>
        <a:lstStyle/>
        <a:p>
          <a:endParaRPr lang="ru-BY"/>
        </a:p>
      </dgm:t>
    </dgm:pt>
    <dgm:pt modelId="{51136135-942F-43FF-B262-E4E61BE60A40}" type="sibTrans" cxnId="{E2E0A9DA-873B-4FF8-90EE-639C3B7C4673}">
      <dgm:prSet/>
      <dgm:spPr/>
      <dgm:t>
        <a:bodyPr/>
        <a:lstStyle/>
        <a:p>
          <a:endParaRPr lang="ru-BY"/>
        </a:p>
      </dgm:t>
    </dgm:pt>
    <dgm:pt modelId="{5D3E881D-C3BE-4F3E-9E96-0E93FC4DC294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Благоустройство населенных пунктов</a:t>
          </a:r>
          <a:endParaRPr lang="ru-BY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AB2623E3-2960-486F-BE33-DDDDE80D1363}" type="parTrans" cxnId="{C7C7B1A0-8A54-41CA-ABB2-15F4086D3B1B}">
      <dgm:prSet/>
      <dgm:spPr/>
      <dgm:t>
        <a:bodyPr/>
        <a:lstStyle/>
        <a:p>
          <a:endParaRPr lang="ru-BY"/>
        </a:p>
      </dgm:t>
    </dgm:pt>
    <dgm:pt modelId="{0DF9AD21-140E-4BF3-BA93-E3D4C38AC9FA}" type="sibTrans" cxnId="{C7C7B1A0-8A54-41CA-ABB2-15F4086D3B1B}">
      <dgm:prSet/>
      <dgm:spPr/>
      <dgm:t>
        <a:bodyPr/>
        <a:lstStyle/>
        <a:p>
          <a:endParaRPr lang="ru-BY"/>
        </a:p>
      </dgm:t>
    </dgm:pt>
    <dgm:pt modelId="{8237BC8C-F54C-4FEA-90CB-9C2B53E1F8C7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Другие вопросы в области жилищно-коммунального хозяйства</a:t>
          </a:r>
          <a:endParaRPr lang="ru-BY" b="1" dirty="0">
            <a:solidFill>
              <a:schemeClr val="accent1">
                <a:lumMod val="50000"/>
              </a:schemeClr>
            </a:solidFill>
          </a:endParaRPr>
        </a:p>
      </dgm:t>
    </dgm:pt>
    <dgm:pt modelId="{6FF53A53-7632-4BD7-AC18-22F3E42B24F6}" type="parTrans" cxnId="{634C9622-68ED-43A2-9D42-58BDB1E40D9B}">
      <dgm:prSet/>
      <dgm:spPr/>
      <dgm:t>
        <a:bodyPr/>
        <a:lstStyle/>
        <a:p>
          <a:endParaRPr lang="ru-BY"/>
        </a:p>
      </dgm:t>
    </dgm:pt>
    <dgm:pt modelId="{41569421-CCA2-421B-9DC1-16E8DAE60AF3}" type="sibTrans" cxnId="{634C9622-68ED-43A2-9D42-58BDB1E40D9B}">
      <dgm:prSet/>
      <dgm:spPr/>
      <dgm:t>
        <a:bodyPr/>
        <a:lstStyle/>
        <a:p>
          <a:endParaRPr lang="ru-BY"/>
        </a:p>
      </dgm:t>
    </dgm:pt>
    <dgm:pt modelId="{10D18A48-5266-42B0-AFC8-54931C3C83CA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Субсидирование жилищно-коммунальных услуг населению</a:t>
          </a:r>
        </a:p>
      </dgm:t>
    </dgm:pt>
    <dgm:pt modelId="{696502A9-553D-43C6-A97D-F56CCCC5A120}" type="parTrans" cxnId="{C68AB7C9-CADF-4C7E-B62E-0FCC1361F002}">
      <dgm:prSet/>
      <dgm:spPr/>
      <dgm:t>
        <a:bodyPr/>
        <a:lstStyle/>
        <a:p>
          <a:endParaRPr lang="ru-BY"/>
        </a:p>
      </dgm:t>
    </dgm:pt>
    <dgm:pt modelId="{3242B7B1-6E9C-4026-BF25-4FB55FD7A52A}" type="sibTrans" cxnId="{C68AB7C9-CADF-4C7E-B62E-0FCC1361F002}">
      <dgm:prSet/>
      <dgm:spPr/>
      <dgm:t>
        <a:bodyPr/>
        <a:lstStyle/>
        <a:p>
          <a:endParaRPr lang="ru-BY"/>
        </a:p>
      </dgm:t>
    </dgm:pt>
    <dgm:pt modelId="{D49121CC-87F0-4778-89C2-CEB2C1DC7200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Льготы по оплате за жилищно-коммунальные услуги</a:t>
          </a:r>
        </a:p>
      </dgm:t>
    </dgm:pt>
    <dgm:pt modelId="{065760E0-988B-452D-BAE1-029205E92A98}" type="parTrans" cxnId="{8AF5E050-1DCE-43B7-AB2F-F3865A8E4849}">
      <dgm:prSet/>
      <dgm:spPr/>
      <dgm:t>
        <a:bodyPr/>
        <a:lstStyle/>
        <a:p>
          <a:endParaRPr lang="ru-BY"/>
        </a:p>
      </dgm:t>
    </dgm:pt>
    <dgm:pt modelId="{406930E0-1E93-4879-9FA3-13897872950A}" type="sibTrans" cxnId="{8AF5E050-1DCE-43B7-AB2F-F3865A8E4849}">
      <dgm:prSet/>
      <dgm:spPr/>
      <dgm:t>
        <a:bodyPr/>
        <a:lstStyle/>
        <a:p>
          <a:endParaRPr lang="ru-BY"/>
        </a:p>
      </dgm:t>
    </dgm:pt>
    <dgm:pt modelId="{A189481B-CE0C-4428-8204-A31ABD7858D7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Субсидирование  услуг бань</a:t>
          </a:r>
          <a:endParaRPr lang="ru-BY" dirty="0">
            <a:latin typeface="Bahnschrift SemiBold" panose="020B0502040204020203" pitchFamily="34" charset="0"/>
          </a:endParaRPr>
        </a:p>
      </dgm:t>
    </dgm:pt>
    <dgm:pt modelId="{9B5EB262-757D-402D-AE9D-C01BA25C1586}" type="parTrans" cxnId="{43872EC4-EDD2-4BE5-8879-F34D15A469E3}">
      <dgm:prSet/>
      <dgm:spPr/>
      <dgm:t>
        <a:bodyPr/>
        <a:lstStyle/>
        <a:p>
          <a:endParaRPr lang="ru-BY"/>
        </a:p>
      </dgm:t>
    </dgm:pt>
    <dgm:pt modelId="{7B036AA5-D6BB-4B61-B3D1-969EA6BF16A1}" type="sibTrans" cxnId="{43872EC4-EDD2-4BE5-8879-F34D15A469E3}">
      <dgm:prSet/>
      <dgm:spPr/>
      <dgm:t>
        <a:bodyPr/>
        <a:lstStyle/>
        <a:p>
          <a:endParaRPr lang="ru-BY"/>
        </a:p>
      </dgm:t>
    </dgm:pt>
    <dgm:pt modelId="{85047DC8-3B4C-42D4-8541-AEF24E2D9682}">
      <dgm:prSet/>
      <dgm:spPr/>
      <dgm:t>
        <a:bodyPr/>
        <a:lstStyle/>
        <a:p>
          <a:pPr>
            <a:lnSpc>
              <a:spcPct val="90000"/>
            </a:lnSpc>
          </a:pPr>
          <a:r>
            <a:rPr lang="ru-RU" dirty="0">
              <a:latin typeface="Bahnschrift SemiBold" panose="020B0502040204020203" pitchFamily="34" charset="0"/>
            </a:rPr>
            <a:t>другое</a:t>
          </a:r>
          <a:endParaRPr lang="ru-BY" dirty="0">
            <a:latin typeface="Bahnschrift SemiBold" panose="020B0502040204020203" pitchFamily="34" charset="0"/>
          </a:endParaRPr>
        </a:p>
      </dgm:t>
    </dgm:pt>
    <dgm:pt modelId="{58D2BFBB-4720-43A8-A182-8743BFC3807C}" type="parTrans" cxnId="{A316AEC8-4FD3-4EDE-928A-CC778D73C9F0}">
      <dgm:prSet/>
      <dgm:spPr/>
      <dgm:t>
        <a:bodyPr/>
        <a:lstStyle/>
        <a:p>
          <a:endParaRPr lang="ru-BY"/>
        </a:p>
      </dgm:t>
    </dgm:pt>
    <dgm:pt modelId="{F15FBABE-AB4D-400E-A469-16F1F38D98A3}" type="sibTrans" cxnId="{A316AEC8-4FD3-4EDE-928A-CC778D73C9F0}">
      <dgm:prSet/>
      <dgm:spPr/>
      <dgm:t>
        <a:bodyPr/>
        <a:lstStyle/>
        <a:p>
          <a:endParaRPr lang="ru-BY"/>
        </a:p>
      </dgm:t>
    </dgm:pt>
    <dgm:pt modelId="{726DA0BC-4F9E-4CFF-BBED-633CB206E5A0}">
      <dgm:prSet/>
      <dgm:spPr/>
      <dgm:t>
        <a:bodyPr/>
        <a:lstStyle/>
        <a:p>
          <a:pPr>
            <a:lnSpc>
              <a:spcPct val="70000"/>
            </a:lnSpc>
          </a:pPr>
          <a:endParaRPr lang="ru-RU" dirty="0">
            <a:latin typeface="Bahnschrift SemiBold" panose="020B0502040204020203" pitchFamily="34" charset="0"/>
          </a:endParaRPr>
        </a:p>
      </dgm:t>
    </dgm:pt>
    <dgm:pt modelId="{9A1D608D-48FD-4A11-99B5-152C3A7F6806}" type="parTrans" cxnId="{398334E8-234B-4C2F-BC50-687263DF8304}">
      <dgm:prSet/>
      <dgm:spPr/>
      <dgm:t>
        <a:bodyPr/>
        <a:lstStyle/>
        <a:p>
          <a:endParaRPr lang="ru-BY"/>
        </a:p>
      </dgm:t>
    </dgm:pt>
    <dgm:pt modelId="{74FE6F54-E512-4B0A-9F7A-874B8E365E21}" type="sibTrans" cxnId="{398334E8-234B-4C2F-BC50-687263DF8304}">
      <dgm:prSet/>
      <dgm:spPr/>
      <dgm:t>
        <a:bodyPr/>
        <a:lstStyle/>
        <a:p>
          <a:endParaRPr lang="ru-BY"/>
        </a:p>
      </dgm:t>
    </dgm:pt>
    <dgm:pt modelId="{F3540B45-7545-49A8-8D27-2204E68F89CA}">
      <dgm:prSet/>
      <dgm:spPr/>
      <dgm:t>
        <a:bodyPr/>
        <a:lstStyle/>
        <a:p>
          <a:pPr>
            <a:lnSpc>
              <a:spcPct val="9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9552B18F-20FC-484C-8112-D334291EB81C}" type="parTrans" cxnId="{1A3BC199-95A1-44C3-ACD5-C9DE9C0392AE}">
      <dgm:prSet/>
      <dgm:spPr/>
      <dgm:t>
        <a:bodyPr/>
        <a:lstStyle/>
        <a:p>
          <a:endParaRPr lang="ru-BY"/>
        </a:p>
      </dgm:t>
    </dgm:pt>
    <dgm:pt modelId="{5665DCB7-8798-4F7A-8B68-C11F4FA9A072}" type="sibTrans" cxnId="{1A3BC199-95A1-44C3-ACD5-C9DE9C0392AE}">
      <dgm:prSet/>
      <dgm:spPr/>
      <dgm:t>
        <a:bodyPr/>
        <a:lstStyle/>
        <a:p>
          <a:endParaRPr lang="ru-BY"/>
        </a:p>
      </dgm:t>
    </dgm:pt>
    <dgm:pt modelId="{7B377176-E2E1-40EA-B0BE-DF7FFD8D7449}">
      <dgm:prSet/>
      <dgm:spPr/>
      <dgm:t>
        <a:bodyPr/>
        <a:lstStyle/>
        <a:p>
          <a:pPr>
            <a:lnSpc>
              <a:spcPct val="9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075F0613-81F7-4420-B299-6BECB8E65E6D}" type="parTrans" cxnId="{9F25AC50-E6BE-4718-99BD-4BCF9C5C613E}">
      <dgm:prSet/>
      <dgm:spPr/>
      <dgm:t>
        <a:bodyPr/>
        <a:lstStyle/>
        <a:p>
          <a:endParaRPr lang="ru-BY"/>
        </a:p>
      </dgm:t>
    </dgm:pt>
    <dgm:pt modelId="{584DAE01-3CA8-4179-A0DD-EA11A3289857}" type="sibTrans" cxnId="{9F25AC50-E6BE-4718-99BD-4BCF9C5C613E}">
      <dgm:prSet/>
      <dgm:spPr/>
      <dgm:t>
        <a:bodyPr/>
        <a:lstStyle/>
        <a:p>
          <a:endParaRPr lang="ru-BY"/>
        </a:p>
      </dgm:t>
    </dgm:pt>
    <dgm:pt modelId="{72B212C2-4B6F-413D-B84D-70E99FAEDE1A}">
      <dgm:prSet/>
      <dgm:spPr/>
      <dgm:t>
        <a:bodyPr/>
        <a:lstStyle/>
        <a:p>
          <a:pPr>
            <a:lnSpc>
              <a:spcPct val="9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92F827C5-17E5-4AFE-9116-184951CB1347}" type="parTrans" cxnId="{F4213057-6328-4AED-94B3-E42EECEF699F}">
      <dgm:prSet/>
      <dgm:spPr/>
      <dgm:t>
        <a:bodyPr/>
        <a:lstStyle/>
        <a:p>
          <a:endParaRPr lang="ru-BY"/>
        </a:p>
      </dgm:t>
    </dgm:pt>
    <dgm:pt modelId="{6A0B2792-F132-46F5-8684-D1647231113B}" type="sibTrans" cxnId="{F4213057-6328-4AED-94B3-E42EECEF699F}">
      <dgm:prSet/>
      <dgm:spPr/>
      <dgm:t>
        <a:bodyPr/>
        <a:lstStyle/>
        <a:p>
          <a:endParaRPr lang="ru-BY"/>
        </a:p>
      </dgm:t>
    </dgm:pt>
    <dgm:pt modelId="{F2CEC3D4-E037-4777-9401-F54EFB017B0E}">
      <dgm:prSet/>
      <dgm:spPr/>
      <dgm:t>
        <a:bodyPr/>
        <a:lstStyle/>
        <a:p>
          <a:pPr>
            <a:lnSpc>
              <a:spcPct val="9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EC69CA69-45FB-456E-A32C-9C37936A51CF}" type="parTrans" cxnId="{FE1A23E2-4462-4130-9E97-4DCA79235ABC}">
      <dgm:prSet/>
      <dgm:spPr/>
      <dgm:t>
        <a:bodyPr/>
        <a:lstStyle/>
        <a:p>
          <a:endParaRPr lang="ru-BY"/>
        </a:p>
      </dgm:t>
    </dgm:pt>
    <dgm:pt modelId="{01179A7A-02C9-41F9-860B-6CD1C27F8950}" type="sibTrans" cxnId="{FE1A23E2-4462-4130-9E97-4DCA79235ABC}">
      <dgm:prSet/>
      <dgm:spPr/>
      <dgm:t>
        <a:bodyPr/>
        <a:lstStyle/>
        <a:p>
          <a:endParaRPr lang="ru-BY"/>
        </a:p>
      </dgm:t>
    </dgm:pt>
    <dgm:pt modelId="{D35042C7-09CB-4D94-A896-E18FFF820DB8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Капитальный и текущий ремонты жилищного фонда</a:t>
          </a:r>
        </a:p>
      </dgm:t>
    </dgm:pt>
    <dgm:pt modelId="{463E82FB-8A32-46AB-ABBA-A48B8661807D}" type="parTrans" cxnId="{11B9BDA4-C688-4A1E-9D7A-56C7C9BF55C5}">
      <dgm:prSet/>
      <dgm:spPr/>
      <dgm:t>
        <a:bodyPr/>
        <a:lstStyle/>
        <a:p>
          <a:endParaRPr lang="ru-BY"/>
        </a:p>
      </dgm:t>
    </dgm:pt>
    <dgm:pt modelId="{2D63B5C0-D39A-46C6-BB5F-22FF22DE4116}" type="sibTrans" cxnId="{11B9BDA4-C688-4A1E-9D7A-56C7C9BF55C5}">
      <dgm:prSet/>
      <dgm:spPr/>
      <dgm:t>
        <a:bodyPr/>
        <a:lstStyle/>
        <a:p>
          <a:endParaRPr lang="ru-BY"/>
        </a:p>
      </dgm:t>
    </dgm:pt>
    <dgm:pt modelId="{4DA63452-E095-4B55-A644-24474D6A533E}">
      <dgm:prSet/>
      <dgm:spPr/>
      <dgm:t>
        <a:bodyPr/>
        <a:lstStyle/>
        <a:p>
          <a:pPr>
            <a:lnSpc>
              <a:spcPct val="70000"/>
            </a:lnSpc>
          </a:pPr>
          <a:endParaRPr lang="ru-RU" dirty="0">
            <a:latin typeface="Bahnschrift SemiBold" panose="020B0502040204020203" pitchFamily="34" charset="0"/>
          </a:endParaRPr>
        </a:p>
      </dgm:t>
    </dgm:pt>
    <dgm:pt modelId="{DDA36720-42CC-4041-9F7E-A68790804104}" type="parTrans" cxnId="{2F879253-CD4A-43B5-A057-E29CD4C898AA}">
      <dgm:prSet/>
      <dgm:spPr/>
      <dgm:t>
        <a:bodyPr/>
        <a:lstStyle/>
        <a:p>
          <a:endParaRPr lang="ru-BY"/>
        </a:p>
      </dgm:t>
    </dgm:pt>
    <dgm:pt modelId="{976B6CCD-2F64-49A1-8FB3-8FCCCF181F60}" type="sibTrans" cxnId="{2F879253-CD4A-43B5-A057-E29CD4C898AA}">
      <dgm:prSet/>
      <dgm:spPr/>
      <dgm:t>
        <a:bodyPr/>
        <a:lstStyle/>
        <a:p>
          <a:endParaRPr lang="ru-BY"/>
        </a:p>
      </dgm:t>
    </dgm:pt>
    <dgm:pt modelId="{D3E7C5E8-1412-4A00-BD95-73E68201F1AA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Содержание и ремонт улично-дорожной сети населенных пунктов</a:t>
          </a:r>
          <a:endParaRPr lang="ru-BY" dirty="0">
            <a:latin typeface="Bahnschrift SemiBold" panose="020B0502040204020203" pitchFamily="34" charset="0"/>
          </a:endParaRPr>
        </a:p>
      </dgm:t>
    </dgm:pt>
    <dgm:pt modelId="{C5EB65C8-025F-4A38-B573-C96C9F98DF6E}" type="parTrans" cxnId="{F480F106-00C1-447D-8DD1-D4EB3587F9B4}">
      <dgm:prSet/>
      <dgm:spPr/>
      <dgm:t>
        <a:bodyPr/>
        <a:lstStyle/>
        <a:p>
          <a:endParaRPr lang="ru-BY"/>
        </a:p>
      </dgm:t>
    </dgm:pt>
    <dgm:pt modelId="{30F2DCD3-EA06-4BC9-9495-ED6DDA84049B}" type="sibTrans" cxnId="{F480F106-00C1-447D-8DD1-D4EB3587F9B4}">
      <dgm:prSet/>
      <dgm:spPr/>
      <dgm:t>
        <a:bodyPr/>
        <a:lstStyle/>
        <a:p>
          <a:endParaRPr lang="ru-BY"/>
        </a:p>
      </dgm:t>
    </dgm:pt>
    <dgm:pt modelId="{BAA3E621-CFA0-4F1A-96EF-5D99C4A628B6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Уличное освещение населенных пунктов</a:t>
          </a:r>
          <a:endParaRPr lang="ru-BY" dirty="0">
            <a:latin typeface="Bahnschrift SemiBold" panose="020B0502040204020203" pitchFamily="34" charset="0"/>
          </a:endParaRPr>
        </a:p>
      </dgm:t>
    </dgm:pt>
    <dgm:pt modelId="{B61DFFA8-BA8D-4878-B5DB-2645E759A5CE}" type="parTrans" cxnId="{0BD18047-2A87-4164-8DDF-174145C96228}">
      <dgm:prSet/>
      <dgm:spPr/>
      <dgm:t>
        <a:bodyPr/>
        <a:lstStyle/>
        <a:p>
          <a:endParaRPr lang="ru-BY"/>
        </a:p>
      </dgm:t>
    </dgm:pt>
    <dgm:pt modelId="{7C614C4C-F145-4F70-A003-3026DD61206F}" type="sibTrans" cxnId="{0BD18047-2A87-4164-8DDF-174145C96228}">
      <dgm:prSet/>
      <dgm:spPr/>
      <dgm:t>
        <a:bodyPr/>
        <a:lstStyle/>
        <a:p>
          <a:endParaRPr lang="ru-BY"/>
        </a:p>
      </dgm:t>
    </dgm:pt>
    <dgm:pt modelId="{0823CEB3-89B8-4E29-AAA8-59BF359A0CDC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Содержание и ремонт объектов благоустройства</a:t>
          </a:r>
          <a:endParaRPr lang="ru-BY" dirty="0">
            <a:latin typeface="Bahnschrift SemiBold" panose="020B0502040204020203" pitchFamily="34" charset="0"/>
          </a:endParaRPr>
        </a:p>
      </dgm:t>
    </dgm:pt>
    <dgm:pt modelId="{C66A163F-6DE9-4060-B8DC-43197D66211E}" type="parTrans" cxnId="{56C44FB8-4A04-4B86-9099-E6FFC088F69A}">
      <dgm:prSet/>
      <dgm:spPr/>
      <dgm:t>
        <a:bodyPr/>
        <a:lstStyle/>
        <a:p>
          <a:endParaRPr lang="ru-BY"/>
        </a:p>
      </dgm:t>
    </dgm:pt>
    <dgm:pt modelId="{7CFEFCC1-7E1C-40E5-B091-F371387B7146}" type="sibTrans" cxnId="{56C44FB8-4A04-4B86-9099-E6FFC088F69A}">
      <dgm:prSet/>
      <dgm:spPr/>
      <dgm:t>
        <a:bodyPr/>
        <a:lstStyle/>
        <a:p>
          <a:endParaRPr lang="ru-BY"/>
        </a:p>
      </dgm:t>
    </dgm:pt>
    <dgm:pt modelId="{D5B4646C-A91B-434A-BFD2-411348E54C7A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Поддержание и восстановление санитарного и технического состояния придомовых территорий</a:t>
          </a:r>
          <a:endParaRPr lang="ru-BY" dirty="0">
            <a:latin typeface="Bahnschrift SemiBold" panose="020B0502040204020203" pitchFamily="34" charset="0"/>
          </a:endParaRPr>
        </a:p>
      </dgm:t>
    </dgm:pt>
    <dgm:pt modelId="{9D67D919-CEE5-45A4-89DE-9D447FE49320}" type="parTrans" cxnId="{880872E7-207D-4719-A15A-AB87D2C3E651}">
      <dgm:prSet/>
      <dgm:spPr/>
      <dgm:t>
        <a:bodyPr/>
        <a:lstStyle/>
        <a:p>
          <a:endParaRPr lang="ru-BY"/>
        </a:p>
      </dgm:t>
    </dgm:pt>
    <dgm:pt modelId="{6179942A-EF58-4EBE-8840-BC46CF8F657D}" type="sibTrans" cxnId="{880872E7-207D-4719-A15A-AB87D2C3E651}">
      <dgm:prSet/>
      <dgm:spPr/>
      <dgm:t>
        <a:bodyPr/>
        <a:lstStyle/>
        <a:p>
          <a:endParaRPr lang="ru-BY"/>
        </a:p>
      </dgm:t>
    </dgm:pt>
    <dgm:pt modelId="{12269227-6F75-4326-B4F9-AA6F1DFD5F43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6CFBA653-7A49-4B1A-A5CD-584E9811D18B}" type="parTrans" cxnId="{232FC813-E64B-49AD-B245-2F65E4A72556}">
      <dgm:prSet/>
      <dgm:spPr/>
      <dgm:t>
        <a:bodyPr/>
        <a:lstStyle/>
        <a:p>
          <a:endParaRPr lang="ru-BY"/>
        </a:p>
      </dgm:t>
    </dgm:pt>
    <dgm:pt modelId="{D3783A9D-CC4B-40B5-9199-7AF069640EFB}" type="sibTrans" cxnId="{232FC813-E64B-49AD-B245-2F65E4A72556}">
      <dgm:prSet/>
      <dgm:spPr/>
      <dgm:t>
        <a:bodyPr/>
        <a:lstStyle/>
        <a:p>
          <a:endParaRPr lang="ru-BY"/>
        </a:p>
      </dgm:t>
    </dgm:pt>
    <dgm:pt modelId="{50CD5FB2-3145-4144-8B26-7240E22E4754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1F3274AF-1F1F-4B5B-9524-8E0CE70C3B4A}" type="parTrans" cxnId="{BF3D2D13-0765-4A9E-9D37-ECB087AF6293}">
      <dgm:prSet/>
      <dgm:spPr/>
      <dgm:t>
        <a:bodyPr/>
        <a:lstStyle/>
        <a:p>
          <a:endParaRPr lang="ru-BY"/>
        </a:p>
      </dgm:t>
    </dgm:pt>
    <dgm:pt modelId="{2A67CF34-7BD7-4A43-8367-D9E6C193D8AC}" type="sibTrans" cxnId="{BF3D2D13-0765-4A9E-9D37-ECB087AF6293}">
      <dgm:prSet/>
      <dgm:spPr/>
      <dgm:t>
        <a:bodyPr/>
        <a:lstStyle/>
        <a:p>
          <a:endParaRPr lang="ru-BY"/>
        </a:p>
      </dgm:t>
    </dgm:pt>
    <dgm:pt modelId="{5F57AAAD-F514-4599-B5BB-78BA70FFD9DF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FFA45C2F-9C48-4B76-9743-7A14147DCC6D}" type="parTrans" cxnId="{7610F26A-8D2C-421D-8010-DAFF21556F79}">
      <dgm:prSet/>
      <dgm:spPr/>
      <dgm:t>
        <a:bodyPr/>
        <a:lstStyle/>
        <a:p>
          <a:endParaRPr lang="ru-BY"/>
        </a:p>
      </dgm:t>
    </dgm:pt>
    <dgm:pt modelId="{BC2C6E14-AF7D-4FF7-B57B-3122E9A211CB}" type="sibTrans" cxnId="{7610F26A-8D2C-421D-8010-DAFF21556F79}">
      <dgm:prSet/>
      <dgm:spPr/>
      <dgm:t>
        <a:bodyPr/>
        <a:lstStyle/>
        <a:p>
          <a:endParaRPr lang="ru-BY"/>
        </a:p>
      </dgm:t>
    </dgm:pt>
    <dgm:pt modelId="{5DE24311-BDC0-4383-9BD2-1FA082018915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Капитальный ремонт объектов водоснабжения и водоотведения</a:t>
          </a:r>
          <a:endParaRPr lang="ru-BY" dirty="0">
            <a:latin typeface="Bahnschrift SemiBold" panose="020B0502040204020203" pitchFamily="34" charset="0"/>
          </a:endParaRPr>
        </a:p>
      </dgm:t>
    </dgm:pt>
    <dgm:pt modelId="{DC5E7642-A231-44F3-99D0-7A6A02325CC3}" type="parTrans" cxnId="{AAFD7488-F212-4E28-A3AD-1873A7682574}">
      <dgm:prSet/>
      <dgm:spPr/>
      <dgm:t>
        <a:bodyPr/>
        <a:lstStyle/>
        <a:p>
          <a:endParaRPr lang="ru-BY"/>
        </a:p>
      </dgm:t>
    </dgm:pt>
    <dgm:pt modelId="{BF3D2386-C326-4548-BADB-E8FCAACB67EB}" type="sibTrans" cxnId="{AAFD7488-F212-4E28-A3AD-1873A7682574}">
      <dgm:prSet/>
      <dgm:spPr/>
      <dgm:t>
        <a:bodyPr/>
        <a:lstStyle/>
        <a:p>
          <a:endParaRPr lang="ru-BY"/>
        </a:p>
      </dgm:t>
    </dgm:pt>
    <dgm:pt modelId="{D26F21CE-2626-4A27-BEC7-E4842264ABE2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5B7506C2-EB08-4642-A305-306D14B30043}" type="parTrans" cxnId="{D1728201-6B9F-4630-8F02-4BB7807D8406}">
      <dgm:prSet/>
      <dgm:spPr/>
      <dgm:t>
        <a:bodyPr/>
        <a:lstStyle/>
        <a:p>
          <a:endParaRPr lang="ru-BY"/>
        </a:p>
      </dgm:t>
    </dgm:pt>
    <dgm:pt modelId="{8233A835-1F2C-4FCB-AE37-1D3124269719}" type="sibTrans" cxnId="{D1728201-6B9F-4630-8F02-4BB7807D8406}">
      <dgm:prSet/>
      <dgm:spPr/>
      <dgm:t>
        <a:bodyPr/>
        <a:lstStyle/>
        <a:p>
          <a:endParaRPr lang="ru-BY"/>
        </a:p>
      </dgm:t>
    </dgm:pt>
    <dgm:pt modelId="{8B57E4CA-96DB-4AC5-A602-F8E74ADC79C9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Капитальный ремонт и модернизация теплосетей и котельных</a:t>
          </a:r>
          <a:endParaRPr lang="ru-BY" dirty="0">
            <a:latin typeface="Bahnschrift SemiBold" panose="020B0502040204020203" pitchFamily="34" charset="0"/>
          </a:endParaRPr>
        </a:p>
      </dgm:t>
    </dgm:pt>
    <dgm:pt modelId="{B6531760-18EC-43A3-AD02-2F33A92EDBA8}" type="parTrans" cxnId="{844E1D67-070F-4D2D-BBAE-44506577FBBD}">
      <dgm:prSet/>
      <dgm:spPr/>
      <dgm:t>
        <a:bodyPr/>
        <a:lstStyle/>
        <a:p>
          <a:endParaRPr lang="ru-BY"/>
        </a:p>
      </dgm:t>
    </dgm:pt>
    <dgm:pt modelId="{717DA2B4-C50C-4973-8C91-142CF78A96D6}" type="sibTrans" cxnId="{844E1D67-070F-4D2D-BBAE-44506577FBBD}">
      <dgm:prSet/>
      <dgm:spPr/>
      <dgm:t>
        <a:bodyPr/>
        <a:lstStyle/>
        <a:p>
          <a:endParaRPr lang="ru-BY"/>
        </a:p>
      </dgm:t>
    </dgm:pt>
    <dgm:pt modelId="{5F2B7FE5-029A-4B91-BE42-552829B6F4B9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Ремонт,  модернизация, замена,  лифтов жилищного фонда</a:t>
          </a:r>
          <a:endParaRPr lang="ru-BY" dirty="0">
            <a:latin typeface="Bahnschrift SemiBold" panose="020B0502040204020203" pitchFamily="34" charset="0"/>
          </a:endParaRPr>
        </a:p>
      </dgm:t>
    </dgm:pt>
    <dgm:pt modelId="{DC79DAC8-46EF-4E9D-9801-2BEF5745975C}" type="parTrans" cxnId="{F362E4D5-ACE2-4280-98AE-793676CF7440}">
      <dgm:prSet/>
      <dgm:spPr/>
      <dgm:t>
        <a:bodyPr/>
        <a:lstStyle/>
        <a:p>
          <a:endParaRPr lang="ru-BY"/>
        </a:p>
      </dgm:t>
    </dgm:pt>
    <dgm:pt modelId="{A7E73CD1-E61C-48F5-A757-7B87B7148818}" type="sibTrans" cxnId="{F362E4D5-ACE2-4280-98AE-793676CF7440}">
      <dgm:prSet/>
      <dgm:spPr/>
      <dgm:t>
        <a:bodyPr/>
        <a:lstStyle/>
        <a:p>
          <a:endParaRPr lang="ru-BY"/>
        </a:p>
      </dgm:t>
    </dgm:pt>
    <dgm:pt modelId="{10A5EBC8-062A-411B-9AB9-B734F4B52746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B38B0CFC-F51C-4F48-8951-985359FBD9CA}" type="parTrans" cxnId="{CCA511E9-3A4F-4B73-890A-FEECE4BFBB9C}">
      <dgm:prSet/>
      <dgm:spPr/>
      <dgm:t>
        <a:bodyPr/>
        <a:lstStyle/>
        <a:p>
          <a:endParaRPr lang="ru-BY"/>
        </a:p>
      </dgm:t>
    </dgm:pt>
    <dgm:pt modelId="{6AA290FB-279A-400D-A084-570FC69E9821}" type="sibTrans" cxnId="{CCA511E9-3A4F-4B73-890A-FEECE4BFBB9C}">
      <dgm:prSet/>
      <dgm:spPr/>
      <dgm:t>
        <a:bodyPr/>
        <a:lstStyle/>
        <a:p>
          <a:endParaRPr lang="ru-BY"/>
        </a:p>
      </dgm:t>
    </dgm:pt>
    <dgm:pt modelId="{620FA2EA-A580-4AE7-8339-25286A0A40D1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3B0B5074-DEF7-4EB1-A209-2B266BA460E3}" type="parTrans" cxnId="{33B995EB-9310-41EE-86EC-5248DAC50F6F}">
      <dgm:prSet/>
      <dgm:spPr/>
      <dgm:t>
        <a:bodyPr/>
        <a:lstStyle/>
        <a:p>
          <a:endParaRPr lang="ru-BY"/>
        </a:p>
      </dgm:t>
    </dgm:pt>
    <dgm:pt modelId="{671B7AEE-6E3F-4A64-8A04-62DE76F278A0}" type="sibTrans" cxnId="{33B995EB-9310-41EE-86EC-5248DAC50F6F}">
      <dgm:prSet/>
      <dgm:spPr/>
      <dgm:t>
        <a:bodyPr/>
        <a:lstStyle/>
        <a:p>
          <a:endParaRPr lang="ru-BY"/>
        </a:p>
      </dgm:t>
    </dgm:pt>
    <dgm:pt modelId="{213E655E-B06C-4F3F-B29F-FB2AD28BE7AF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0FF842D8-B625-4070-AB2C-684BDA22F69B}" type="parTrans" cxnId="{EC603E31-0139-4DBA-B8AE-6EF43228D062}">
      <dgm:prSet/>
      <dgm:spPr/>
      <dgm:t>
        <a:bodyPr/>
        <a:lstStyle/>
        <a:p>
          <a:endParaRPr lang="ru-BY"/>
        </a:p>
      </dgm:t>
    </dgm:pt>
    <dgm:pt modelId="{B770B127-5773-4B6D-8833-DC859F7CADD1}" type="sibTrans" cxnId="{EC603E31-0139-4DBA-B8AE-6EF43228D062}">
      <dgm:prSet/>
      <dgm:spPr/>
      <dgm:t>
        <a:bodyPr/>
        <a:lstStyle/>
        <a:p>
          <a:endParaRPr lang="ru-BY"/>
        </a:p>
      </dgm:t>
    </dgm:pt>
    <dgm:pt modelId="{D448F2EB-EB22-47E7-B1E2-F013626C381E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B1AB428E-9EEE-4E38-9F5F-B75D83B04841}" type="parTrans" cxnId="{7E079FFA-289C-4BCF-B6D1-E40569E9FDBB}">
      <dgm:prSet/>
      <dgm:spPr/>
      <dgm:t>
        <a:bodyPr/>
        <a:lstStyle/>
        <a:p>
          <a:endParaRPr lang="ru-BY"/>
        </a:p>
      </dgm:t>
    </dgm:pt>
    <dgm:pt modelId="{B3248AA6-D93A-4172-A9EF-00E8490D26B2}" type="sibTrans" cxnId="{7E079FFA-289C-4BCF-B6D1-E40569E9FDBB}">
      <dgm:prSet/>
      <dgm:spPr/>
      <dgm:t>
        <a:bodyPr/>
        <a:lstStyle/>
        <a:p>
          <a:endParaRPr lang="ru-BY"/>
        </a:p>
      </dgm:t>
    </dgm:pt>
    <dgm:pt modelId="{D304A926-E129-4DEB-BB2C-139E26C9005D}">
      <dgm:prSet/>
      <dgm:spPr/>
      <dgm:t>
        <a:bodyPr/>
        <a:lstStyle/>
        <a:p>
          <a:pPr>
            <a:lnSpc>
              <a:spcPct val="70000"/>
            </a:lnSpc>
          </a:pPr>
          <a:endParaRPr lang="ru-RU" dirty="0">
            <a:latin typeface="Bahnschrift SemiBold" panose="020B0502040204020203" pitchFamily="34" charset="0"/>
          </a:endParaRPr>
        </a:p>
      </dgm:t>
    </dgm:pt>
    <dgm:pt modelId="{664F90B6-4D8A-4894-8BBA-A1C13673D9A4}" type="parTrans" cxnId="{B267CA6A-B288-49DB-9AB6-B97A562E681C}">
      <dgm:prSet/>
      <dgm:spPr/>
      <dgm:t>
        <a:bodyPr/>
        <a:lstStyle/>
        <a:p>
          <a:endParaRPr lang="ru-BY"/>
        </a:p>
      </dgm:t>
    </dgm:pt>
    <dgm:pt modelId="{56564181-7C63-4676-97D6-125A1BACD3CB}" type="sibTrans" cxnId="{B267CA6A-B288-49DB-9AB6-B97A562E681C}">
      <dgm:prSet/>
      <dgm:spPr/>
      <dgm:t>
        <a:bodyPr/>
        <a:lstStyle/>
        <a:p>
          <a:endParaRPr lang="ru-BY"/>
        </a:p>
      </dgm:t>
    </dgm:pt>
    <dgm:pt modelId="{C475C1B4-7D98-41E0-9AB9-C8F9153B6A68}" type="pres">
      <dgm:prSet presAssocID="{26D860B8-89D4-4963-B79A-DEFFFFD57636}" presName="Name0" presStyleCnt="0">
        <dgm:presLayoutVars>
          <dgm:dir/>
          <dgm:animLvl val="lvl"/>
          <dgm:resizeHandles val="exact"/>
        </dgm:presLayoutVars>
      </dgm:prSet>
      <dgm:spPr/>
    </dgm:pt>
    <dgm:pt modelId="{F205EBD2-652F-442A-8956-179E171D099A}" type="pres">
      <dgm:prSet presAssocID="{3F318F59-4D24-4EE7-810E-35A7084C7DB2}" presName="composite" presStyleCnt="0"/>
      <dgm:spPr/>
    </dgm:pt>
    <dgm:pt modelId="{9DAF3F86-3418-4C97-9F2A-62350A0F7841}" type="pres">
      <dgm:prSet presAssocID="{3F318F59-4D24-4EE7-810E-35A7084C7DB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605FC33-2100-4A3D-A85A-03A52417811B}" type="pres">
      <dgm:prSet presAssocID="{3F318F59-4D24-4EE7-810E-35A7084C7DB2}" presName="desTx" presStyleLbl="alignAccFollowNode1" presStyleIdx="0" presStyleCnt="3">
        <dgm:presLayoutVars>
          <dgm:bulletEnabled val="1"/>
        </dgm:presLayoutVars>
      </dgm:prSet>
      <dgm:spPr/>
    </dgm:pt>
    <dgm:pt modelId="{7B914A4F-F881-45D2-9759-44D4A243B5BC}" type="pres">
      <dgm:prSet presAssocID="{51136135-942F-43FF-B262-E4E61BE60A40}" presName="space" presStyleCnt="0"/>
      <dgm:spPr/>
    </dgm:pt>
    <dgm:pt modelId="{E8E9C9C3-2AA1-4664-8470-44E2D210853C}" type="pres">
      <dgm:prSet presAssocID="{5D3E881D-C3BE-4F3E-9E96-0E93FC4DC294}" presName="composite" presStyleCnt="0"/>
      <dgm:spPr/>
    </dgm:pt>
    <dgm:pt modelId="{16939C97-304C-44E5-A314-592A777DE9E1}" type="pres">
      <dgm:prSet presAssocID="{5D3E881D-C3BE-4F3E-9E96-0E93FC4DC29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51266AB-7AE8-4DB9-936B-E23052DDDB85}" type="pres">
      <dgm:prSet presAssocID="{5D3E881D-C3BE-4F3E-9E96-0E93FC4DC294}" presName="desTx" presStyleLbl="alignAccFollowNode1" presStyleIdx="1" presStyleCnt="3">
        <dgm:presLayoutVars>
          <dgm:bulletEnabled val="1"/>
        </dgm:presLayoutVars>
      </dgm:prSet>
      <dgm:spPr/>
    </dgm:pt>
    <dgm:pt modelId="{2CFFD906-21B3-49F6-BDBF-E35CE7CCCD94}" type="pres">
      <dgm:prSet presAssocID="{0DF9AD21-140E-4BF3-BA93-E3D4C38AC9FA}" presName="space" presStyleCnt="0"/>
      <dgm:spPr/>
    </dgm:pt>
    <dgm:pt modelId="{1DD9D910-F23F-45E3-93CA-8DFD33AB104E}" type="pres">
      <dgm:prSet presAssocID="{8237BC8C-F54C-4FEA-90CB-9C2B53E1F8C7}" presName="composite" presStyleCnt="0"/>
      <dgm:spPr/>
    </dgm:pt>
    <dgm:pt modelId="{ACB17237-3760-47D8-9D9C-180D45EEB314}" type="pres">
      <dgm:prSet presAssocID="{8237BC8C-F54C-4FEA-90CB-9C2B53E1F8C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1B8A542-7AEE-48B4-869A-448984A50280}" type="pres">
      <dgm:prSet presAssocID="{8237BC8C-F54C-4FEA-90CB-9C2B53E1F8C7}" presName="desTx" presStyleLbl="alignAccFollowNode1" presStyleIdx="2" presStyleCnt="3" custScaleY="103516">
        <dgm:presLayoutVars>
          <dgm:bulletEnabled val="1"/>
        </dgm:presLayoutVars>
      </dgm:prSet>
      <dgm:spPr/>
    </dgm:pt>
  </dgm:ptLst>
  <dgm:cxnLst>
    <dgm:cxn modelId="{D1728201-6B9F-4630-8F02-4BB7807D8406}" srcId="{8237BC8C-F54C-4FEA-90CB-9C2B53E1F8C7}" destId="{D26F21CE-2626-4A27-BEC7-E4842264ABE2}" srcOrd="6" destOrd="0" parTransId="{5B7506C2-EB08-4642-A305-306D14B30043}" sibTransId="{8233A835-1F2C-4FCB-AE37-1D3124269719}"/>
    <dgm:cxn modelId="{F480F106-00C1-447D-8DD1-D4EB3587F9B4}" srcId="{5D3E881D-C3BE-4F3E-9E96-0E93FC4DC294}" destId="{D3E7C5E8-1412-4A00-BD95-73E68201F1AA}" srcOrd="1" destOrd="0" parTransId="{C5EB65C8-025F-4A38-B573-C96C9F98DF6E}" sibTransId="{30F2DCD3-EA06-4BC9-9495-ED6DDA84049B}"/>
    <dgm:cxn modelId="{45F1C712-8FB1-4A46-A589-36B7C91026F7}" type="presOf" srcId="{5D3E881D-C3BE-4F3E-9E96-0E93FC4DC294}" destId="{16939C97-304C-44E5-A314-592A777DE9E1}" srcOrd="0" destOrd="0" presId="urn:microsoft.com/office/officeart/2005/8/layout/hList1"/>
    <dgm:cxn modelId="{BF3D2D13-0765-4A9E-9D37-ECB087AF6293}" srcId="{5D3E881D-C3BE-4F3E-9E96-0E93FC4DC294}" destId="{50CD5FB2-3145-4144-8B26-7240E22E4754}" srcOrd="4" destOrd="0" parTransId="{1F3274AF-1F1F-4B5B-9524-8E0CE70C3B4A}" sibTransId="{2A67CF34-7BD7-4A43-8367-D9E6C193D8AC}"/>
    <dgm:cxn modelId="{232FC813-E64B-49AD-B245-2F65E4A72556}" srcId="{5D3E881D-C3BE-4F3E-9E96-0E93FC4DC294}" destId="{12269227-6F75-4326-B4F9-AA6F1DFD5F43}" srcOrd="2" destOrd="0" parTransId="{6CFBA653-7A49-4B1A-A5CD-584E9811D18B}" sibTransId="{D3783A9D-CC4B-40B5-9199-7AF069640EFB}"/>
    <dgm:cxn modelId="{43F45B1B-C509-4D47-9285-075633BCDF5C}" type="presOf" srcId="{10A5EBC8-062A-411B-9AB9-B734F4B52746}" destId="{91B8A542-7AEE-48B4-869A-448984A50280}" srcOrd="0" destOrd="4" presId="urn:microsoft.com/office/officeart/2005/8/layout/hList1"/>
    <dgm:cxn modelId="{59B5F920-6795-4D0A-A12E-9C88E99CD81C}" type="presOf" srcId="{72B212C2-4B6F-413D-B84D-70E99FAEDE1A}" destId="{A51266AB-7AE8-4DB9-936B-E23052DDDB85}" srcOrd="0" destOrd="10" presId="urn:microsoft.com/office/officeart/2005/8/layout/hList1"/>
    <dgm:cxn modelId="{634C9622-68ED-43A2-9D42-58BDB1E40D9B}" srcId="{26D860B8-89D4-4963-B79A-DEFFFFD57636}" destId="{8237BC8C-F54C-4FEA-90CB-9C2B53E1F8C7}" srcOrd="2" destOrd="0" parTransId="{6FF53A53-7632-4BD7-AC18-22F3E42B24F6}" sibTransId="{41569421-CCA2-421B-9DC1-16E8DAE60AF3}"/>
    <dgm:cxn modelId="{68228F24-478E-4628-8E81-319488063D5C}" type="presOf" srcId="{5DE24311-BDC0-4383-9BD2-1FA082018915}" destId="{91B8A542-7AEE-48B4-869A-448984A50280}" srcOrd="0" destOrd="1" presId="urn:microsoft.com/office/officeart/2005/8/layout/hList1"/>
    <dgm:cxn modelId="{E3C9BE2C-88BF-4DF0-8380-0056359E5580}" type="presOf" srcId="{620FA2EA-A580-4AE7-8339-25286A0A40D1}" destId="{91B8A542-7AEE-48B4-869A-448984A50280}" srcOrd="0" destOrd="2" presId="urn:microsoft.com/office/officeart/2005/8/layout/hList1"/>
    <dgm:cxn modelId="{EC603E31-0139-4DBA-B8AE-6EF43228D062}" srcId="{8237BC8C-F54C-4FEA-90CB-9C2B53E1F8C7}" destId="{213E655E-B06C-4F3F-B29F-FB2AD28BE7AF}" srcOrd="0" destOrd="0" parTransId="{0FF842D8-B625-4070-AB2C-684BDA22F69B}" sibTransId="{B770B127-5773-4B6D-8833-DC859F7CADD1}"/>
    <dgm:cxn modelId="{85F5265E-8AF7-43CB-9AB4-69A6F6714291}" type="presOf" srcId="{A189481B-CE0C-4428-8204-A31ABD7858D7}" destId="{91B8A542-7AEE-48B4-869A-448984A50280}" srcOrd="0" destOrd="7" presId="urn:microsoft.com/office/officeart/2005/8/layout/hList1"/>
    <dgm:cxn modelId="{9064EC41-0E97-48EC-8D95-AD93AAF8C5FC}" type="presOf" srcId="{85047DC8-3B4C-42D4-8541-AEF24E2D9682}" destId="{91B8A542-7AEE-48B4-869A-448984A50280}" srcOrd="0" destOrd="9" presId="urn:microsoft.com/office/officeart/2005/8/layout/hList1"/>
    <dgm:cxn modelId="{E4310D63-D70D-44E7-8872-8BD3D0219840}" type="presOf" srcId="{F3540B45-7545-49A8-8D27-2204E68F89CA}" destId="{A51266AB-7AE8-4DB9-936B-E23052DDDB85}" srcOrd="0" destOrd="8" presId="urn:microsoft.com/office/officeart/2005/8/layout/hList1"/>
    <dgm:cxn modelId="{D6D15263-BED6-47B7-A5F4-F2A0D8FF584A}" type="presOf" srcId="{D448F2EB-EB22-47E7-B1E2-F013626C381E}" destId="{A51266AB-7AE8-4DB9-936B-E23052DDDB85}" srcOrd="0" destOrd="0" presId="urn:microsoft.com/office/officeart/2005/8/layout/hList1"/>
    <dgm:cxn modelId="{844E1D67-070F-4D2D-BBAE-44506577FBBD}" srcId="{8237BC8C-F54C-4FEA-90CB-9C2B53E1F8C7}" destId="{8B57E4CA-96DB-4AC5-A602-F8E74ADC79C9}" srcOrd="3" destOrd="0" parTransId="{B6531760-18EC-43A3-AD02-2F33A92EDBA8}" sibTransId="{717DA2B4-C50C-4973-8C91-142CF78A96D6}"/>
    <dgm:cxn modelId="{0BD18047-2A87-4164-8DDF-174145C96228}" srcId="{5D3E881D-C3BE-4F3E-9E96-0E93FC4DC294}" destId="{BAA3E621-CFA0-4F1A-96EF-5D99C4A628B6}" srcOrd="7" destOrd="0" parTransId="{B61DFFA8-BA8D-4878-B5DB-2645E759A5CE}" sibTransId="{7C614C4C-F145-4F70-A003-3026DD61206F}"/>
    <dgm:cxn modelId="{B267CA6A-B288-49DB-9AB6-B97A562E681C}" srcId="{3F318F59-4D24-4EE7-810E-35A7084C7DB2}" destId="{D304A926-E129-4DEB-BB2C-139E26C9005D}" srcOrd="0" destOrd="0" parTransId="{664F90B6-4D8A-4894-8BBA-A1C13673D9A4}" sibTransId="{56564181-7C63-4676-97D6-125A1BACD3CB}"/>
    <dgm:cxn modelId="{7610F26A-8D2C-421D-8010-DAFF21556F79}" srcId="{5D3E881D-C3BE-4F3E-9E96-0E93FC4DC294}" destId="{5F57AAAD-F514-4599-B5BB-78BA70FFD9DF}" srcOrd="6" destOrd="0" parTransId="{FFA45C2F-9C48-4B76-9743-7A14147DCC6D}" sibTransId="{BC2C6E14-AF7D-4FF7-B57B-3122E9A211CB}"/>
    <dgm:cxn modelId="{9F25AC50-E6BE-4718-99BD-4BCF9C5C613E}" srcId="{5D3E881D-C3BE-4F3E-9E96-0E93FC4DC294}" destId="{7B377176-E2E1-40EA-B0BE-DF7FFD8D7449}" srcOrd="9" destOrd="0" parTransId="{075F0613-81F7-4420-B299-6BECB8E65E6D}" sibTransId="{584DAE01-3CA8-4179-A0DD-EA11A3289857}"/>
    <dgm:cxn modelId="{8AF5E050-1DCE-43B7-AB2F-F3865A8E4849}" srcId="{3F318F59-4D24-4EE7-810E-35A7084C7DB2}" destId="{D49121CC-87F0-4778-89C2-CEB2C1DC7200}" srcOrd="5" destOrd="0" parTransId="{065760E0-988B-452D-BAE1-029205E92A98}" sibTransId="{406930E0-1E93-4879-9FA3-13897872950A}"/>
    <dgm:cxn modelId="{DA6AD051-D2F9-4B9C-8889-4333E01B0E66}" type="presOf" srcId="{D35042C7-09CB-4D94-A896-E18FFF820DB8}" destId="{A605FC33-2100-4A3D-A85A-03A52417811B}" srcOrd="0" destOrd="1" presId="urn:microsoft.com/office/officeart/2005/8/layout/hList1"/>
    <dgm:cxn modelId="{2F9D2C72-E427-4447-AAAC-2F8EDDD4DF8D}" type="presOf" srcId="{10D18A48-5266-42B0-AFC8-54931C3C83CA}" destId="{A605FC33-2100-4A3D-A85A-03A52417811B}" srcOrd="0" destOrd="3" presId="urn:microsoft.com/office/officeart/2005/8/layout/hList1"/>
    <dgm:cxn modelId="{2F879253-CD4A-43B5-A057-E29CD4C898AA}" srcId="{3F318F59-4D24-4EE7-810E-35A7084C7DB2}" destId="{4DA63452-E095-4B55-A644-24474D6A533E}" srcOrd="2" destOrd="0" parTransId="{DDA36720-42CC-4041-9F7E-A68790804104}" sibTransId="{976B6CCD-2F64-49A1-8FB3-8FCCCF181F60}"/>
    <dgm:cxn modelId="{563CD673-D409-4717-AC85-60990538B12A}" type="presOf" srcId="{50CD5FB2-3145-4144-8B26-7240E22E4754}" destId="{A51266AB-7AE8-4DB9-936B-E23052DDDB85}" srcOrd="0" destOrd="4" presId="urn:microsoft.com/office/officeart/2005/8/layout/hList1"/>
    <dgm:cxn modelId="{F4213057-6328-4AED-94B3-E42EECEF699F}" srcId="{5D3E881D-C3BE-4F3E-9E96-0E93FC4DC294}" destId="{72B212C2-4B6F-413D-B84D-70E99FAEDE1A}" srcOrd="10" destOrd="0" parTransId="{92F827C5-17E5-4AFE-9116-184951CB1347}" sibTransId="{6A0B2792-F132-46F5-8684-D1647231113B}"/>
    <dgm:cxn modelId="{2CB61458-D534-4605-9A48-F4949620F50E}" type="presOf" srcId="{0823CEB3-89B8-4E29-AAA8-59BF359A0CDC}" destId="{A51266AB-7AE8-4DB9-936B-E23052DDDB85}" srcOrd="0" destOrd="3" presId="urn:microsoft.com/office/officeart/2005/8/layout/hList1"/>
    <dgm:cxn modelId="{67D45359-820B-434B-893D-C9561A0C13CF}" type="presOf" srcId="{12269227-6F75-4326-B4F9-AA6F1DFD5F43}" destId="{A51266AB-7AE8-4DB9-936B-E23052DDDB85}" srcOrd="0" destOrd="2" presId="urn:microsoft.com/office/officeart/2005/8/layout/hList1"/>
    <dgm:cxn modelId="{1A62EA79-B4E8-4772-BD3B-638AC62288C8}" type="presOf" srcId="{3F318F59-4D24-4EE7-810E-35A7084C7DB2}" destId="{9DAF3F86-3418-4C97-9F2A-62350A0F7841}" srcOrd="0" destOrd="0" presId="urn:microsoft.com/office/officeart/2005/8/layout/hList1"/>
    <dgm:cxn modelId="{3FAE0A81-744B-4815-9CFC-5792FDD9712C}" type="presOf" srcId="{8B57E4CA-96DB-4AC5-A602-F8E74ADC79C9}" destId="{91B8A542-7AEE-48B4-869A-448984A50280}" srcOrd="0" destOrd="3" presId="urn:microsoft.com/office/officeart/2005/8/layout/hList1"/>
    <dgm:cxn modelId="{75B16585-AE18-45AA-B3F9-8114EAA4698A}" type="presOf" srcId="{D5B4646C-A91B-434A-BFD2-411348E54C7A}" destId="{A51266AB-7AE8-4DB9-936B-E23052DDDB85}" srcOrd="0" destOrd="5" presId="urn:microsoft.com/office/officeart/2005/8/layout/hList1"/>
    <dgm:cxn modelId="{AAFD7488-F212-4E28-A3AD-1873A7682574}" srcId="{8237BC8C-F54C-4FEA-90CB-9C2B53E1F8C7}" destId="{5DE24311-BDC0-4383-9BD2-1FA082018915}" srcOrd="1" destOrd="0" parTransId="{DC5E7642-A231-44F3-99D0-7A6A02325CC3}" sibTransId="{BF3D2386-C326-4548-BADB-E8FCAACB67EB}"/>
    <dgm:cxn modelId="{A08B2D8A-498A-4F9D-97D5-DEE57C4E8A6E}" type="presOf" srcId="{D26F21CE-2626-4A27-BEC7-E4842264ABE2}" destId="{91B8A542-7AEE-48B4-869A-448984A50280}" srcOrd="0" destOrd="6" presId="urn:microsoft.com/office/officeart/2005/8/layout/hList1"/>
    <dgm:cxn modelId="{C81BBE8F-6E59-4A85-AD23-EE40EE64F3FE}" type="presOf" srcId="{5F57AAAD-F514-4599-B5BB-78BA70FFD9DF}" destId="{A51266AB-7AE8-4DB9-936B-E23052DDDB85}" srcOrd="0" destOrd="6" presId="urn:microsoft.com/office/officeart/2005/8/layout/hList1"/>
    <dgm:cxn modelId="{CF1B5694-5996-4B4A-986F-9D1868821F8C}" type="presOf" srcId="{7B377176-E2E1-40EA-B0BE-DF7FFD8D7449}" destId="{A51266AB-7AE8-4DB9-936B-E23052DDDB85}" srcOrd="0" destOrd="9" presId="urn:microsoft.com/office/officeart/2005/8/layout/hList1"/>
    <dgm:cxn modelId="{00AD2C96-0CDD-4990-8E79-A4D6874E15D1}" type="presOf" srcId="{BAA3E621-CFA0-4F1A-96EF-5D99C4A628B6}" destId="{A51266AB-7AE8-4DB9-936B-E23052DDDB85}" srcOrd="0" destOrd="7" presId="urn:microsoft.com/office/officeart/2005/8/layout/hList1"/>
    <dgm:cxn modelId="{4BBF5999-B088-4B5B-A740-52468C4B91DA}" type="presOf" srcId="{726DA0BC-4F9E-4CFF-BBED-633CB206E5A0}" destId="{A605FC33-2100-4A3D-A85A-03A52417811B}" srcOrd="0" destOrd="4" presId="urn:microsoft.com/office/officeart/2005/8/layout/hList1"/>
    <dgm:cxn modelId="{1A3BC199-95A1-44C3-ACD5-C9DE9C0392AE}" srcId="{5D3E881D-C3BE-4F3E-9E96-0E93FC4DC294}" destId="{F3540B45-7545-49A8-8D27-2204E68F89CA}" srcOrd="8" destOrd="0" parTransId="{9552B18F-20FC-484C-8112-D334291EB81C}" sibTransId="{5665DCB7-8798-4F7A-8B68-C11F4FA9A072}"/>
    <dgm:cxn modelId="{4A116F9E-3DFE-496D-BBD5-24C5E9D520E4}" type="presOf" srcId="{D304A926-E129-4DEB-BB2C-139E26C9005D}" destId="{A605FC33-2100-4A3D-A85A-03A52417811B}" srcOrd="0" destOrd="0" presId="urn:microsoft.com/office/officeart/2005/8/layout/hList1"/>
    <dgm:cxn modelId="{C7C7B1A0-8A54-41CA-ABB2-15F4086D3B1B}" srcId="{26D860B8-89D4-4963-B79A-DEFFFFD57636}" destId="{5D3E881D-C3BE-4F3E-9E96-0E93FC4DC294}" srcOrd="1" destOrd="0" parTransId="{AB2623E3-2960-486F-BE33-DDDDE80D1363}" sibTransId="{0DF9AD21-140E-4BF3-BA93-E3D4C38AC9FA}"/>
    <dgm:cxn modelId="{11B9BDA4-C688-4A1E-9D7A-56C7C9BF55C5}" srcId="{3F318F59-4D24-4EE7-810E-35A7084C7DB2}" destId="{D35042C7-09CB-4D94-A896-E18FFF820DB8}" srcOrd="1" destOrd="0" parTransId="{463E82FB-8A32-46AB-ABBA-A48B8661807D}" sibTransId="{2D63B5C0-D39A-46C6-BB5F-22FF22DE4116}"/>
    <dgm:cxn modelId="{F77B9EA5-AE8C-4092-905F-7595303CAA4B}" type="presOf" srcId="{8237BC8C-F54C-4FEA-90CB-9C2B53E1F8C7}" destId="{ACB17237-3760-47D8-9D9C-180D45EEB314}" srcOrd="0" destOrd="0" presId="urn:microsoft.com/office/officeart/2005/8/layout/hList1"/>
    <dgm:cxn modelId="{C73964A7-F997-432A-B2E0-98647B4E2B5C}" type="presOf" srcId="{F2CEC3D4-E037-4777-9401-F54EFB017B0E}" destId="{91B8A542-7AEE-48B4-869A-448984A50280}" srcOrd="0" destOrd="8" presId="urn:microsoft.com/office/officeart/2005/8/layout/hList1"/>
    <dgm:cxn modelId="{56C44FB8-4A04-4B86-9099-E6FFC088F69A}" srcId="{5D3E881D-C3BE-4F3E-9E96-0E93FC4DC294}" destId="{0823CEB3-89B8-4E29-AAA8-59BF359A0CDC}" srcOrd="3" destOrd="0" parTransId="{C66A163F-6DE9-4060-B8DC-43197D66211E}" sibTransId="{7CFEFCC1-7E1C-40E5-B091-F371387B7146}"/>
    <dgm:cxn modelId="{43872EC4-EDD2-4BE5-8879-F34D15A469E3}" srcId="{8237BC8C-F54C-4FEA-90CB-9C2B53E1F8C7}" destId="{A189481B-CE0C-4428-8204-A31ABD7858D7}" srcOrd="7" destOrd="0" parTransId="{9B5EB262-757D-402D-AE9D-C01BA25C1586}" sibTransId="{7B036AA5-D6BB-4B61-B3D1-969EA6BF16A1}"/>
    <dgm:cxn modelId="{A316AEC8-4FD3-4EDE-928A-CC778D73C9F0}" srcId="{8237BC8C-F54C-4FEA-90CB-9C2B53E1F8C7}" destId="{85047DC8-3B4C-42D4-8541-AEF24E2D9682}" srcOrd="9" destOrd="0" parTransId="{58D2BFBB-4720-43A8-A182-8743BFC3807C}" sibTransId="{F15FBABE-AB4D-400E-A469-16F1F38D98A3}"/>
    <dgm:cxn modelId="{C68AB7C9-CADF-4C7E-B62E-0FCC1361F002}" srcId="{3F318F59-4D24-4EE7-810E-35A7084C7DB2}" destId="{10D18A48-5266-42B0-AFC8-54931C3C83CA}" srcOrd="3" destOrd="0" parTransId="{696502A9-553D-43C6-A97D-F56CCCC5A120}" sibTransId="{3242B7B1-6E9C-4026-BF25-4FB55FD7A52A}"/>
    <dgm:cxn modelId="{817C6FCA-9A20-477E-9D8B-E01818DD6DD3}" type="presOf" srcId="{213E655E-B06C-4F3F-B29F-FB2AD28BE7AF}" destId="{91B8A542-7AEE-48B4-869A-448984A50280}" srcOrd="0" destOrd="0" presId="urn:microsoft.com/office/officeart/2005/8/layout/hList1"/>
    <dgm:cxn modelId="{F362E4D5-ACE2-4280-98AE-793676CF7440}" srcId="{8237BC8C-F54C-4FEA-90CB-9C2B53E1F8C7}" destId="{5F2B7FE5-029A-4B91-BE42-552829B6F4B9}" srcOrd="5" destOrd="0" parTransId="{DC79DAC8-46EF-4E9D-9801-2BEF5745975C}" sibTransId="{A7E73CD1-E61C-48F5-A757-7B87B7148818}"/>
    <dgm:cxn modelId="{E2E0A9DA-873B-4FF8-90EE-639C3B7C4673}" srcId="{26D860B8-89D4-4963-B79A-DEFFFFD57636}" destId="{3F318F59-4D24-4EE7-810E-35A7084C7DB2}" srcOrd="0" destOrd="0" parTransId="{0209B97D-BFF2-4417-83C5-ECC806DEDCB0}" sibTransId="{51136135-942F-43FF-B262-E4E61BE60A40}"/>
    <dgm:cxn modelId="{E436BFDC-76FA-4467-AA87-20984215C2AC}" type="presOf" srcId="{5F2B7FE5-029A-4B91-BE42-552829B6F4B9}" destId="{91B8A542-7AEE-48B4-869A-448984A50280}" srcOrd="0" destOrd="5" presId="urn:microsoft.com/office/officeart/2005/8/layout/hList1"/>
    <dgm:cxn modelId="{FE1A23E2-4462-4130-9E97-4DCA79235ABC}" srcId="{8237BC8C-F54C-4FEA-90CB-9C2B53E1F8C7}" destId="{F2CEC3D4-E037-4777-9401-F54EFB017B0E}" srcOrd="8" destOrd="0" parTransId="{EC69CA69-45FB-456E-A32C-9C37936A51CF}" sibTransId="{01179A7A-02C9-41F9-860B-6CD1C27F8950}"/>
    <dgm:cxn modelId="{BDED5AE6-C957-44A5-AF2E-E11DA5411CC7}" type="presOf" srcId="{D49121CC-87F0-4778-89C2-CEB2C1DC7200}" destId="{A605FC33-2100-4A3D-A85A-03A52417811B}" srcOrd="0" destOrd="5" presId="urn:microsoft.com/office/officeart/2005/8/layout/hList1"/>
    <dgm:cxn modelId="{880872E7-207D-4719-A15A-AB87D2C3E651}" srcId="{5D3E881D-C3BE-4F3E-9E96-0E93FC4DC294}" destId="{D5B4646C-A91B-434A-BFD2-411348E54C7A}" srcOrd="5" destOrd="0" parTransId="{9D67D919-CEE5-45A4-89DE-9D447FE49320}" sibTransId="{6179942A-EF58-4EBE-8840-BC46CF8F657D}"/>
    <dgm:cxn modelId="{A864ADE7-BB6A-4F3D-A388-AD1EC0104CBE}" type="presOf" srcId="{26D860B8-89D4-4963-B79A-DEFFFFD57636}" destId="{C475C1B4-7D98-41E0-9AB9-C8F9153B6A68}" srcOrd="0" destOrd="0" presId="urn:microsoft.com/office/officeart/2005/8/layout/hList1"/>
    <dgm:cxn modelId="{398334E8-234B-4C2F-BC50-687263DF8304}" srcId="{3F318F59-4D24-4EE7-810E-35A7084C7DB2}" destId="{726DA0BC-4F9E-4CFF-BBED-633CB206E5A0}" srcOrd="4" destOrd="0" parTransId="{9A1D608D-48FD-4A11-99B5-152C3A7F6806}" sibTransId="{74FE6F54-E512-4B0A-9F7A-874B8E365E21}"/>
    <dgm:cxn modelId="{CCA511E9-3A4F-4B73-890A-FEECE4BFBB9C}" srcId="{8237BC8C-F54C-4FEA-90CB-9C2B53E1F8C7}" destId="{10A5EBC8-062A-411B-9AB9-B734F4B52746}" srcOrd="4" destOrd="0" parTransId="{B38B0CFC-F51C-4F48-8951-985359FBD9CA}" sibTransId="{6AA290FB-279A-400D-A084-570FC69E9821}"/>
    <dgm:cxn modelId="{33B995EB-9310-41EE-86EC-5248DAC50F6F}" srcId="{8237BC8C-F54C-4FEA-90CB-9C2B53E1F8C7}" destId="{620FA2EA-A580-4AE7-8339-25286A0A40D1}" srcOrd="2" destOrd="0" parTransId="{3B0B5074-DEF7-4EB1-A209-2B266BA460E3}" sibTransId="{671B7AEE-6E3F-4A64-8A04-62DE76F278A0}"/>
    <dgm:cxn modelId="{006038EC-164F-421A-9618-11C3322B2FF9}" type="presOf" srcId="{4DA63452-E095-4B55-A644-24474D6A533E}" destId="{A605FC33-2100-4A3D-A85A-03A52417811B}" srcOrd="0" destOrd="2" presId="urn:microsoft.com/office/officeart/2005/8/layout/hList1"/>
    <dgm:cxn modelId="{8001F2F3-C8F4-4754-993C-15B6971B6D04}" type="presOf" srcId="{D3E7C5E8-1412-4A00-BD95-73E68201F1AA}" destId="{A51266AB-7AE8-4DB9-936B-E23052DDDB85}" srcOrd="0" destOrd="1" presId="urn:microsoft.com/office/officeart/2005/8/layout/hList1"/>
    <dgm:cxn modelId="{7E079FFA-289C-4BCF-B6D1-E40569E9FDBB}" srcId="{5D3E881D-C3BE-4F3E-9E96-0E93FC4DC294}" destId="{D448F2EB-EB22-47E7-B1E2-F013626C381E}" srcOrd="0" destOrd="0" parTransId="{B1AB428E-9EEE-4E38-9F5F-B75D83B04841}" sibTransId="{B3248AA6-D93A-4172-A9EF-00E8490D26B2}"/>
    <dgm:cxn modelId="{A6619BC2-76BD-4386-9495-BD283A53293C}" type="presParOf" srcId="{C475C1B4-7D98-41E0-9AB9-C8F9153B6A68}" destId="{F205EBD2-652F-442A-8956-179E171D099A}" srcOrd="0" destOrd="0" presId="urn:microsoft.com/office/officeart/2005/8/layout/hList1"/>
    <dgm:cxn modelId="{0F0292A8-63E3-4F64-A8F5-9B04E1334F9D}" type="presParOf" srcId="{F205EBD2-652F-442A-8956-179E171D099A}" destId="{9DAF3F86-3418-4C97-9F2A-62350A0F7841}" srcOrd="0" destOrd="0" presId="urn:microsoft.com/office/officeart/2005/8/layout/hList1"/>
    <dgm:cxn modelId="{20441FF1-6ED5-44A2-8887-A908B0008F66}" type="presParOf" srcId="{F205EBD2-652F-442A-8956-179E171D099A}" destId="{A605FC33-2100-4A3D-A85A-03A52417811B}" srcOrd="1" destOrd="0" presId="urn:microsoft.com/office/officeart/2005/8/layout/hList1"/>
    <dgm:cxn modelId="{573526BD-CA6E-41FF-B27C-56FD2A4AB870}" type="presParOf" srcId="{C475C1B4-7D98-41E0-9AB9-C8F9153B6A68}" destId="{7B914A4F-F881-45D2-9759-44D4A243B5BC}" srcOrd="1" destOrd="0" presId="urn:microsoft.com/office/officeart/2005/8/layout/hList1"/>
    <dgm:cxn modelId="{C32DB954-4F39-4342-ADB3-714D852ED025}" type="presParOf" srcId="{C475C1B4-7D98-41E0-9AB9-C8F9153B6A68}" destId="{E8E9C9C3-2AA1-4664-8470-44E2D210853C}" srcOrd="2" destOrd="0" presId="urn:microsoft.com/office/officeart/2005/8/layout/hList1"/>
    <dgm:cxn modelId="{BD4B8096-0A68-4431-A68E-438A1049863F}" type="presParOf" srcId="{E8E9C9C3-2AA1-4664-8470-44E2D210853C}" destId="{16939C97-304C-44E5-A314-592A777DE9E1}" srcOrd="0" destOrd="0" presId="urn:microsoft.com/office/officeart/2005/8/layout/hList1"/>
    <dgm:cxn modelId="{1EAB2F7E-0AED-4BBB-8C8D-119A7D6DFF64}" type="presParOf" srcId="{E8E9C9C3-2AA1-4664-8470-44E2D210853C}" destId="{A51266AB-7AE8-4DB9-936B-E23052DDDB85}" srcOrd="1" destOrd="0" presId="urn:microsoft.com/office/officeart/2005/8/layout/hList1"/>
    <dgm:cxn modelId="{6C51E639-ADEB-40B1-9044-438AA9B7EBC2}" type="presParOf" srcId="{C475C1B4-7D98-41E0-9AB9-C8F9153B6A68}" destId="{2CFFD906-21B3-49F6-BDBF-E35CE7CCCD94}" srcOrd="3" destOrd="0" presId="urn:microsoft.com/office/officeart/2005/8/layout/hList1"/>
    <dgm:cxn modelId="{E343294B-655A-4329-AD47-00CDA4D65935}" type="presParOf" srcId="{C475C1B4-7D98-41E0-9AB9-C8F9153B6A68}" destId="{1DD9D910-F23F-45E3-93CA-8DFD33AB104E}" srcOrd="4" destOrd="0" presId="urn:microsoft.com/office/officeart/2005/8/layout/hList1"/>
    <dgm:cxn modelId="{1F417F2F-C075-4CAB-AD04-4D6766D492FB}" type="presParOf" srcId="{1DD9D910-F23F-45E3-93CA-8DFD33AB104E}" destId="{ACB17237-3760-47D8-9D9C-180D45EEB314}" srcOrd="0" destOrd="0" presId="urn:microsoft.com/office/officeart/2005/8/layout/hList1"/>
    <dgm:cxn modelId="{5A1A8713-B482-4C9B-A105-6D5F7E1753C9}" type="presParOf" srcId="{1DD9D910-F23F-45E3-93CA-8DFD33AB104E}" destId="{91B8A542-7AEE-48B4-869A-448984A50280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F3F86-3418-4C97-9F2A-62350A0F7841}">
      <dsp:nvSpPr>
        <dsp:cNvPr id="0" name=""/>
        <dsp:cNvSpPr/>
      </dsp:nvSpPr>
      <dsp:spPr>
        <a:xfrm>
          <a:off x="3735" y="223373"/>
          <a:ext cx="3642196" cy="8674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Жилищно-коммунальное хозяйство</a:t>
          </a:r>
          <a:endParaRPr lang="ru-BY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35" y="223373"/>
        <a:ext cx="3642196" cy="867443"/>
      </dsp:txXfrm>
    </dsp:sp>
    <dsp:sp modelId="{A605FC33-2100-4A3D-A85A-03A52417811B}">
      <dsp:nvSpPr>
        <dsp:cNvPr id="0" name=""/>
        <dsp:cNvSpPr/>
      </dsp:nvSpPr>
      <dsp:spPr>
        <a:xfrm>
          <a:off x="3735" y="1090816"/>
          <a:ext cx="3642196" cy="408648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Капитальный и текущий ремонты жилищного фонда</a:t>
          </a: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Субсидирование жилищно-коммунальных услуг населению</a:t>
          </a: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Льготы по оплате за жилищно-коммунальные услуги</a:t>
          </a:r>
        </a:p>
      </dsp:txBody>
      <dsp:txXfrm>
        <a:off x="3735" y="1090816"/>
        <a:ext cx="3642196" cy="4086485"/>
      </dsp:txXfrm>
    </dsp:sp>
    <dsp:sp modelId="{16939C97-304C-44E5-A314-592A777DE9E1}">
      <dsp:nvSpPr>
        <dsp:cNvPr id="0" name=""/>
        <dsp:cNvSpPr/>
      </dsp:nvSpPr>
      <dsp:spPr>
        <a:xfrm>
          <a:off x="4155839" y="223373"/>
          <a:ext cx="3642196" cy="867443"/>
        </a:xfrm>
        <a:prstGeom prst="rect">
          <a:avLst/>
        </a:prstGeom>
        <a:gradFill rotWithShape="0">
          <a:gsLst>
            <a:gs pos="0">
              <a:schemeClr val="accent5">
                <a:hueOff val="3118619"/>
                <a:satOff val="-2006"/>
                <a:lumOff val="1372"/>
                <a:alphaOff val="0"/>
                <a:tint val="64000"/>
                <a:lumMod val="118000"/>
              </a:schemeClr>
            </a:gs>
            <a:gs pos="100000">
              <a:schemeClr val="accent5">
                <a:hueOff val="3118619"/>
                <a:satOff val="-2006"/>
                <a:lumOff val="1372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3118619"/>
              <a:satOff val="-2006"/>
              <a:lumOff val="13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Благоустройство населенных пунктов</a:t>
          </a:r>
          <a:endParaRPr lang="ru-BY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155839" y="223373"/>
        <a:ext cx="3642196" cy="867443"/>
      </dsp:txXfrm>
    </dsp:sp>
    <dsp:sp modelId="{A51266AB-7AE8-4DB9-936B-E23052DDDB85}">
      <dsp:nvSpPr>
        <dsp:cNvPr id="0" name=""/>
        <dsp:cNvSpPr/>
      </dsp:nvSpPr>
      <dsp:spPr>
        <a:xfrm>
          <a:off x="4155839" y="1090816"/>
          <a:ext cx="3642196" cy="4086485"/>
        </a:xfrm>
        <a:prstGeom prst="rect">
          <a:avLst/>
        </a:prstGeom>
        <a:solidFill>
          <a:schemeClr val="accent5">
            <a:tint val="40000"/>
            <a:alpha val="90000"/>
            <a:hueOff val="3014507"/>
            <a:satOff val="29"/>
            <a:lumOff val="232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3014507"/>
              <a:satOff val="29"/>
              <a:lumOff val="2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Содержание и ремонт улично-дорожной сети населенных пунктов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Содержание и ремонт объектов благоустройства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Поддержание и восстановление санитарного и технического состояния придомовых территорий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Уличное освещение населенных пунктов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</dsp:txBody>
      <dsp:txXfrm>
        <a:off x="4155839" y="1090816"/>
        <a:ext cx="3642196" cy="4086485"/>
      </dsp:txXfrm>
    </dsp:sp>
    <dsp:sp modelId="{ACB17237-3760-47D8-9D9C-180D45EEB314}">
      <dsp:nvSpPr>
        <dsp:cNvPr id="0" name=""/>
        <dsp:cNvSpPr/>
      </dsp:nvSpPr>
      <dsp:spPr>
        <a:xfrm>
          <a:off x="8307943" y="187452"/>
          <a:ext cx="3642196" cy="867443"/>
        </a:xfrm>
        <a:prstGeom prst="rect">
          <a:avLst/>
        </a:prstGeom>
        <a:gradFill rotWithShape="0">
          <a:gsLst>
            <a:gs pos="0">
              <a:schemeClr val="accent5">
                <a:hueOff val="6237238"/>
                <a:satOff val="-4013"/>
                <a:lumOff val="2744"/>
                <a:alphaOff val="0"/>
                <a:tint val="64000"/>
                <a:lumMod val="118000"/>
              </a:schemeClr>
            </a:gs>
            <a:gs pos="100000">
              <a:schemeClr val="accent5">
                <a:hueOff val="6237238"/>
                <a:satOff val="-4013"/>
                <a:lumOff val="2744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accent1">
                  <a:lumMod val="50000"/>
                </a:schemeClr>
              </a:solidFill>
            </a:rPr>
            <a:t>Другие вопросы в области жилищно-коммунального хозяйства</a:t>
          </a:r>
          <a:endParaRPr lang="ru-BY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307943" y="187452"/>
        <a:ext cx="3642196" cy="867443"/>
      </dsp:txXfrm>
    </dsp:sp>
    <dsp:sp modelId="{91B8A542-7AEE-48B4-869A-448984A50280}">
      <dsp:nvSpPr>
        <dsp:cNvPr id="0" name=""/>
        <dsp:cNvSpPr/>
      </dsp:nvSpPr>
      <dsp:spPr>
        <a:xfrm>
          <a:off x="8307943" y="983055"/>
          <a:ext cx="3642196" cy="4230166"/>
        </a:xfrm>
        <a:prstGeom prst="rect">
          <a:avLst/>
        </a:prstGeom>
        <a:solidFill>
          <a:schemeClr val="accent5">
            <a:tint val="40000"/>
            <a:alpha val="90000"/>
            <a:hueOff val="6029015"/>
            <a:satOff val="58"/>
            <a:lumOff val="463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6029015"/>
              <a:satOff val="58"/>
              <a:lumOff val="4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Капитальный ремонт объектов водоснабжения и водоотведения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Капитальный ремонт и модернизация теплосетей и котельных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Ремонт,  модернизация, замена,  лифтов жилищного фонда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Субсидирование  услуг бань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другое</a:t>
          </a:r>
          <a:endParaRPr lang="ru-BY" sz="1700" kern="1200" dirty="0">
            <a:latin typeface="Bahnschrift SemiBold" panose="020B0502040204020203" pitchFamily="34" charset="0"/>
          </a:endParaRPr>
        </a:p>
      </dsp:txBody>
      <dsp:txXfrm>
        <a:off x="8307943" y="983055"/>
        <a:ext cx="3642196" cy="4230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73ABA-AE9F-426A-8EFE-ABF30ED2105A}" type="datetimeFigureOut">
              <a:rPr lang="ru-BY" smtClean="0"/>
              <a:t>31.03.2023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0E6BA-B874-4AD4-A1C8-5D6869CB492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09408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1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4797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3EC0-C654-419D-992F-5FE9FC7C500A}" type="datetime1">
              <a:rPr lang="ru-BY" smtClean="0"/>
              <a:t>31.03.2023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3596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72EC-EB13-4A69-9A9E-D6B8644FCA5F}" type="datetime1">
              <a:rPr lang="ru-BY" smtClean="0"/>
              <a:t>31.03.2023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023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4313-3787-43DD-8956-E1C40A012053}" type="datetime1">
              <a:rPr lang="ru-BY" smtClean="0"/>
              <a:t>31.03.2023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8665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8CAD-D2AE-45E3-8EF7-CDEA280FA08B}" type="datetime1">
              <a:rPr lang="ru-BY" smtClean="0"/>
              <a:t>31.03.2023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047513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469E-9A9D-4471-9D8F-08B81CD67EC4}" type="datetime1">
              <a:rPr lang="ru-BY" smtClean="0"/>
              <a:t>31.03.2023</a:t>
            </a:fld>
            <a:endParaRPr lang="ru-B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98859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33C7-95D0-468B-B619-8F7DE6DE5A9E}" type="datetime1">
              <a:rPr lang="ru-BY" smtClean="0"/>
              <a:t>31.03.2023</a:t>
            </a:fld>
            <a:endParaRPr lang="ru-B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32427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A4BB-B3E3-4C5A-9A26-AA831B68E296}" type="datetime1">
              <a:rPr lang="ru-BY" smtClean="0"/>
              <a:t>31.03.2023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81684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C99C-890F-4826-882E-7391489E224F}" type="datetime1">
              <a:rPr lang="ru-BY" smtClean="0"/>
              <a:t>31.03.2023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4381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  <a:lvl3pPr>
              <a:defRPr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3pPr>
            <a:lvl4pPr>
              <a:defRPr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4pPr>
            <a:lvl5pPr>
              <a:defRPr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A155-B8FD-4AD0-9645-FD52858B2205}" type="datetime1">
              <a:rPr lang="ru-BY" smtClean="0"/>
              <a:t>31.03.2023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415240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F01E-BA80-491E-B267-611064BF3D75}" type="datetime1">
              <a:rPr lang="ru-BY" smtClean="0"/>
              <a:t>31.03.2023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17328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B217-7D72-49D6-98F2-A1EEBC84BC30}" type="datetime1">
              <a:rPr lang="ru-BY" smtClean="0"/>
              <a:t>31.03.2023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936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93D6-9FC4-4214-942E-9968420E3DBD}" type="datetime1">
              <a:rPr lang="ru-BY" smtClean="0"/>
              <a:t>31.03.2023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5354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CCF5-C729-47C7-A2D6-68B9DDA66650}" type="datetime1">
              <a:rPr lang="ru-BY" smtClean="0"/>
              <a:t>31.03.2023</a:t>
            </a:fld>
            <a:endParaRPr lang="ru-BY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25549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AF40-95E2-4543-BBD4-D6F2A22D0CDC}" type="datetime1">
              <a:rPr lang="ru-BY" smtClean="0"/>
              <a:t>31.03.2023</a:t>
            </a:fld>
            <a:endParaRPr lang="ru-B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4187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2708-8610-4913-BE58-94F307973E91}" type="datetime1">
              <a:rPr lang="ru-BY" smtClean="0"/>
              <a:t>31.03.2023</a:t>
            </a:fld>
            <a:endParaRPr lang="ru-BY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33821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7328-314C-40F7-AFF6-F2F93978F55F}" type="datetime1">
              <a:rPr lang="ru-BY" smtClean="0"/>
              <a:t>31.03.2023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7366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223235" y="9983"/>
            <a:ext cx="685800" cy="1143000"/>
          </a:xfrm>
          <a:prstGeom prst="rect">
            <a:avLst/>
          </a:prstGeom>
          <a:solidFill>
            <a:schemeClr val="bg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87981" y="1823044"/>
            <a:ext cx="923925" cy="3067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E453F8-B7FE-4C76-AECA-4BAFD7F49CEA}" type="datetime1">
              <a:rPr lang="ru-BY" smtClean="0"/>
              <a:t>31.03.2023</a:t>
            </a:fld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147035" y="373720"/>
            <a:ext cx="838199" cy="767687"/>
          </a:xfrm>
          <a:prstGeom prst="rect">
            <a:avLst/>
          </a:prstGeom>
          <a:solidFill>
            <a:srgbClr val="315683">
              <a:alpha val="0"/>
            </a:srgbClr>
          </a:solidFill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73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Cambria Math" panose="02040503050406030204" pitchFamily="18" charset="0"/>
          <a:ea typeface="Cambria Math" panose="02040503050406030204" pitchFamily="18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68ED2-16A6-46A6-BB56-06A4D9D34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181" y="38100"/>
            <a:ext cx="11027638" cy="4181474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Бюджет</a:t>
            </a:r>
            <a:br>
              <a:rPr lang="ru-RU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Дзержинского района на 2023 год</a:t>
            </a:r>
            <a:br>
              <a:rPr lang="ru-RU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5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граждан</a:t>
            </a:r>
            <a:br>
              <a:rPr lang="ru-RU" sz="5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BY" sz="54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514F6A-581C-444A-B668-DFE811A22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643" y="3267231"/>
            <a:ext cx="3164714" cy="37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52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04F1463-E795-45B9-9966-E946267F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84" y="714103"/>
            <a:ext cx="9686192" cy="963776"/>
          </a:xfrm>
        </p:spPr>
        <p:txBody>
          <a:bodyPr/>
          <a:lstStyle/>
          <a:p>
            <a:pPr algn="ctr">
              <a:lnSpc>
                <a:spcPts val="31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Дзержинского района на Инвестиционную программу </a:t>
            </a:r>
            <a:endParaRPr lang="ru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42AF9CCA-3032-4858-B97B-700FC4CF1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331231"/>
              </p:ext>
            </p:extLst>
          </p:nvPr>
        </p:nvGraphicFramePr>
        <p:xfrm>
          <a:off x="819884" y="2038350"/>
          <a:ext cx="9686192" cy="3434298"/>
        </p:xfrm>
        <a:graphic>
          <a:graphicData uri="http://schemas.openxmlformats.org/drawingml/2006/table">
            <a:tbl>
              <a:tblPr lastRow="1">
                <a:tableStyleId>{16D9F66E-5EB9-4882-86FB-DCBF35E3C3E4}</a:tableStyleId>
              </a:tblPr>
              <a:tblGrid>
                <a:gridCol w="5023567">
                  <a:extLst>
                    <a:ext uri="{9D8B030D-6E8A-4147-A177-3AD203B41FA5}">
                      <a16:colId xmlns:a16="http://schemas.microsoft.com/office/drawing/2014/main" val="978209542"/>
                    </a:ext>
                  </a:extLst>
                </a:gridCol>
                <a:gridCol w="2458865">
                  <a:extLst>
                    <a:ext uri="{9D8B030D-6E8A-4147-A177-3AD203B41FA5}">
                      <a16:colId xmlns:a16="http://schemas.microsoft.com/office/drawing/2014/main" val="3063551693"/>
                    </a:ext>
                  </a:extLst>
                </a:gridCol>
                <a:gridCol w="2203760">
                  <a:extLst>
                    <a:ext uri="{9D8B030D-6E8A-4147-A177-3AD203B41FA5}">
                      <a16:colId xmlns:a16="http://schemas.microsoft.com/office/drawing/2014/main" val="457814983"/>
                    </a:ext>
                  </a:extLst>
                </a:gridCol>
              </a:tblGrid>
              <a:tr h="808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2023 г,</a:t>
                      </a:r>
                    </a:p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</a:t>
                      </a:r>
                    </a:p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12726"/>
                  </a:ext>
                </a:extLst>
              </a:tr>
              <a:tr h="568044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Учреждение общего среднего образования в г. Фаниполь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9 200,0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36,1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05922"/>
                  </a:ext>
                </a:extLst>
              </a:tr>
              <a:tr h="568044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Физкультурно-оздоровительный комплекс в г. Дзержинск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8 700,0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735359"/>
                  </a:ext>
                </a:extLst>
              </a:tr>
              <a:tr h="568044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Физкультурно-оздоровительный комплекс в г. Фаниполь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7 600,0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29,8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522243"/>
                  </a:ext>
                </a:extLst>
              </a:tr>
              <a:tr h="387014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другие объекты</a:t>
                      </a: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591947"/>
                  </a:ext>
                </a:extLst>
              </a:tr>
              <a:tr h="534414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ВСЕГО:</a:t>
                      </a:r>
                    </a:p>
                  </a:txBody>
                  <a:tcPr marL="4892" marR="4892" marT="4892" marB="0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25 509,0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566620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33341B-2AE5-4AE7-A2FF-D4F3EE50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9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3CDB72-E262-4FA6-BE98-D9E3961C3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319" y="4687636"/>
            <a:ext cx="2176461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3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6B4CE-F3E0-4B53-8EF9-C579F1E4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317164" cy="1400530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консолидированного бюджета Дзержинского района</a:t>
            </a:r>
            <a:endParaRPr lang="ru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3A3207E-1047-4603-AB04-A1BAC0F82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458108"/>
              </p:ext>
            </p:extLst>
          </p:nvPr>
        </p:nvGraphicFramePr>
        <p:xfrm>
          <a:off x="971550" y="1704976"/>
          <a:ext cx="9705976" cy="36509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587216">
                  <a:extLst>
                    <a:ext uri="{9D8B030D-6E8A-4147-A177-3AD203B41FA5}">
                      <a16:colId xmlns:a16="http://schemas.microsoft.com/office/drawing/2014/main" val="3610100408"/>
                    </a:ext>
                  </a:extLst>
                </a:gridCol>
                <a:gridCol w="2883435">
                  <a:extLst>
                    <a:ext uri="{9D8B030D-6E8A-4147-A177-3AD203B41FA5}">
                      <a16:colId xmlns:a16="http://schemas.microsoft.com/office/drawing/2014/main" val="3191706502"/>
                    </a:ext>
                  </a:extLst>
                </a:gridCol>
                <a:gridCol w="3235325">
                  <a:extLst>
                    <a:ext uri="{9D8B030D-6E8A-4147-A177-3AD203B41FA5}">
                      <a16:colId xmlns:a16="http://schemas.microsoft.com/office/drawing/2014/main" val="1841837262"/>
                    </a:ext>
                  </a:extLst>
                </a:gridCol>
              </a:tblGrid>
              <a:tr h="85402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B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2023г., 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BY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BY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397786"/>
                  </a:ext>
                </a:extLst>
              </a:tr>
              <a:tr h="390196"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</a:t>
                      </a:r>
                      <a:endParaRPr lang="ru-BY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161 527,7</a:t>
                      </a:r>
                      <a:endParaRPr lang="ru-B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B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30461"/>
                  </a:ext>
                </a:extLst>
              </a:tr>
              <a:tr h="390196">
                <a:tc>
                  <a:txBody>
                    <a:bodyPr/>
                    <a:lstStyle/>
                    <a:p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endParaRPr lang="ru-BY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151 104,9</a:t>
                      </a:r>
                      <a:endParaRPr lang="ru-BY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</a:t>
                      </a:r>
                      <a:endParaRPr lang="ru-BY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163219"/>
                  </a:ext>
                </a:extLst>
              </a:tr>
              <a:tr h="390196">
                <a:tc>
                  <a:txBody>
                    <a:bodyPr/>
                    <a:lstStyle/>
                    <a:p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endParaRPr lang="ru-BY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10 422,7</a:t>
                      </a:r>
                      <a:endParaRPr lang="ru-BY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BY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19031"/>
                  </a:ext>
                </a:extLst>
              </a:tr>
              <a:tr h="6642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B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1 594,4</a:t>
                      </a:r>
                      <a:endParaRPr lang="ru-B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B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45588"/>
                  </a:ext>
                </a:extLst>
              </a:tr>
              <a:tr h="962128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КОНСОЛИДИРОВАННОГО БЮДЖЕТА</a:t>
                      </a:r>
                      <a:endParaRPr lang="ru-BY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163 122,1</a:t>
                      </a:r>
                      <a:endParaRPr lang="ru-BY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BY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480041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1A6ED9-E20C-4A70-AF51-F832102FA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  <a:endParaRPr lang="ru-BY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277378-F4F7-46D5-A82E-38EDF486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44" b="92889" l="10000" r="92000">
                        <a14:foregroundMark x1="90222" y1="80889" x2="85556" y2="88000"/>
                        <a14:foregroundMark x1="88222" y1="82222" x2="83111" y2="82222"/>
                        <a14:foregroundMark x1="71333" y1="86000" x2="72667" y2="82889"/>
                        <a14:foregroundMark x1="91556" y1="84222" x2="91556" y2="88667"/>
                        <a14:foregroundMark x1="28667" y1="90000" x2="29094" y2="91996"/>
                        <a14:foregroundMark x1="87556" y1="54444" x2="88597" y2="56757"/>
                        <a14:foregroundMark x1="91672" y1="51252" x2="92222" y2="52444"/>
                        <a14:foregroundMark x1="89556" y1="46667" x2="90065" y2="47769"/>
                        <a14:foregroundMark x1="49333" y1="9778" x2="57111" y2="11111"/>
                        <a14:foregroundMark x1="67556" y1="14222" x2="32000" y2="14889"/>
                        <a14:foregroundMark x1="32000" y1="14889" x2="30000" y2="15556"/>
                        <a14:foregroundMark x1="28667" y1="17556" x2="55333" y2="8444"/>
                        <a14:foregroundMark x1="68889" y1="88000" x2="69696" y2="88605"/>
                        <a14:foregroundMark x1="41556" y1="87333" x2="44222" y2="89333"/>
                        <a14:foregroundMark x1="73556" y1="88222" x2="71556" y2="88444"/>
                        <a14:backgroundMark x1="94000" y1="75778" x2="96667" y2="88667"/>
                        <a14:backgroundMark x1="92222" y1="53778" x2="92222" y2="49778"/>
                        <a14:backgroundMark x1="90222" y1="58222" x2="90222" y2="58222"/>
                        <a14:backgroundMark x1="91556" y1="48444" x2="91556" y2="48444"/>
                        <a14:backgroundMark x1="91556" y1="52444" x2="91556" y2="52444"/>
                        <a14:backgroundMark x1="91556" y1="51778" x2="93333" y2="48444"/>
                        <a14:backgroundMark x1="90889" y1="54444" x2="92667" y2="47333"/>
                        <a14:backgroundMark x1="90000" y1="50889" x2="92000" y2="45111"/>
                        <a14:backgroundMark x1="92000" y1="48667" x2="90889" y2="50889"/>
                        <a14:backgroundMark x1="89333" y1="56889" x2="88889" y2="59333"/>
                        <a14:backgroundMark x1="72901" y1="90409" x2="71556" y2="90889"/>
                        <a14:backgroundMark x1="28444" y1="92889" x2="30667" y2="93333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856" y="5153024"/>
            <a:ext cx="1704144" cy="170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1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0D5D6-BB0A-4AC2-B9B0-2FA458C96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63" y="217714"/>
            <a:ext cx="9118690" cy="844732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доходов между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бюджетами Дзержинского района</a:t>
            </a:r>
            <a:endParaRPr lang="ru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2326F35-B25A-4E69-9A6F-2210554A6C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874288"/>
              </p:ext>
            </p:extLst>
          </p:nvPr>
        </p:nvGraphicFramePr>
        <p:xfrm>
          <a:off x="697062" y="1141407"/>
          <a:ext cx="9118691" cy="571104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824514">
                  <a:extLst>
                    <a:ext uri="{9D8B030D-6E8A-4147-A177-3AD203B41FA5}">
                      <a16:colId xmlns:a16="http://schemas.microsoft.com/office/drawing/2014/main" val="2433552798"/>
                    </a:ext>
                  </a:extLst>
                </a:gridCol>
                <a:gridCol w="2651393">
                  <a:extLst>
                    <a:ext uri="{9D8B030D-6E8A-4147-A177-3AD203B41FA5}">
                      <a16:colId xmlns:a16="http://schemas.microsoft.com/office/drawing/2014/main" val="2971451058"/>
                    </a:ext>
                  </a:extLst>
                </a:gridCol>
                <a:gridCol w="2642784">
                  <a:extLst>
                    <a:ext uri="{9D8B030D-6E8A-4147-A177-3AD203B41FA5}">
                      <a16:colId xmlns:a16="http://schemas.microsoft.com/office/drawing/2014/main" val="2179645518"/>
                    </a:ext>
                  </a:extLst>
                </a:gridCol>
              </a:tblGrid>
              <a:tr h="922524">
                <a:tc>
                  <a:txBody>
                    <a:bodyPr/>
                    <a:lstStyle/>
                    <a:p>
                      <a:endParaRPr lang="ru-BY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собственных доходов на 2023 г.,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BY" sz="16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 из вышестоящего бюджета,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BY" sz="16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551035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бюджет</a:t>
                      </a:r>
                      <a:endParaRPr lang="ru-BY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158 839,2</a:t>
                      </a:r>
                      <a:endParaRPr lang="ru-BY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1 594,4</a:t>
                      </a:r>
                      <a:endParaRPr lang="ru-BY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41696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Бюджеты сельсоветов и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г.Фаниполя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2 688,5</a:t>
                      </a:r>
                      <a:endParaRPr lang="ru-BY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137,5</a:t>
                      </a:r>
                      <a:endParaRPr lang="ru-BY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359724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Фанипольский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468,4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137,5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767826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Негорельский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325,0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650423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Фанипольский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317,7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137904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Дзержинский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299,3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312692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Станьковский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288,0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063838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Путчинский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267,0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724515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Боровской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264,8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068229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Добриневский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240,4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624131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Демидовичский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217,9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610394"/>
                  </a:ext>
                </a:extLst>
              </a:tr>
              <a:tr h="490839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КОНСОЛИДИРОВАННЫЙ БЮДЖЕТ</a:t>
                      </a:r>
                      <a:endParaRPr lang="ru-BY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161 527,7</a:t>
                      </a:r>
                      <a:endParaRPr lang="ru-BY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1 594,4</a:t>
                      </a:r>
                      <a:endParaRPr lang="ru-BY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076424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6FCBCE-1294-495B-91BC-5ECD4367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  <a:endParaRPr lang="ru-BY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184E11-4448-45EB-95FA-3DB5BEEB48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5" b="95000" l="10000" r="90000">
                        <a14:foregroundMark x1="28625" y1="9750" x2="34000" y2="13125"/>
                        <a14:foregroundMark x1="28000" y1="7125" x2="33500" y2="7125"/>
                        <a14:foregroundMark x1="36875" y1="7125" x2="31000" y2="4375"/>
                        <a14:foregroundMark x1="25500" y1="7125" x2="31000" y2="4875"/>
                        <a14:foregroundMark x1="36375" y1="6125" x2="27625" y2="6500"/>
                        <a14:foregroundMark x1="28000" y1="5500" x2="28625" y2="4500"/>
                        <a14:foregroundMark x1="41375" y1="89500" x2="50375" y2="89625"/>
                        <a14:foregroundMark x1="50375" y1="89625" x2="52875" y2="90750"/>
                        <a14:foregroundMark x1="54250" y1="94125" x2="54125" y2="95000"/>
                        <a14:foregroundMark x1="23625" y1="7375" x2="28875" y2="5125"/>
                        <a14:foregroundMark x1="38125" y1="8125" x2="34000" y2="5500"/>
                        <a14:foregroundMark x1="38750" y1="7625" x2="33375" y2="5625"/>
                        <a14:foregroundMark x1="26000" y1="6000" x2="26875" y2="4875"/>
                        <a14:foregroundMark x1="35000" y1="5250" x2="32250" y2="4375"/>
                        <a14:foregroundMark x1="38750" y1="7375" x2="36250" y2="6375"/>
                        <a14:foregroundMark x1="23625" y1="6500" x2="28000" y2="5250"/>
                        <a14:foregroundMark x1="25250" y1="5875" x2="34875" y2="4750"/>
                        <a14:foregroundMark x1="34875" y1="4750" x2="37250" y2="7125"/>
                        <a14:foregroundMark x1="37500" y1="6125" x2="27875" y2="5125"/>
                        <a14:foregroundMark x1="27875" y1="5125" x2="27375" y2="4500"/>
                        <a14:foregroundMark x1="29875" y1="4250" x2="32750" y2="4250"/>
                        <a14:foregroundMark x1="33875" y1="4375" x2="29625" y2="4500"/>
                        <a14:foregroundMark x1="28125" y1="4500" x2="31000" y2="3875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095" y="4522836"/>
            <a:ext cx="2171879" cy="217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9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A840D-B483-435D-913C-110FFBA6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69" y="452718"/>
            <a:ext cx="9662866" cy="1400530"/>
          </a:xfrm>
        </p:spPr>
        <p:txBody>
          <a:bodyPr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поступления</a:t>
            </a:r>
            <a:endParaRPr lang="ru-B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A2FA5A-7553-4D5D-A3FF-AF9F04B9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  <a:endParaRPr lang="ru-BY" dirty="0"/>
          </a:p>
        </p:txBody>
      </p:sp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id="{2599E5AE-E2A4-4431-BAB0-A9C0B7D68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227321"/>
              </p:ext>
            </p:extLst>
          </p:nvPr>
        </p:nvGraphicFramePr>
        <p:xfrm>
          <a:off x="936069" y="1522408"/>
          <a:ext cx="9662866" cy="4583118"/>
        </p:xfrm>
        <a:graphic>
          <a:graphicData uri="http://schemas.openxmlformats.org/drawingml/2006/table">
            <a:tbl>
              <a:tblPr bandRow="1">
                <a:effectLst>
                  <a:outerShdw blurRad="50800" dir="5400000" algn="ctr" rotWithShape="0">
                    <a:srgbClr val="242852"/>
                  </a:outerShdw>
                </a:effectLst>
              </a:tblPr>
              <a:tblGrid>
                <a:gridCol w="4689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99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21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год, </a:t>
                      </a: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2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</a:t>
                      </a:r>
                    </a:p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1. Подоходный налог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642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2. НДС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804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3. Налог на недвижимость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555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0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4. Единый налог для производителей              сельскохозяйственной продукции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731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при упрощенной системе налогообложения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562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0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другие налоги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808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696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ВСЕГО: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151 104,9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AE9B2E-0C93-41B6-B870-2AAEE6CC15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44" b="92889" l="10000" r="92000">
                        <a14:foregroundMark x1="90222" y1="80889" x2="85556" y2="88000"/>
                        <a14:foregroundMark x1="88222" y1="82222" x2="83111" y2="82222"/>
                        <a14:foregroundMark x1="71333" y1="86000" x2="72667" y2="82889"/>
                        <a14:foregroundMark x1="91556" y1="84222" x2="91556" y2="88667"/>
                        <a14:foregroundMark x1="28667" y1="90000" x2="29094" y2="91996"/>
                        <a14:foregroundMark x1="87556" y1="54444" x2="88597" y2="56757"/>
                        <a14:foregroundMark x1="91672" y1="51252" x2="92222" y2="52444"/>
                        <a14:foregroundMark x1="89556" y1="46667" x2="90065" y2="47769"/>
                        <a14:foregroundMark x1="49333" y1="9778" x2="57111" y2="11111"/>
                        <a14:foregroundMark x1="67556" y1="14222" x2="32000" y2="14889"/>
                        <a14:foregroundMark x1="32000" y1="14889" x2="30000" y2="15556"/>
                        <a14:foregroundMark x1="28667" y1="17556" x2="55333" y2="8444"/>
                        <a14:foregroundMark x1="68889" y1="88000" x2="69696" y2="88605"/>
                        <a14:foregroundMark x1="41556" y1="87333" x2="44222" y2="89333"/>
                        <a14:foregroundMark x1="73556" y1="88222" x2="71556" y2="88444"/>
                        <a14:backgroundMark x1="94000" y1="75778" x2="96667" y2="88667"/>
                        <a14:backgroundMark x1="92222" y1="53778" x2="92222" y2="49778"/>
                        <a14:backgroundMark x1="90222" y1="58222" x2="90222" y2="58222"/>
                        <a14:backgroundMark x1="91556" y1="48444" x2="91556" y2="48444"/>
                        <a14:backgroundMark x1="91556" y1="52444" x2="91556" y2="52444"/>
                        <a14:backgroundMark x1="91556" y1="51778" x2="93333" y2="48444"/>
                        <a14:backgroundMark x1="90889" y1="54444" x2="92667" y2="47333"/>
                        <a14:backgroundMark x1="90000" y1="50889" x2="92000" y2="45111"/>
                        <a14:backgroundMark x1="92000" y1="48667" x2="90889" y2="50889"/>
                        <a14:backgroundMark x1="89333" y1="56889" x2="88889" y2="59333"/>
                        <a14:backgroundMark x1="72901" y1="90409" x2="71556" y2="90889"/>
                        <a14:backgroundMark x1="28444" y1="92889" x2="30667" y2="93333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16" y="5177428"/>
            <a:ext cx="1602984" cy="160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4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4AD6A-57EF-45DB-81CA-D2031FBF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67" y="279675"/>
            <a:ext cx="9896796" cy="861732"/>
          </a:xfrm>
        </p:spPr>
        <p:txBody>
          <a:bodyPr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поступления</a:t>
            </a:r>
            <a:endParaRPr lang="ru-B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63C697-B0AA-40A7-88D5-3EEE531D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  <a:endParaRPr lang="ru-BY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C926756-32FE-4645-B34F-08BD30A7AE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349175"/>
              </p:ext>
            </p:extLst>
          </p:nvPr>
        </p:nvGraphicFramePr>
        <p:xfrm>
          <a:off x="787467" y="1141407"/>
          <a:ext cx="9896796" cy="4623667"/>
        </p:xfrm>
        <a:graphic>
          <a:graphicData uri="http://schemas.openxmlformats.org/drawingml/2006/table">
            <a:tbl>
              <a:tblPr bandRow="1">
                <a:effectLst>
                  <a:outerShdw blurRad="50800" dist="50800" dir="5400000" algn="ctr" rotWithShape="0">
                    <a:sysClr val="windowText" lastClr="000000"/>
                  </a:outerShdw>
                </a:effectLst>
              </a:tblPr>
              <a:tblGrid>
                <a:gridCol w="5377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7789">
                  <a:extLst>
                    <a:ext uri="{9D8B030D-6E8A-4147-A177-3AD203B41FA5}">
                      <a16:colId xmlns:a16="http://schemas.microsoft.com/office/drawing/2014/main" val="653513739"/>
                    </a:ext>
                  </a:extLst>
                </a:gridCol>
              </a:tblGrid>
              <a:tr h="8067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DFEB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год, </a:t>
                      </a: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2000" b="0" i="1" u="none" strike="noStrike" dirty="0" err="1">
                          <a:effectLst/>
                          <a:latin typeface="Palatino Linotype" pitchFamily="18" charset="0"/>
                        </a:rPr>
                        <a:t>тыс.руб</a:t>
                      </a:r>
                      <a:r>
                        <a:rPr lang="ru-RU" sz="2000" b="0" i="1" u="none" strike="noStrike" dirty="0">
                          <a:effectLst/>
                          <a:latin typeface="Palatino Linotype" pitchFamily="18" charset="0"/>
                        </a:rPr>
                        <a:t>.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DFEB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 </a:t>
                      </a: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DFEB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4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Компенсации расходов государства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4 426,7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4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Доходы от продажи земельных участков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1 900,9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38279"/>
                  </a:ext>
                </a:extLst>
              </a:tr>
              <a:tr h="4610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 Доходы от сдачи в аренду земельных участков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902,0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3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 Дивиденды по акциям и доходы от других форм участия в капитале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875,1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1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 Компенсационные выплаты стоимости удаляемых (пересаживаемых) объектов растительного мира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254,0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547917"/>
                  </a:ext>
                </a:extLst>
              </a:tr>
              <a:tr h="52490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Другие неналоговые поступления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2 064,0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4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ВСЕГО: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10 422,7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5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2" descr="C:\Users\dh2\Documents\Аношко с 01.08.2018\разное\бюджет\depositphotos_298295834-stock-photo-3d-man-with-pile-of.jpg">
            <a:extLst>
              <a:ext uri="{FF2B5EF4-FFF2-40B4-BE49-F238E27FC236}">
                <a16:creationId xmlns:a16="http://schemas.microsoft.com/office/drawing/2014/main" id="{B3E50FDD-D86F-49C5-A094-8EA86081A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297F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6" r="100000">
                        <a14:foregroundMark x1="52297" y1="64912" x2="57185" y2="62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855" y="5149195"/>
            <a:ext cx="1680145" cy="149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2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49571DD-333A-4F89-A6D7-64A4BF3551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695345"/>
              </p:ext>
            </p:extLst>
          </p:nvPr>
        </p:nvGraphicFramePr>
        <p:xfrm>
          <a:off x="1021217" y="1113594"/>
          <a:ext cx="9646779" cy="574440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222096">
                  <a:extLst>
                    <a:ext uri="{9D8B030D-6E8A-4147-A177-3AD203B41FA5}">
                      <a16:colId xmlns:a16="http://schemas.microsoft.com/office/drawing/2014/main" val="3150210374"/>
                    </a:ext>
                  </a:extLst>
                </a:gridCol>
                <a:gridCol w="2236653">
                  <a:extLst>
                    <a:ext uri="{9D8B030D-6E8A-4147-A177-3AD203B41FA5}">
                      <a16:colId xmlns:a16="http://schemas.microsoft.com/office/drawing/2014/main" val="4139536137"/>
                    </a:ext>
                  </a:extLst>
                </a:gridCol>
                <a:gridCol w="2188030">
                  <a:extLst>
                    <a:ext uri="{9D8B030D-6E8A-4147-A177-3AD203B41FA5}">
                      <a16:colId xmlns:a16="http://schemas.microsoft.com/office/drawing/2014/main" val="2477065359"/>
                    </a:ext>
                  </a:extLst>
                </a:gridCol>
              </a:tblGrid>
              <a:tr h="735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расходов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г,</a:t>
                      </a:r>
                    </a:p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</a:t>
                      </a:r>
                    </a:p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048419"/>
                  </a:ext>
                </a:extLst>
              </a:tr>
              <a:tr h="3702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РАСХОДЫ НА СОЦИАЛЬНУЮ СФЕРУ: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bg2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59,8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032276"/>
                  </a:ext>
                </a:extLst>
              </a:tr>
              <a:tr h="2792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ОБРАЗОВАНИЕ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,6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915003"/>
                  </a:ext>
                </a:extLst>
              </a:tr>
              <a:tr h="2792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ЗДРАВООХРАНЕНИЕ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79684"/>
                  </a:ext>
                </a:extLst>
              </a:tr>
              <a:tr h="2792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СОЦИАЛЬНАЯ ПОЛИТИКА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499919"/>
                  </a:ext>
                </a:extLst>
              </a:tr>
              <a:tr h="2792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КУЛЬТУРА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239922"/>
                  </a:ext>
                </a:extLst>
              </a:tr>
              <a:tr h="2792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ФИЗКУЛЬТУРА И СПОРТ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867392"/>
                  </a:ext>
                </a:extLst>
              </a:tr>
              <a:tr h="4163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 НА ПРОИЗВОДСТВЕННУЮ СФЕРУ: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823078"/>
                  </a:ext>
                </a:extLst>
              </a:tr>
              <a:tr h="30405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ЖИЛИЩНО-КОММУНАЛЬНОЕ ХОЗЯЙСТВО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366289"/>
                  </a:ext>
                </a:extLst>
              </a:tr>
              <a:tr h="2792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НАЦИОНАЛЬНАЯ ЭКОНОМИКА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65496"/>
                  </a:ext>
                </a:extLst>
              </a:tr>
              <a:tr h="438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ОБЩЕГОСУДАРСТВЕННАЯ И ИНАЯ ДЕЯТЕЛЬНОСТЬ, </a:t>
                      </a:r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</a:t>
                      </a:r>
                    </a:p>
                  </a:txBody>
                  <a:tcPr marL="6244" marR="6244" marT="6244" marB="0">
                    <a:solidFill>
                      <a:schemeClr val="bg2">
                        <a:lumMod val="20000"/>
                        <a:lumOff val="8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</a:t>
                      </a: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20769"/>
                  </a:ext>
                </a:extLst>
              </a:tr>
              <a:tr h="3638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 в областной бюджет</a:t>
                      </a:r>
                      <a:endParaRPr lang="ru-RU" sz="18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5 930,1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668088"/>
                  </a:ext>
                </a:extLst>
              </a:tr>
              <a:tr h="6128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СТРОИТЕЛЬСТВО ОБЪЕКТОВ ИНВЕСТИЦИОННОЙ      ПРОГРАММЫ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bg2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174908"/>
                  </a:ext>
                </a:extLst>
              </a:tr>
              <a:tr h="4380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ВСЕГО: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accent6">
                        <a:lumMod val="40000"/>
                        <a:lumOff val="60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052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065409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590CEB1-A1F2-449B-B0F9-60BF537C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219" y="0"/>
            <a:ext cx="9646779" cy="1234866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консолидированного бюджета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Дзержинского района на 202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9A2A387-7B99-4E77-8736-2B71510F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96359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04F1463-E795-45B9-9966-E946267F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83" y="687977"/>
            <a:ext cx="10038617" cy="989902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Дзержинского района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социальную сферу</a:t>
            </a:r>
            <a:endParaRPr lang="ru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42AF9CCA-3032-4858-B97B-700FC4CF1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274525"/>
              </p:ext>
            </p:extLst>
          </p:nvPr>
        </p:nvGraphicFramePr>
        <p:xfrm>
          <a:off x="819884" y="2057400"/>
          <a:ext cx="10038616" cy="3284662"/>
        </p:xfrm>
        <a:graphic>
          <a:graphicData uri="http://schemas.openxmlformats.org/drawingml/2006/table">
            <a:tbl>
              <a:tblPr lastRow="1">
                <a:tableStyleId>{16D9F66E-5EB9-4882-86FB-DCBF35E3C3E4}</a:tableStyleId>
              </a:tblPr>
              <a:tblGrid>
                <a:gridCol w="5415249">
                  <a:extLst>
                    <a:ext uri="{9D8B030D-6E8A-4147-A177-3AD203B41FA5}">
                      <a16:colId xmlns:a16="http://schemas.microsoft.com/office/drawing/2014/main" val="978209542"/>
                    </a:ext>
                  </a:extLst>
                </a:gridCol>
                <a:gridCol w="2551415">
                  <a:extLst>
                    <a:ext uri="{9D8B030D-6E8A-4147-A177-3AD203B41FA5}">
                      <a16:colId xmlns:a16="http://schemas.microsoft.com/office/drawing/2014/main" val="2234524416"/>
                    </a:ext>
                  </a:extLst>
                </a:gridCol>
                <a:gridCol w="2071952">
                  <a:extLst>
                    <a:ext uri="{9D8B030D-6E8A-4147-A177-3AD203B41FA5}">
                      <a16:colId xmlns:a16="http://schemas.microsoft.com/office/drawing/2014/main" val="3063551693"/>
                    </a:ext>
                  </a:extLst>
                </a:gridCol>
              </a:tblGrid>
              <a:tr h="804356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2000"/>
                        </a:lnSpc>
                      </a:pP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расходов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г,</a:t>
                      </a:r>
                    </a:p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</a:t>
                      </a:r>
                    </a:p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12726"/>
                  </a:ext>
                </a:extLst>
              </a:tr>
              <a:tr h="384918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Заработная плата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72 208,8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05922"/>
                  </a:ext>
                </a:extLst>
              </a:tr>
              <a:tr h="384918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Коммунальные услуги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9 150,0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9626"/>
                  </a:ext>
                </a:extLst>
              </a:tr>
              <a:tr h="384918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Продукты питания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5 880,4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735359"/>
                  </a:ext>
                </a:extLst>
              </a:tr>
              <a:tr h="409115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Лекарственные средства</a:t>
                      </a: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3 069,5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65001"/>
                  </a:ext>
                </a:extLst>
              </a:tr>
              <a:tr h="384918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расходы</a:t>
                      </a: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7 280,0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591947"/>
                  </a:ext>
                </a:extLst>
              </a:tr>
              <a:tr h="531519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ВСЕГО:</a:t>
                      </a:r>
                    </a:p>
                  </a:txBody>
                  <a:tcPr marL="4892" marR="4892" marT="4892" marB="0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97 588,8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566620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33341B-2AE5-4AE7-A2FF-D4F3EE50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D769B8-6334-4FAD-AA76-4CBA1E244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521" y="5223436"/>
            <a:ext cx="1707028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8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04F1463-E795-45B9-9966-E946267F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84" y="488272"/>
            <a:ext cx="9810016" cy="1189607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Дзержинского района на жилищно-коммунальное хозяйство</a:t>
            </a:r>
            <a:endParaRPr lang="ru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42AF9CCA-3032-4858-B97B-700FC4CF1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698543"/>
              </p:ext>
            </p:extLst>
          </p:nvPr>
        </p:nvGraphicFramePr>
        <p:xfrm>
          <a:off x="819884" y="2019300"/>
          <a:ext cx="9810016" cy="3836963"/>
        </p:xfrm>
        <a:graphic>
          <a:graphicData uri="http://schemas.openxmlformats.org/drawingml/2006/table">
            <a:tbl>
              <a:tblPr lastRow="1">
                <a:tableStyleId>{16D9F66E-5EB9-4882-86FB-DCBF35E3C3E4}</a:tableStyleId>
              </a:tblPr>
              <a:tblGrid>
                <a:gridCol w="5291933">
                  <a:extLst>
                    <a:ext uri="{9D8B030D-6E8A-4147-A177-3AD203B41FA5}">
                      <a16:colId xmlns:a16="http://schemas.microsoft.com/office/drawing/2014/main" val="978209542"/>
                    </a:ext>
                  </a:extLst>
                </a:gridCol>
                <a:gridCol w="2493314">
                  <a:extLst>
                    <a:ext uri="{9D8B030D-6E8A-4147-A177-3AD203B41FA5}">
                      <a16:colId xmlns:a16="http://schemas.microsoft.com/office/drawing/2014/main" val="2234524416"/>
                    </a:ext>
                  </a:extLst>
                </a:gridCol>
                <a:gridCol w="2024769">
                  <a:extLst>
                    <a:ext uri="{9D8B030D-6E8A-4147-A177-3AD203B41FA5}">
                      <a16:colId xmlns:a16="http://schemas.microsoft.com/office/drawing/2014/main" val="3063551693"/>
                    </a:ext>
                  </a:extLst>
                </a:gridCol>
              </a:tblGrid>
              <a:tr h="812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расходов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г,</a:t>
                      </a:r>
                    </a:p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</a:t>
                      </a:r>
                    </a:p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12726"/>
                  </a:ext>
                </a:extLst>
              </a:tr>
              <a:tr h="570370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Субсидирование жилищно-коммунальных услуг (теплоснабжение)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12 993,3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05922"/>
                  </a:ext>
                </a:extLst>
              </a:tr>
              <a:tr h="388600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Благоустройство населенных пунктов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5 491,9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735359"/>
                  </a:ext>
                </a:extLst>
              </a:tr>
              <a:tr h="570370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содержание и ремонт улично-дорожной сети</a:t>
                      </a: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2 755,0</a:t>
                      </a:r>
                      <a:endParaRPr lang="ru-BY" sz="20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BY" sz="20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65001"/>
                  </a:ext>
                </a:extLst>
              </a:tr>
              <a:tr h="570370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Капитальный и текущий ремонты жилищного фонда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1 499,6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522243"/>
                  </a:ext>
                </a:extLst>
              </a:tr>
              <a:tr h="388600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расходы</a:t>
                      </a: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432,3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591947"/>
                  </a:ext>
                </a:extLst>
              </a:tr>
              <a:tr h="536603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ВСЕГО: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20 417,1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566620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33341B-2AE5-4AE7-A2FF-D4F3EE50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27533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AB614D3-A67C-4F31-8828-03FEDCE91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103899"/>
              </p:ext>
            </p:extLst>
          </p:nvPr>
        </p:nvGraphicFramePr>
        <p:xfrm>
          <a:off x="119062" y="1262063"/>
          <a:ext cx="11953875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A15BE8D-E2A0-4B9D-8C31-54007D3E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03" y="236625"/>
            <a:ext cx="9783193" cy="1272579"/>
          </a:xfrm>
          <a:noFill/>
          <a:ln>
            <a:noFill/>
          </a:ln>
          <a:effectLst/>
        </p:spPr>
        <p:txBody>
          <a:bodyPr/>
          <a:lstStyle/>
          <a:p>
            <a:pPr algn="ctr">
              <a:lnSpc>
                <a:spcPts val="26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Дзержинского района на жилищно-коммунальное хозяйство </a:t>
            </a:r>
            <a:endParaRPr lang="ru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874F9D50-259F-41D5-AD60-A6815E87FB50}"/>
              </a:ext>
            </a:extLst>
          </p:cNvPr>
          <p:cNvSpPr/>
          <p:nvPr/>
        </p:nvSpPr>
        <p:spPr>
          <a:xfrm>
            <a:off x="3238493" y="1076325"/>
            <a:ext cx="466725" cy="314325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7690E344-621F-42B5-B6E6-1C2A69E66D3C}"/>
              </a:ext>
            </a:extLst>
          </p:cNvPr>
          <p:cNvSpPr/>
          <p:nvPr/>
        </p:nvSpPr>
        <p:spPr>
          <a:xfrm>
            <a:off x="5886449" y="1085850"/>
            <a:ext cx="466725" cy="314325"/>
          </a:xfrm>
          <a:prstGeom prst="down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8E3FFECA-117B-4DCB-9022-7CDC7D28FB94}"/>
              </a:ext>
            </a:extLst>
          </p:cNvPr>
          <p:cNvSpPr/>
          <p:nvPr/>
        </p:nvSpPr>
        <p:spPr>
          <a:xfrm>
            <a:off x="8658227" y="1076325"/>
            <a:ext cx="466725" cy="314325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EE6A579C-0C7F-491D-A547-C00B68E5BC1B}"/>
              </a:ext>
            </a:extLst>
          </p:cNvPr>
          <p:cNvSpPr/>
          <p:nvPr/>
        </p:nvSpPr>
        <p:spPr>
          <a:xfrm>
            <a:off x="213063" y="5894774"/>
            <a:ext cx="514905" cy="4882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BCA2BE-B684-4E96-8BB4-35522EBD35D7}"/>
              </a:ext>
            </a:extLst>
          </p:cNvPr>
          <p:cNvSpPr/>
          <p:nvPr/>
        </p:nvSpPr>
        <p:spPr>
          <a:xfrm>
            <a:off x="727967" y="5921381"/>
            <a:ext cx="2206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14,5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млн.руб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. (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71 %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)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29149C9-BD29-40EC-835B-BCE09056E2B0}"/>
              </a:ext>
            </a:extLst>
          </p:cNvPr>
          <p:cNvSpPr/>
          <p:nvPr/>
        </p:nvSpPr>
        <p:spPr>
          <a:xfrm>
            <a:off x="4395925" y="5894774"/>
            <a:ext cx="514905" cy="488272"/>
          </a:xfrm>
          <a:prstGeom prst="ellipse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88BEC58-B0F9-4A89-9DB3-ED050CD7419F}"/>
              </a:ext>
            </a:extLst>
          </p:cNvPr>
          <p:cNvSpPr/>
          <p:nvPr/>
        </p:nvSpPr>
        <p:spPr>
          <a:xfrm>
            <a:off x="8578787" y="5894774"/>
            <a:ext cx="514905" cy="4882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13538C8-60C2-4F28-B81C-6672A6AC166C}"/>
              </a:ext>
            </a:extLst>
          </p:cNvPr>
          <p:cNvSpPr/>
          <p:nvPr/>
        </p:nvSpPr>
        <p:spPr>
          <a:xfrm>
            <a:off x="9127169" y="5894774"/>
            <a:ext cx="2094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0,4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млн.руб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. (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2 %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)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84AB9A3-80CF-42ED-8EE9-6C72EA1139CA}"/>
              </a:ext>
            </a:extLst>
          </p:cNvPr>
          <p:cNvSpPr/>
          <p:nvPr/>
        </p:nvSpPr>
        <p:spPr>
          <a:xfrm>
            <a:off x="4933579" y="5921381"/>
            <a:ext cx="2206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5,5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млн.руб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. (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27 %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) 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2D950CDB-F6AB-4CBB-B9EE-D880F8BBA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335272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1362</TotalTime>
  <Words>769</Words>
  <Application>Microsoft Office PowerPoint</Application>
  <PresentationFormat>Широкоэкранный</PresentationFormat>
  <Paragraphs>252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Bahnschrift SemiBold</vt:lpstr>
      <vt:lpstr>Bahnschrift SemiBold Condensed</vt:lpstr>
      <vt:lpstr>Calibri</vt:lpstr>
      <vt:lpstr>Cambria Math</vt:lpstr>
      <vt:lpstr>Century Gothic</vt:lpstr>
      <vt:lpstr>Palatino Linotype</vt:lpstr>
      <vt:lpstr>Times New Roman</vt:lpstr>
      <vt:lpstr>Wingdings 3</vt:lpstr>
      <vt:lpstr>Ион</vt:lpstr>
      <vt:lpstr>Бюджет Дзержинского района на 2023 год для граждан </vt:lpstr>
      <vt:lpstr>Доходы консолидированного бюджета Дзержинского района</vt:lpstr>
      <vt:lpstr>Распределение доходов между  бюджетами Дзержинского района</vt:lpstr>
      <vt:lpstr>Налоговые поступления</vt:lpstr>
      <vt:lpstr>Неналоговые поступления</vt:lpstr>
      <vt:lpstr>Расходы консолидированного бюджета  Дзержинского района на 2023 год</vt:lpstr>
      <vt:lpstr>Расходы бюджета Дзержинского района  на социальную сферу</vt:lpstr>
      <vt:lpstr>Расходы бюджета Дзержинского района на жилищно-коммунальное хозяйство</vt:lpstr>
      <vt:lpstr>Расходы бюджета Дзержинского района на жилищно-коммунальное хозяйство </vt:lpstr>
      <vt:lpstr>Расходы бюджета Дзержинского района на Инвестиционную программу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Скоробогатая Светлана Сергеевна</dc:creator>
  <cp:lastModifiedBy>Метлушко Алла Адамовна</cp:lastModifiedBy>
  <cp:revision>135</cp:revision>
  <cp:lastPrinted>2023-03-30T13:58:36Z</cp:lastPrinted>
  <dcterms:created xsi:type="dcterms:W3CDTF">2021-12-20T12:52:53Z</dcterms:created>
  <dcterms:modified xsi:type="dcterms:W3CDTF">2023-03-31T08:36:06Z</dcterms:modified>
</cp:coreProperties>
</file>