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9" r:id="rId3"/>
    <p:sldId id="260" r:id="rId4"/>
    <p:sldId id="280" r:id="rId5"/>
    <p:sldId id="271" r:id="rId6"/>
    <p:sldId id="279" r:id="rId7"/>
    <p:sldId id="282" r:id="rId8"/>
    <p:sldId id="283" r:id="rId9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умская Анастасия Юрьевна" initials="ШАЮ" lastIdx="4" clrIdx="0">
    <p:extLst>
      <p:ext uri="{19B8F6BF-5375-455C-9EA6-DF929625EA0E}">
        <p15:presenceInfo xmlns:p15="http://schemas.microsoft.com/office/powerpoint/2012/main" userId="S-1-5-21-901292189-1124696768-471799982-23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3D856-687E-4E4E-8741-10EF62C4C305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7630900D-2675-4594-80A5-E1D499ED53B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задачи при исполнении консолидированного бюджета района в 2025 году</a:t>
          </a:r>
          <a:endParaRPr lang="x-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D22844-4CDE-4821-910F-B84ED879B80F}" type="parTrans" cxnId="{6B94E61A-AD20-4B85-B4EF-CB4EDD0A9C3C}">
      <dgm:prSet/>
      <dgm:spPr/>
      <dgm:t>
        <a:bodyPr/>
        <a:lstStyle/>
        <a:p>
          <a:endParaRPr lang="x-none"/>
        </a:p>
      </dgm:t>
    </dgm:pt>
    <dgm:pt modelId="{2AD45213-B602-418D-AC60-FDDE2ABB8472}" type="sibTrans" cxnId="{6B94E61A-AD20-4B85-B4EF-CB4EDD0A9C3C}">
      <dgm:prSet/>
      <dgm:spPr/>
      <dgm:t>
        <a:bodyPr/>
        <a:lstStyle/>
        <a:p>
          <a:endParaRPr lang="x-none"/>
        </a:p>
      </dgm:t>
    </dgm:pt>
    <dgm:pt modelId="{001BC125-5650-404B-942B-055CF93F045D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устойчивое и сбалансированное исполнение консолидированного бюджета Дзержинского района, в том числе за счет привлечения дополнительных доходов и оптимизации расходов с сохранением качества оказываемых бюджетных услуг</a:t>
          </a:r>
          <a:endParaRPr lang="x-none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4DCAF5-D509-4AD6-AC85-B0E40F8C8C07}" type="parTrans" cxnId="{27AEBBE5-37B7-4A1A-B9C7-EF79ACA7CEDB}">
      <dgm:prSet/>
      <dgm:spPr/>
      <dgm:t>
        <a:bodyPr/>
        <a:lstStyle/>
        <a:p>
          <a:endParaRPr lang="x-none"/>
        </a:p>
      </dgm:t>
    </dgm:pt>
    <dgm:pt modelId="{5C1C5EB7-461E-48CD-AF5D-6A336CE73BAB}" type="sibTrans" cxnId="{27AEBBE5-37B7-4A1A-B9C7-EF79ACA7CEDB}">
      <dgm:prSet/>
      <dgm:spPr/>
      <dgm:t>
        <a:bodyPr/>
        <a:lstStyle/>
        <a:p>
          <a:endParaRPr lang="x-none"/>
        </a:p>
      </dgm:t>
    </dgm:pt>
    <dgm:pt modelId="{348E2E47-7237-4BCD-A1A9-3F26EAB8502C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направлять не менее 15 % от общего объема средств, выделяемых в 2025 году на ремонт улично-дорожной сети, на приведение в надлежащее состояние улично-дорожной сети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агрогородков</a:t>
          </a:r>
          <a:endParaRPr lang="x-none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2A7A8A-4F23-427A-B8AF-4A996B503380}" type="parTrans" cxnId="{513F9F45-DC12-4357-A7D4-2C0ED41CC453}">
      <dgm:prSet/>
      <dgm:spPr/>
      <dgm:t>
        <a:bodyPr/>
        <a:lstStyle/>
        <a:p>
          <a:endParaRPr lang="x-none"/>
        </a:p>
      </dgm:t>
    </dgm:pt>
    <dgm:pt modelId="{95A5CF47-8F7F-4BB0-A21E-BA6078CE0BEE}" type="sibTrans" cxnId="{513F9F45-DC12-4357-A7D4-2C0ED41CC453}">
      <dgm:prSet/>
      <dgm:spPr/>
      <dgm:t>
        <a:bodyPr/>
        <a:lstStyle/>
        <a:p>
          <a:endParaRPr lang="x-none"/>
        </a:p>
      </dgm:t>
    </dgm:pt>
    <dgm:pt modelId="{9FB0B607-B062-45FA-B1E6-1D22D135D940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остатков средств районного бюджета, образовавшихся на 1.01.2025г., в приоритетном порядке на финансирование отраслей социальной сферы и благоустройства территорий населенных пунктов района</a:t>
          </a:r>
          <a:endParaRPr lang="x-none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9B9FF-DE60-4CE4-B6B8-C6D8DE2D421B}" type="parTrans" cxnId="{864A9096-3FB8-42B7-88AA-A75AA93F5C47}">
      <dgm:prSet/>
      <dgm:spPr/>
      <dgm:t>
        <a:bodyPr/>
        <a:lstStyle/>
        <a:p>
          <a:endParaRPr lang="x-none"/>
        </a:p>
      </dgm:t>
    </dgm:pt>
    <dgm:pt modelId="{2BE4C415-CDDE-484F-BADB-EB33D4B03061}" type="sibTrans" cxnId="{864A9096-3FB8-42B7-88AA-A75AA93F5C47}">
      <dgm:prSet/>
      <dgm:spPr/>
      <dgm:t>
        <a:bodyPr/>
        <a:lstStyle/>
        <a:p>
          <a:endParaRPr lang="x-none"/>
        </a:p>
      </dgm:t>
    </dgm:pt>
    <dgm:pt modelId="{A8B1140E-DECA-4DC9-901F-71CFD306628F}">
      <dgm:prSet phldrT="[Текст]" custT="1"/>
      <dgm:spPr/>
      <dgm:t>
        <a:bodyPr/>
        <a:lstStyle/>
        <a:p>
          <a:pPr algn="just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по итогам текущего года кредиторской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задолженности</a:t>
          </a:r>
          <a:endParaRPr lang="x-none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4D65F1-A561-464C-B523-402F567347CD}" type="parTrans" cxnId="{DB71CB07-613D-4723-A65F-4B0782788EA4}">
      <dgm:prSet/>
      <dgm:spPr/>
      <dgm:t>
        <a:bodyPr/>
        <a:lstStyle/>
        <a:p>
          <a:endParaRPr lang="x-none"/>
        </a:p>
      </dgm:t>
    </dgm:pt>
    <dgm:pt modelId="{529DC60F-67E5-46F0-94EA-C621AD0930F6}" type="sibTrans" cxnId="{DB71CB07-613D-4723-A65F-4B0782788EA4}">
      <dgm:prSet/>
      <dgm:spPr/>
      <dgm:t>
        <a:bodyPr/>
        <a:lstStyle/>
        <a:p>
          <a:endParaRPr lang="x-none"/>
        </a:p>
      </dgm:t>
    </dgm:pt>
    <dgm:pt modelId="{6F48758C-E417-4976-90FA-F602100C73A9}">
      <dgm:prSet phldrT="[Текст]" custT="1"/>
      <dgm:spPr/>
      <dgm:t>
        <a:bodyPr/>
        <a:lstStyle/>
        <a:p>
          <a:pPr algn="just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Не допускать задолженность, возникшую вследствие принятия обязательств сверх установленных бюджетных ассигнований</a:t>
          </a:r>
          <a:endParaRPr lang="x-none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698F7B-30EE-4931-9035-08508F0B5EAE}" type="parTrans" cxnId="{4A86A8E0-CED3-4A17-9E3B-77BC8B80C901}">
      <dgm:prSet/>
      <dgm:spPr/>
      <dgm:t>
        <a:bodyPr/>
        <a:lstStyle/>
        <a:p>
          <a:endParaRPr lang="x-none"/>
        </a:p>
      </dgm:t>
    </dgm:pt>
    <dgm:pt modelId="{3C4440D1-9706-47C3-B6D7-2FEB0FD8F5DA}" type="sibTrans" cxnId="{4A86A8E0-CED3-4A17-9E3B-77BC8B80C901}">
      <dgm:prSet/>
      <dgm:spPr/>
      <dgm:t>
        <a:bodyPr/>
        <a:lstStyle/>
        <a:p>
          <a:endParaRPr lang="x-none"/>
        </a:p>
      </dgm:t>
    </dgm:pt>
    <dgm:pt modelId="{598BE03F-EC06-4D1F-BB00-2E83CC5E19B3}">
      <dgm:prSet phldrT="[Текст]" custT="1"/>
      <dgm:spPr/>
      <dgm:t>
        <a:bodyPr/>
        <a:lstStyle/>
        <a:p>
          <a:pPr algn="just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Отделу архитектуры и строительства райисполкома, обеспечить постоянный контроль за ходом проектирования, строительства и финансирования объектов, включенных в инвестпрограмму Дзержинского района</a:t>
          </a:r>
          <a:endParaRPr lang="x-none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C2AB90-431C-481D-84AF-4F18D70BEC7F}" type="parTrans" cxnId="{3251E18B-084C-4455-9255-20F59F146CCF}">
      <dgm:prSet/>
      <dgm:spPr/>
      <dgm:t>
        <a:bodyPr/>
        <a:lstStyle/>
        <a:p>
          <a:endParaRPr lang="x-none"/>
        </a:p>
      </dgm:t>
    </dgm:pt>
    <dgm:pt modelId="{2BC8B83F-296F-496F-BBA3-9DD29056684C}" type="sibTrans" cxnId="{3251E18B-084C-4455-9255-20F59F146CCF}">
      <dgm:prSet/>
      <dgm:spPr/>
      <dgm:t>
        <a:bodyPr/>
        <a:lstStyle/>
        <a:p>
          <a:endParaRPr lang="x-none"/>
        </a:p>
      </dgm:t>
    </dgm:pt>
    <dgm:pt modelId="{92BE12DC-5804-4073-88AF-43767798D39A}" type="pres">
      <dgm:prSet presAssocID="{F3A3D856-687E-4E4E-8741-10EF62C4C3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108DCC-03C4-4482-A096-F9E8D82C5066}" type="pres">
      <dgm:prSet presAssocID="{7630900D-2675-4594-80A5-E1D499ED53B6}" presName="root" presStyleCnt="0"/>
      <dgm:spPr/>
    </dgm:pt>
    <dgm:pt modelId="{7A6A5207-D7F7-4A0B-88E4-4F9F7D44F965}" type="pres">
      <dgm:prSet presAssocID="{7630900D-2675-4594-80A5-E1D499ED53B6}" presName="rootComposite" presStyleCnt="0"/>
      <dgm:spPr/>
    </dgm:pt>
    <dgm:pt modelId="{C5D10458-FEFE-4119-8391-726A19A92ADC}" type="pres">
      <dgm:prSet presAssocID="{7630900D-2675-4594-80A5-E1D499ED53B6}" presName="rootText" presStyleLbl="node1" presStyleIdx="0" presStyleCnt="1" custScaleX="647674" custScaleY="184477" custLinFactNeighborX="22400" custLinFactNeighborY="-18614"/>
      <dgm:spPr/>
      <dgm:t>
        <a:bodyPr/>
        <a:lstStyle/>
        <a:p>
          <a:endParaRPr lang="ru-RU"/>
        </a:p>
      </dgm:t>
    </dgm:pt>
    <dgm:pt modelId="{DF426124-9DB0-4F91-A6DA-16852A3AE5E7}" type="pres">
      <dgm:prSet presAssocID="{7630900D-2675-4594-80A5-E1D499ED53B6}" presName="rootConnector" presStyleLbl="node1" presStyleIdx="0" presStyleCnt="1"/>
      <dgm:spPr/>
      <dgm:t>
        <a:bodyPr/>
        <a:lstStyle/>
        <a:p>
          <a:endParaRPr lang="ru-RU"/>
        </a:p>
      </dgm:t>
    </dgm:pt>
    <dgm:pt modelId="{D853E5B2-5ED7-498F-9588-62F62957F54A}" type="pres">
      <dgm:prSet presAssocID="{7630900D-2675-4594-80A5-E1D499ED53B6}" presName="childShape" presStyleCnt="0"/>
      <dgm:spPr/>
    </dgm:pt>
    <dgm:pt modelId="{26984A87-C2F3-4919-B9A1-72E4033D46FF}" type="pres">
      <dgm:prSet presAssocID="{244DCAF5-D509-4AD6-AC85-B0E40F8C8C07}" presName="Name13" presStyleLbl="parChTrans1D2" presStyleIdx="0" presStyleCnt="6"/>
      <dgm:spPr/>
      <dgm:t>
        <a:bodyPr/>
        <a:lstStyle/>
        <a:p>
          <a:endParaRPr lang="ru-RU"/>
        </a:p>
      </dgm:t>
    </dgm:pt>
    <dgm:pt modelId="{8200C295-4C45-4098-A711-DAB86E2D599A}" type="pres">
      <dgm:prSet presAssocID="{001BC125-5650-404B-942B-055CF93F045D}" presName="childText" presStyleLbl="bgAcc1" presStyleIdx="0" presStyleCnt="6" custScaleX="793878" custScaleY="132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2D57A-A482-499C-8683-8F540598D656}" type="pres">
      <dgm:prSet presAssocID="{322A7A8A-4F23-427A-B8AF-4A996B503380}" presName="Name13" presStyleLbl="parChTrans1D2" presStyleIdx="1" presStyleCnt="6"/>
      <dgm:spPr/>
      <dgm:t>
        <a:bodyPr/>
        <a:lstStyle/>
        <a:p>
          <a:endParaRPr lang="ru-RU"/>
        </a:p>
      </dgm:t>
    </dgm:pt>
    <dgm:pt modelId="{6B5F40D3-D628-4D06-AFEC-BE18AB98F577}" type="pres">
      <dgm:prSet presAssocID="{348E2E47-7237-4BCD-A1A9-3F26EAB8502C}" presName="childText" presStyleLbl="bgAcc1" presStyleIdx="1" presStyleCnt="6" custScaleX="790816" custScaleY="104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67048-E6BB-444B-8F9F-5C1558D2D5BD}" type="pres">
      <dgm:prSet presAssocID="{2039B9FF-DE60-4CE4-B6B8-C6D8DE2D421B}" presName="Name13" presStyleLbl="parChTrans1D2" presStyleIdx="2" presStyleCnt="6"/>
      <dgm:spPr/>
      <dgm:t>
        <a:bodyPr/>
        <a:lstStyle/>
        <a:p>
          <a:endParaRPr lang="ru-RU"/>
        </a:p>
      </dgm:t>
    </dgm:pt>
    <dgm:pt modelId="{279916AC-FD84-4EFC-9E25-D1FD80CCC434}" type="pres">
      <dgm:prSet presAssocID="{9FB0B607-B062-45FA-B1E6-1D22D135D940}" presName="childText" presStyleLbl="bgAcc1" presStyleIdx="2" presStyleCnt="6" custScaleX="789622" custScaleY="13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6B1A1-B32F-42E6-80C0-43DE4B5D72C9}" type="pres">
      <dgm:prSet presAssocID="{AB4D65F1-A561-464C-B523-402F567347CD}" presName="Name13" presStyleLbl="parChTrans1D2" presStyleIdx="3" presStyleCnt="6"/>
      <dgm:spPr/>
      <dgm:t>
        <a:bodyPr/>
        <a:lstStyle/>
        <a:p>
          <a:endParaRPr lang="ru-RU"/>
        </a:p>
      </dgm:t>
    </dgm:pt>
    <dgm:pt modelId="{167EA900-3D37-48FB-AC43-E2625F1D9C36}" type="pres">
      <dgm:prSet presAssocID="{A8B1140E-DECA-4DC9-901F-71CFD306628F}" presName="childText" presStyleLbl="bgAcc1" presStyleIdx="3" presStyleCnt="6" custScaleX="792199" custScaleY="59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41228-F918-4BBF-9002-5A416EEB039D}" type="pres">
      <dgm:prSet presAssocID="{1C698F7B-30EE-4931-9035-08508F0B5EAE}" presName="Name13" presStyleLbl="parChTrans1D2" presStyleIdx="4" presStyleCnt="6"/>
      <dgm:spPr/>
      <dgm:t>
        <a:bodyPr/>
        <a:lstStyle/>
        <a:p>
          <a:endParaRPr lang="ru-RU"/>
        </a:p>
      </dgm:t>
    </dgm:pt>
    <dgm:pt modelId="{E88A7A4D-7C28-4EBF-ACB9-B31E535E5D96}" type="pres">
      <dgm:prSet presAssocID="{6F48758C-E417-4976-90FA-F602100C73A9}" presName="childText" presStyleLbl="bgAcc1" presStyleIdx="4" presStyleCnt="6" custScaleX="797566" custScaleY="98544" custLinFactNeighborX="-4979" custLinFactNeighborY="4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D3B7C-3046-48E8-97FF-63FF8F0BD2CC}" type="pres">
      <dgm:prSet presAssocID="{04C2AB90-431C-481D-84AF-4F18D70BEC7F}" presName="Name13" presStyleLbl="parChTrans1D2" presStyleIdx="5" presStyleCnt="6"/>
      <dgm:spPr/>
      <dgm:t>
        <a:bodyPr/>
        <a:lstStyle/>
        <a:p>
          <a:endParaRPr lang="ru-RU"/>
        </a:p>
      </dgm:t>
    </dgm:pt>
    <dgm:pt modelId="{A6E3CD85-0569-4F70-84E1-29BCD8428199}" type="pres">
      <dgm:prSet presAssocID="{598BE03F-EC06-4D1F-BB00-2E83CC5E19B3}" presName="childText" presStyleLbl="bgAcc1" presStyleIdx="5" presStyleCnt="6" custScaleX="795293" custScaleY="147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86A8E0-CED3-4A17-9E3B-77BC8B80C901}" srcId="{7630900D-2675-4594-80A5-E1D499ED53B6}" destId="{6F48758C-E417-4976-90FA-F602100C73A9}" srcOrd="4" destOrd="0" parTransId="{1C698F7B-30EE-4931-9035-08508F0B5EAE}" sibTransId="{3C4440D1-9706-47C3-B6D7-2FEB0FD8F5DA}"/>
    <dgm:cxn modelId="{513F9F45-DC12-4357-A7D4-2C0ED41CC453}" srcId="{7630900D-2675-4594-80A5-E1D499ED53B6}" destId="{348E2E47-7237-4BCD-A1A9-3F26EAB8502C}" srcOrd="1" destOrd="0" parTransId="{322A7A8A-4F23-427A-B8AF-4A996B503380}" sibTransId="{95A5CF47-8F7F-4BB0-A21E-BA6078CE0BEE}"/>
    <dgm:cxn modelId="{5372EC2D-3F83-4287-87CA-FCB27B585189}" type="presOf" srcId="{244DCAF5-D509-4AD6-AC85-B0E40F8C8C07}" destId="{26984A87-C2F3-4919-B9A1-72E4033D46FF}" srcOrd="0" destOrd="0" presId="urn:microsoft.com/office/officeart/2005/8/layout/hierarchy3"/>
    <dgm:cxn modelId="{728C5197-C8D3-47E4-BCCA-09734D2D4006}" type="presOf" srcId="{9FB0B607-B062-45FA-B1E6-1D22D135D940}" destId="{279916AC-FD84-4EFC-9E25-D1FD80CCC434}" srcOrd="0" destOrd="0" presId="urn:microsoft.com/office/officeart/2005/8/layout/hierarchy3"/>
    <dgm:cxn modelId="{333B57AB-BA06-4CD8-BF2C-A65E687F7DA8}" type="presOf" srcId="{7630900D-2675-4594-80A5-E1D499ED53B6}" destId="{C5D10458-FEFE-4119-8391-726A19A92ADC}" srcOrd="0" destOrd="0" presId="urn:microsoft.com/office/officeart/2005/8/layout/hierarchy3"/>
    <dgm:cxn modelId="{163694F4-599D-4AE8-AC18-287BC55747AF}" type="presOf" srcId="{F3A3D856-687E-4E4E-8741-10EF62C4C305}" destId="{92BE12DC-5804-4073-88AF-43767798D39A}" srcOrd="0" destOrd="0" presId="urn:microsoft.com/office/officeart/2005/8/layout/hierarchy3"/>
    <dgm:cxn modelId="{86B9B5AC-8DA7-4F3E-841D-42250EB51969}" type="presOf" srcId="{6F48758C-E417-4976-90FA-F602100C73A9}" destId="{E88A7A4D-7C28-4EBF-ACB9-B31E535E5D96}" srcOrd="0" destOrd="0" presId="urn:microsoft.com/office/officeart/2005/8/layout/hierarchy3"/>
    <dgm:cxn modelId="{6B94E61A-AD20-4B85-B4EF-CB4EDD0A9C3C}" srcId="{F3A3D856-687E-4E4E-8741-10EF62C4C305}" destId="{7630900D-2675-4594-80A5-E1D499ED53B6}" srcOrd="0" destOrd="0" parTransId="{5BD22844-4CDE-4821-910F-B84ED879B80F}" sibTransId="{2AD45213-B602-418D-AC60-FDDE2ABB8472}"/>
    <dgm:cxn modelId="{05DD9B92-4D1C-46B9-AA8D-AA8F596129B2}" type="presOf" srcId="{348E2E47-7237-4BCD-A1A9-3F26EAB8502C}" destId="{6B5F40D3-D628-4D06-AFEC-BE18AB98F577}" srcOrd="0" destOrd="0" presId="urn:microsoft.com/office/officeart/2005/8/layout/hierarchy3"/>
    <dgm:cxn modelId="{86F63A67-D242-44CD-B79B-A42EBAB2327B}" type="presOf" srcId="{AB4D65F1-A561-464C-B523-402F567347CD}" destId="{6426B1A1-B32F-42E6-80C0-43DE4B5D72C9}" srcOrd="0" destOrd="0" presId="urn:microsoft.com/office/officeart/2005/8/layout/hierarchy3"/>
    <dgm:cxn modelId="{3251E18B-084C-4455-9255-20F59F146CCF}" srcId="{7630900D-2675-4594-80A5-E1D499ED53B6}" destId="{598BE03F-EC06-4D1F-BB00-2E83CC5E19B3}" srcOrd="5" destOrd="0" parTransId="{04C2AB90-431C-481D-84AF-4F18D70BEC7F}" sibTransId="{2BC8B83F-296F-496F-BBA3-9DD29056684C}"/>
    <dgm:cxn modelId="{B582DB6C-311A-42FC-BECA-42ECA61A4E20}" type="presOf" srcId="{001BC125-5650-404B-942B-055CF93F045D}" destId="{8200C295-4C45-4098-A711-DAB86E2D599A}" srcOrd="0" destOrd="0" presId="urn:microsoft.com/office/officeart/2005/8/layout/hierarchy3"/>
    <dgm:cxn modelId="{27AEBBE5-37B7-4A1A-B9C7-EF79ACA7CEDB}" srcId="{7630900D-2675-4594-80A5-E1D499ED53B6}" destId="{001BC125-5650-404B-942B-055CF93F045D}" srcOrd="0" destOrd="0" parTransId="{244DCAF5-D509-4AD6-AC85-B0E40F8C8C07}" sibTransId="{5C1C5EB7-461E-48CD-AF5D-6A336CE73BAB}"/>
    <dgm:cxn modelId="{2A1B8E9F-7BCE-48C8-8431-82A7D1290E66}" type="presOf" srcId="{322A7A8A-4F23-427A-B8AF-4A996B503380}" destId="{4AE2D57A-A482-499C-8683-8F540598D656}" srcOrd="0" destOrd="0" presId="urn:microsoft.com/office/officeart/2005/8/layout/hierarchy3"/>
    <dgm:cxn modelId="{C8ACD006-BCAB-48F6-BA9B-F51928D9AC07}" type="presOf" srcId="{2039B9FF-DE60-4CE4-B6B8-C6D8DE2D421B}" destId="{75967048-E6BB-444B-8F9F-5C1558D2D5BD}" srcOrd="0" destOrd="0" presId="urn:microsoft.com/office/officeart/2005/8/layout/hierarchy3"/>
    <dgm:cxn modelId="{DB71CB07-613D-4723-A65F-4B0782788EA4}" srcId="{7630900D-2675-4594-80A5-E1D499ED53B6}" destId="{A8B1140E-DECA-4DC9-901F-71CFD306628F}" srcOrd="3" destOrd="0" parTransId="{AB4D65F1-A561-464C-B523-402F567347CD}" sibTransId="{529DC60F-67E5-46F0-94EA-C621AD0930F6}"/>
    <dgm:cxn modelId="{0711E2AB-9662-4641-8F28-B2BB999AE999}" type="presOf" srcId="{04C2AB90-431C-481D-84AF-4F18D70BEC7F}" destId="{ABED3B7C-3046-48E8-97FF-63FF8F0BD2CC}" srcOrd="0" destOrd="0" presId="urn:microsoft.com/office/officeart/2005/8/layout/hierarchy3"/>
    <dgm:cxn modelId="{2300552F-A53A-461B-B43B-2F5FCE2A9891}" type="presOf" srcId="{1C698F7B-30EE-4931-9035-08508F0B5EAE}" destId="{71841228-F918-4BBF-9002-5A416EEB039D}" srcOrd="0" destOrd="0" presId="urn:microsoft.com/office/officeart/2005/8/layout/hierarchy3"/>
    <dgm:cxn modelId="{5585D2F9-24FF-4003-A464-B594ABB14296}" type="presOf" srcId="{7630900D-2675-4594-80A5-E1D499ED53B6}" destId="{DF426124-9DB0-4F91-A6DA-16852A3AE5E7}" srcOrd="1" destOrd="0" presId="urn:microsoft.com/office/officeart/2005/8/layout/hierarchy3"/>
    <dgm:cxn modelId="{F7B94991-AD32-470B-97FE-CCFF46775C20}" type="presOf" srcId="{A8B1140E-DECA-4DC9-901F-71CFD306628F}" destId="{167EA900-3D37-48FB-AC43-E2625F1D9C36}" srcOrd="0" destOrd="0" presId="urn:microsoft.com/office/officeart/2005/8/layout/hierarchy3"/>
    <dgm:cxn modelId="{864A9096-3FB8-42B7-88AA-A75AA93F5C47}" srcId="{7630900D-2675-4594-80A5-E1D499ED53B6}" destId="{9FB0B607-B062-45FA-B1E6-1D22D135D940}" srcOrd="2" destOrd="0" parTransId="{2039B9FF-DE60-4CE4-B6B8-C6D8DE2D421B}" sibTransId="{2BE4C415-CDDE-484F-BADB-EB33D4B03061}"/>
    <dgm:cxn modelId="{84634128-753D-4516-8C1D-A9085CFA5ADB}" type="presOf" srcId="{598BE03F-EC06-4D1F-BB00-2E83CC5E19B3}" destId="{A6E3CD85-0569-4F70-84E1-29BCD8428199}" srcOrd="0" destOrd="0" presId="urn:microsoft.com/office/officeart/2005/8/layout/hierarchy3"/>
    <dgm:cxn modelId="{680E719D-B039-45B2-B051-74C927689BDE}" type="presParOf" srcId="{92BE12DC-5804-4073-88AF-43767798D39A}" destId="{93108DCC-03C4-4482-A096-F9E8D82C5066}" srcOrd="0" destOrd="0" presId="urn:microsoft.com/office/officeart/2005/8/layout/hierarchy3"/>
    <dgm:cxn modelId="{F0ED270A-A621-41C2-B0D2-0DFC2041C3A7}" type="presParOf" srcId="{93108DCC-03C4-4482-A096-F9E8D82C5066}" destId="{7A6A5207-D7F7-4A0B-88E4-4F9F7D44F965}" srcOrd="0" destOrd="0" presId="urn:microsoft.com/office/officeart/2005/8/layout/hierarchy3"/>
    <dgm:cxn modelId="{AE00E24D-62E8-4176-AAC4-5083D2A384C7}" type="presParOf" srcId="{7A6A5207-D7F7-4A0B-88E4-4F9F7D44F965}" destId="{C5D10458-FEFE-4119-8391-726A19A92ADC}" srcOrd="0" destOrd="0" presId="urn:microsoft.com/office/officeart/2005/8/layout/hierarchy3"/>
    <dgm:cxn modelId="{CEC46472-5CE2-4B1E-AA1F-C52733EB80C0}" type="presParOf" srcId="{7A6A5207-D7F7-4A0B-88E4-4F9F7D44F965}" destId="{DF426124-9DB0-4F91-A6DA-16852A3AE5E7}" srcOrd="1" destOrd="0" presId="urn:microsoft.com/office/officeart/2005/8/layout/hierarchy3"/>
    <dgm:cxn modelId="{15B9FE69-5719-4E61-90F2-D9F1B2B59B6F}" type="presParOf" srcId="{93108DCC-03C4-4482-A096-F9E8D82C5066}" destId="{D853E5B2-5ED7-498F-9588-62F62957F54A}" srcOrd="1" destOrd="0" presId="urn:microsoft.com/office/officeart/2005/8/layout/hierarchy3"/>
    <dgm:cxn modelId="{0CFAE5AB-ACA9-436B-9C37-31E51BF04A79}" type="presParOf" srcId="{D853E5B2-5ED7-498F-9588-62F62957F54A}" destId="{26984A87-C2F3-4919-B9A1-72E4033D46FF}" srcOrd="0" destOrd="0" presId="urn:microsoft.com/office/officeart/2005/8/layout/hierarchy3"/>
    <dgm:cxn modelId="{4D653F48-37E4-4E2B-8760-61C79AB37CD5}" type="presParOf" srcId="{D853E5B2-5ED7-498F-9588-62F62957F54A}" destId="{8200C295-4C45-4098-A711-DAB86E2D599A}" srcOrd="1" destOrd="0" presId="urn:microsoft.com/office/officeart/2005/8/layout/hierarchy3"/>
    <dgm:cxn modelId="{6E655E25-FA36-4392-B4AB-8A93C0BC5A9B}" type="presParOf" srcId="{D853E5B2-5ED7-498F-9588-62F62957F54A}" destId="{4AE2D57A-A482-499C-8683-8F540598D656}" srcOrd="2" destOrd="0" presId="urn:microsoft.com/office/officeart/2005/8/layout/hierarchy3"/>
    <dgm:cxn modelId="{2F8D8DF2-43D8-491F-8C0B-FFD77FE80F13}" type="presParOf" srcId="{D853E5B2-5ED7-498F-9588-62F62957F54A}" destId="{6B5F40D3-D628-4D06-AFEC-BE18AB98F577}" srcOrd="3" destOrd="0" presId="urn:microsoft.com/office/officeart/2005/8/layout/hierarchy3"/>
    <dgm:cxn modelId="{70F48A1D-4548-4B41-98AC-D802CB6229DD}" type="presParOf" srcId="{D853E5B2-5ED7-498F-9588-62F62957F54A}" destId="{75967048-E6BB-444B-8F9F-5C1558D2D5BD}" srcOrd="4" destOrd="0" presId="urn:microsoft.com/office/officeart/2005/8/layout/hierarchy3"/>
    <dgm:cxn modelId="{F5C06D5A-A380-4828-8727-959CC0584A1D}" type="presParOf" srcId="{D853E5B2-5ED7-498F-9588-62F62957F54A}" destId="{279916AC-FD84-4EFC-9E25-D1FD80CCC434}" srcOrd="5" destOrd="0" presId="urn:microsoft.com/office/officeart/2005/8/layout/hierarchy3"/>
    <dgm:cxn modelId="{AD52FB04-1952-4A83-BD60-8FAEEDAD466B}" type="presParOf" srcId="{D853E5B2-5ED7-498F-9588-62F62957F54A}" destId="{6426B1A1-B32F-42E6-80C0-43DE4B5D72C9}" srcOrd="6" destOrd="0" presId="urn:microsoft.com/office/officeart/2005/8/layout/hierarchy3"/>
    <dgm:cxn modelId="{39801D9C-DC6A-43B8-BB78-15A9418F28D0}" type="presParOf" srcId="{D853E5B2-5ED7-498F-9588-62F62957F54A}" destId="{167EA900-3D37-48FB-AC43-E2625F1D9C36}" srcOrd="7" destOrd="0" presId="urn:microsoft.com/office/officeart/2005/8/layout/hierarchy3"/>
    <dgm:cxn modelId="{6F659A52-5F94-439E-AD69-BB6B8402E962}" type="presParOf" srcId="{D853E5B2-5ED7-498F-9588-62F62957F54A}" destId="{71841228-F918-4BBF-9002-5A416EEB039D}" srcOrd="8" destOrd="0" presId="urn:microsoft.com/office/officeart/2005/8/layout/hierarchy3"/>
    <dgm:cxn modelId="{F9DE8946-2B26-4CE7-97C9-3F1764002D03}" type="presParOf" srcId="{D853E5B2-5ED7-498F-9588-62F62957F54A}" destId="{E88A7A4D-7C28-4EBF-ACB9-B31E535E5D96}" srcOrd="9" destOrd="0" presId="urn:microsoft.com/office/officeart/2005/8/layout/hierarchy3"/>
    <dgm:cxn modelId="{782CF08E-376D-4D9B-BEA2-32CC1B5142FA}" type="presParOf" srcId="{D853E5B2-5ED7-498F-9588-62F62957F54A}" destId="{ABED3B7C-3046-48E8-97FF-63FF8F0BD2CC}" srcOrd="10" destOrd="0" presId="urn:microsoft.com/office/officeart/2005/8/layout/hierarchy3"/>
    <dgm:cxn modelId="{576F3CA8-E138-4372-A3D5-B98966BE0ADA}" type="presParOf" srcId="{D853E5B2-5ED7-498F-9588-62F62957F54A}" destId="{A6E3CD85-0569-4F70-84E1-29BCD8428199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10458-FEFE-4119-8391-726A19A92ADC}">
      <dsp:nvSpPr>
        <dsp:cNvPr id="0" name=""/>
        <dsp:cNvSpPr/>
      </dsp:nvSpPr>
      <dsp:spPr>
        <a:xfrm>
          <a:off x="293281" y="0"/>
          <a:ext cx="8314287" cy="1184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задачи при исполнении консолидированного бюджета района в 2025 году</a:t>
          </a:r>
          <a:endParaRPr lang="x-none" sz="3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961" y="34680"/>
        <a:ext cx="8244927" cy="1114719"/>
      </dsp:txXfrm>
    </dsp:sp>
    <dsp:sp modelId="{26984A87-C2F3-4919-B9A1-72E4033D46FF}">
      <dsp:nvSpPr>
        <dsp:cNvPr id="0" name=""/>
        <dsp:cNvSpPr/>
      </dsp:nvSpPr>
      <dsp:spPr>
        <a:xfrm>
          <a:off x="1124710" y="1184079"/>
          <a:ext cx="543876" cy="622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273"/>
              </a:lnTo>
              <a:lnTo>
                <a:pt x="543876" y="6222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0C295-4C45-4098-A711-DAB86E2D599A}">
      <dsp:nvSpPr>
        <dsp:cNvPr id="0" name=""/>
        <dsp:cNvSpPr/>
      </dsp:nvSpPr>
      <dsp:spPr>
        <a:xfrm>
          <a:off x="1668587" y="1381851"/>
          <a:ext cx="8152904" cy="849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устойчивое и сбалансированное исполнение консолидированного бюджета Дзержинского района, в том числе за счет привлечения дополнительных доходов и оптимизации расходов с сохранением качества оказываемых бюджетных услуг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3453" y="1406717"/>
        <a:ext cx="8103172" cy="799272"/>
      </dsp:txXfrm>
    </dsp:sp>
    <dsp:sp modelId="{4AE2D57A-A482-499C-8683-8F540598D656}">
      <dsp:nvSpPr>
        <dsp:cNvPr id="0" name=""/>
        <dsp:cNvSpPr/>
      </dsp:nvSpPr>
      <dsp:spPr>
        <a:xfrm>
          <a:off x="1124710" y="1184079"/>
          <a:ext cx="543876" cy="1543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3085"/>
              </a:lnTo>
              <a:lnTo>
                <a:pt x="543876" y="1543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F40D3-D628-4D06-AFEC-BE18AB98F577}">
      <dsp:nvSpPr>
        <dsp:cNvPr id="0" name=""/>
        <dsp:cNvSpPr/>
      </dsp:nvSpPr>
      <dsp:spPr>
        <a:xfrm>
          <a:off x="1668587" y="2391319"/>
          <a:ext cx="8121458" cy="671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направлять не менее 15 % от общего объема средств, выделяемых в 2025 году на ремонт улично-дорожной сети, на приведение в надлежащее состояние улично-дорожной сети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агрогородков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8260" y="2410992"/>
        <a:ext cx="8082112" cy="632344"/>
      </dsp:txXfrm>
    </dsp:sp>
    <dsp:sp modelId="{75967048-E6BB-444B-8F9F-5C1558D2D5BD}">
      <dsp:nvSpPr>
        <dsp:cNvPr id="0" name=""/>
        <dsp:cNvSpPr/>
      </dsp:nvSpPr>
      <dsp:spPr>
        <a:xfrm>
          <a:off x="1124710" y="1184079"/>
          <a:ext cx="543876" cy="2464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4590"/>
              </a:lnTo>
              <a:lnTo>
                <a:pt x="543876" y="24645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916AC-FD84-4EFC-9E25-D1FD80CCC434}">
      <dsp:nvSpPr>
        <dsp:cNvPr id="0" name=""/>
        <dsp:cNvSpPr/>
      </dsp:nvSpPr>
      <dsp:spPr>
        <a:xfrm>
          <a:off x="1668587" y="3223474"/>
          <a:ext cx="8109196" cy="8503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остатков средств районного бюджета, образовавшихся на 1.01.2025г., в приоритетном порядке на финансирование отраслей социальной сферы и благоустройства территорий населенных пунктов района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3494" y="3248381"/>
        <a:ext cx="8059382" cy="800576"/>
      </dsp:txXfrm>
    </dsp:sp>
    <dsp:sp modelId="{6426B1A1-B32F-42E6-80C0-43DE4B5D72C9}">
      <dsp:nvSpPr>
        <dsp:cNvPr id="0" name=""/>
        <dsp:cNvSpPr/>
      </dsp:nvSpPr>
      <dsp:spPr>
        <a:xfrm>
          <a:off x="1124710" y="1184079"/>
          <a:ext cx="543876" cy="3241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1700"/>
              </a:lnTo>
              <a:lnTo>
                <a:pt x="543876" y="3241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EA900-3D37-48FB-AC43-E2625F1D9C36}">
      <dsp:nvSpPr>
        <dsp:cNvPr id="0" name=""/>
        <dsp:cNvSpPr/>
      </dsp:nvSpPr>
      <dsp:spPr>
        <a:xfrm>
          <a:off x="1668587" y="4234329"/>
          <a:ext cx="8135661" cy="382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по итогам текущего года кредиторской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задолженности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9802" y="4245544"/>
        <a:ext cx="8113231" cy="360470"/>
      </dsp:txXfrm>
    </dsp:sp>
    <dsp:sp modelId="{71841228-F918-4BBF-9002-5A416EEB039D}">
      <dsp:nvSpPr>
        <dsp:cNvPr id="0" name=""/>
        <dsp:cNvSpPr/>
      </dsp:nvSpPr>
      <dsp:spPr>
        <a:xfrm>
          <a:off x="1124710" y="1184079"/>
          <a:ext cx="492743" cy="3937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7913"/>
              </a:lnTo>
              <a:lnTo>
                <a:pt x="492743" y="3937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A7A4D-7C28-4EBF-ACB9-B31E535E5D96}">
      <dsp:nvSpPr>
        <dsp:cNvPr id="0" name=""/>
        <dsp:cNvSpPr/>
      </dsp:nvSpPr>
      <dsp:spPr>
        <a:xfrm>
          <a:off x="1617454" y="4805736"/>
          <a:ext cx="8190778" cy="632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 допускать задолженность, возникшую вследствие принятия обязательств сверх установленных бюджетных ассигнований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5980" y="4824262"/>
        <a:ext cx="8153726" cy="595459"/>
      </dsp:txXfrm>
    </dsp:sp>
    <dsp:sp modelId="{ABED3B7C-3046-48E8-97FF-63FF8F0BD2CC}">
      <dsp:nvSpPr>
        <dsp:cNvPr id="0" name=""/>
        <dsp:cNvSpPr/>
      </dsp:nvSpPr>
      <dsp:spPr>
        <a:xfrm>
          <a:off x="1124710" y="1184079"/>
          <a:ext cx="543876" cy="4858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8966"/>
              </a:lnTo>
              <a:lnTo>
                <a:pt x="543876" y="48589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3CD85-0569-4F70-84E1-29BCD8428199}">
      <dsp:nvSpPr>
        <dsp:cNvPr id="0" name=""/>
        <dsp:cNvSpPr/>
      </dsp:nvSpPr>
      <dsp:spPr>
        <a:xfrm>
          <a:off x="1668587" y="5570670"/>
          <a:ext cx="8167435" cy="944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Отделу архитектуры и строительства райисполкома, обеспечить постоянный контроль за ходом проектирования, строительства и финансирования объектов, включенных в инвестпрограмму Дзержинского района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6258" y="5598341"/>
        <a:ext cx="8112093" cy="889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6332"/>
          </a:xfrm>
          <a:prstGeom prst="rect">
            <a:avLst/>
          </a:prstGeom>
        </p:spPr>
        <p:txBody>
          <a:bodyPr vert="horz" lIns="91281" tIns="45641" rIns="91281" bIns="456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800" cy="496332"/>
          </a:xfrm>
          <a:prstGeom prst="rect">
            <a:avLst/>
          </a:prstGeom>
        </p:spPr>
        <p:txBody>
          <a:bodyPr vert="horz" lIns="91281" tIns="45641" rIns="91281" bIns="45641" rtlCol="0"/>
          <a:lstStyle>
            <a:lvl1pPr algn="r">
              <a:defRPr sz="1200"/>
            </a:lvl1pPr>
          </a:lstStyle>
          <a:p>
            <a:fld id="{868B7F53-6BF9-405B-B9E1-8BAF33874143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71800" cy="496332"/>
          </a:xfrm>
          <a:prstGeom prst="rect">
            <a:avLst/>
          </a:prstGeom>
        </p:spPr>
        <p:txBody>
          <a:bodyPr vert="horz" lIns="91281" tIns="45641" rIns="91281" bIns="456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6" y="9428583"/>
            <a:ext cx="2971800" cy="496332"/>
          </a:xfrm>
          <a:prstGeom prst="rect">
            <a:avLst/>
          </a:prstGeom>
        </p:spPr>
        <p:txBody>
          <a:bodyPr vert="horz" lIns="91281" tIns="45641" rIns="91281" bIns="45641" rtlCol="0" anchor="b"/>
          <a:lstStyle>
            <a:lvl1pPr algn="r">
              <a:defRPr sz="1200"/>
            </a:lvl1pPr>
          </a:lstStyle>
          <a:p>
            <a:fld id="{02BE7626-4F4B-420C-9BC1-17EB95A0E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14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6332"/>
          </a:xfrm>
          <a:prstGeom prst="rect">
            <a:avLst/>
          </a:prstGeom>
        </p:spPr>
        <p:txBody>
          <a:bodyPr vert="horz" lIns="91281" tIns="45641" rIns="91281" bIns="456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6332"/>
          </a:xfrm>
          <a:prstGeom prst="rect">
            <a:avLst/>
          </a:prstGeom>
        </p:spPr>
        <p:txBody>
          <a:bodyPr vert="horz" lIns="91281" tIns="45641" rIns="91281" bIns="45641" rtlCol="0"/>
          <a:lstStyle>
            <a:lvl1pPr algn="r">
              <a:defRPr sz="1200"/>
            </a:lvl1pPr>
          </a:lstStyle>
          <a:p>
            <a:fld id="{9DE19D31-F1E8-461D-A977-52B8D6565E65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1" tIns="45641" rIns="91281" bIns="456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56"/>
            <a:ext cx="5486400" cy="4466987"/>
          </a:xfrm>
          <a:prstGeom prst="rect">
            <a:avLst/>
          </a:prstGeom>
        </p:spPr>
        <p:txBody>
          <a:bodyPr vert="horz" lIns="91281" tIns="45641" rIns="91281" bIns="456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71800" cy="496332"/>
          </a:xfrm>
          <a:prstGeom prst="rect">
            <a:avLst/>
          </a:prstGeom>
        </p:spPr>
        <p:txBody>
          <a:bodyPr vert="horz" lIns="91281" tIns="45641" rIns="91281" bIns="456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28583"/>
            <a:ext cx="2971800" cy="496332"/>
          </a:xfrm>
          <a:prstGeom prst="rect">
            <a:avLst/>
          </a:prstGeom>
        </p:spPr>
        <p:txBody>
          <a:bodyPr vert="horz" lIns="91281" tIns="45641" rIns="91281" bIns="45641" rtlCol="0" anchor="b"/>
          <a:lstStyle>
            <a:lvl1pPr algn="r">
              <a:defRPr sz="1200"/>
            </a:lvl1pPr>
          </a:lstStyle>
          <a:p>
            <a:fld id="{036B3472-F1E1-4EC5-823D-F5C1FDDEE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96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3472-F1E1-4EC5-823D-F5C1FDDEE2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91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3472-F1E1-4EC5-823D-F5C1FDDEE2E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53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3472-F1E1-4EC5-823D-F5C1FDDEE2E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089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3472-F1E1-4EC5-823D-F5C1FDDEE2E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0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3472-F1E1-4EC5-823D-F5C1FDDEE2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39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3472-F1E1-4EC5-823D-F5C1FDDEE2E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3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3"/>
            <a:ext cx="10058400" cy="2593975"/>
          </a:xfrm>
        </p:spPr>
        <p:txBody>
          <a:bodyPr anchor="b"/>
          <a:lstStyle>
            <a:lvl1pPr>
              <a:defRPr sz="495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1187-B183-4CC7-B6D1-11C99D745FF2}" type="datetime1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3368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5972-8158-4628-884D-CB8F353CE5E2}" type="datetime1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94C0-19E1-40E7-AE20-7E7527EE829F}" type="datetime1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5486400"/>
            <a:ext cx="10212916" cy="1168400"/>
          </a:xfrm>
        </p:spPr>
        <p:txBody>
          <a:bodyPr anchor="t"/>
          <a:lstStyle>
            <a:lvl1pPr algn="l">
              <a:defRPr sz="27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3852863"/>
            <a:ext cx="8180916" cy="163353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9B31-9DE3-45B7-B300-1BD851508C49}" type="datetime1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23ED-02A7-4C08-96FE-1085E48ECB9C}" type="datetime1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371E-6A70-481C-8AEB-188484E5E659}" type="datetime1">
              <a:rPr lang="ru-RU" smtClean="0"/>
              <a:t>24.02.2025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9609-1F1A-4EDF-802E-65DDBC149649}" type="datetime1">
              <a:rPr lang="ru-RU" smtClean="0"/>
              <a:t>24.02.2025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D208-4B77-4C79-B1D4-757D3073A64A}" type="datetime1">
              <a:rPr lang="ru-RU" smtClean="0"/>
              <a:t>24.02.2025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165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1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13B4-D45C-4D7F-9098-1D1AF4DE5469}" type="datetime1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165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5736-7DDE-4826-BB5E-2DB9E9B3D88D}" type="datetime1">
              <a:rPr lang="ru-RU" smtClean="0"/>
              <a:t>24.02.2025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350">
                <a:solidFill>
                  <a:srgbClr val="FFFFFF"/>
                </a:solidFill>
              </a:defRPr>
            </a:lvl1pPr>
          </a:lstStyle>
          <a:p>
            <a:fld id="{16E6008E-C4DD-4C86-9DBE-416AE7D2851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9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70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C1BCB4A9-A0A3-4642-907E-AC8DB565F4E9}" type="datetime1">
              <a:rPr lang="ru-RU" smtClean="0"/>
              <a:t>24.02.2025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15033" y="1"/>
            <a:ext cx="976969" cy="8863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/>
  </p:transition>
  <p:hf hdr="0" ftr="0" dt="0"/>
  <p:txStyles>
    <p:titleStyle>
      <a:lvl1pPr algn="l" defTabSz="685800" rtl="0" eaLnBrk="1" latinLnBrk="0" hangingPunct="1">
        <a:spcBef>
          <a:spcPct val="0"/>
        </a:spcBef>
        <a:buNone/>
        <a:defRPr sz="3450" kern="1200" cap="none" spc="-75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7175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indent="-17145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3" b="100000" l="0" r="100000">
                        <a14:foregroundMark x1="75545" y1="98413" x2="83267" y2="99295"/>
                        <a14:foregroundMark x1="52871" y1="53439" x2="52871" y2="53439"/>
                        <a14:foregroundMark x1="49208" y1="80776" x2="50693" y2="96473"/>
                        <a14:foregroundMark x1="46436" y1="23810" x2="49406" y2="23810"/>
                        <a14:foregroundMark x1="54851" y1="92593" x2="56337" y2="91887"/>
                        <a14:foregroundMark x1="51782" y1="96825" x2="53267" y2="96120"/>
                        <a14:foregroundMark x1="61881" y1="27337" x2="63267" y2="22751"/>
                        <a14:foregroundMark x1="85050" y1="20811" x2="86733" y2="21164"/>
                        <a14:foregroundMark x1="77030" y1="21164" x2="79010" y2="20811"/>
                        <a14:backgroundMark x1="56337" y1="98413" x2="61881" y2="95414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988" y="4272702"/>
            <a:ext cx="2942946" cy="1652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7658" y="1376772"/>
            <a:ext cx="5778642" cy="3078342"/>
          </a:xfrm>
          <a:effectLst/>
        </p:spPr>
        <p:txBody>
          <a:bodyPr/>
          <a:lstStyle/>
          <a:p>
            <a:pPr marL="137160" algn="ctr"/>
            <a:r>
              <a:rPr lang="ru-RU" sz="4500" b="1" i="1" dirty="0">
                <a:effectLst>
                  <a:reflection blurRad="6350" stA="38000" endPos="13000" dir="5400000" sy="-100000" algn="bl" rotWithShape="0"/>
                </a:effectLst>
              </a:rPr>
              <a:t>Исполнение бюджета Дзержинского района за 2024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97127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043" y="857250"/>
            <a:ext cx="6298283" cy="843558"/>
          </a:xfrm>
        </p:spPr>
        <p:txBody>
          <a:bodyPr>
            <a:noAutofit/>
          </a:bodyPr>
          <a:lstStyle/>
          <a:p>
            <a:pPr algn="ctr">
              <a:lnSpc>
                <a:spcPts val="2925"/>
              </a:lnSpc>
            </a:pP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консолидированного бюджета</a:t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Дзержинского района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11822"/>
              </p:ext>
            </p:extLst>
          </p:nvPr>
        </p:nvGraphicFramePr>
        <p:xfrm>
          <a:off x="1055440" y="1988839"/>
          <a:ext cx="9361041" cy="4320481"/>
        </p:xfrm>
        <a:graphic>
          <a:graphicData uri="http://schemas.openxmlformats.org/drawingml/2006/table">
            <a:tbl>
              <a:tblPr firstCol="1" bandCol="1">
                <a:effectLst>
                  <a:outerShdw dist="50800" sx="101000" sy="101000" algn="ctr" rotWithShape="0">
                    <a:schemeClr val="bg1">
                      <a:alpha val="0"/>
                    </a:schemeClr>
                  </a:outerShdw>
                </a:effectLst>
                <a:tableStyleId>{8A107856-5554-42FB-B03E-39F5DBC370BA}</a:tableStyleId>
              </a:tblPr>
              <a:tblGrid>
                <a:gridCol w="360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1028941936"/>
                    </a:ext>
                  </a:extLst>
                </a:gridCol>
                <a:gridCol w="17201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64201">
                  <a:extLst>
                    <a:ext uri="{9D8B030D-6E8A-4147-A177-3AD203B41FA5}">
                      <a16:colId xmlns="" xmlns:a16="http://schemas.microsoft.com/office/drawing/2014/main" val="1540864340"/>
                    </a:ext>
                  </a:extLst>
                </a:gridCol>
              </a:tblGrid>
              <a:tr h="1857377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800"/>
                        </a:lnSpc>
                      </a:pPr>
                      <a:endParaRPr lang="ru-RU" sz="16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Поступило</a:t>
                      </a: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2024 г., </a:t>
                      </a: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1600" b="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уровню 2023 г.,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2096"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КОНСОЛИДИРОВАННЫЙ                      </a:t>
                      </a:r>
                    </a:p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БЮДЖЕТ, </a:t>
                      </a:r>
                    </a:p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т.ч.: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205 543,1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112,2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0504"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Собственные доходы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194 307,6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0504"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Безвозмездные поступления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11 235,5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2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48855948"/>
              </p:ext>
            </p:extLst>
          </p:nvPr>
        </p:nvGraphicFramePr>
        <p:xfrm>
          <a:off x="4943872" y="4779151"/>
          <a:ext cx="3959803" cy="119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91324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1106742"/>
            <a:ext cx="5902170" cy="756084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собственных доходов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575651"/>
              </p:ext>
            </p:extLst>
          </p:nvPr>
        </p:nvGraphicFramePr>
        <p:xfrm>
          <a:off x="1127448" y="1920945"/>
          <a:ext cx="9289032" cy="4296671"/>
        </p:xfrm>
        <a:graphic>
          <a:graphicData uri="http://schemas.openxmlformats.org/drawingml/2006/table">
            <a:tbl>
              <a:tblPr bandRow="1">
                <a:effectLst>
                  <a:outerShdw blurRad="50800" dir="5400000" algn="ctr" rotWithShape="0">
                    <a:schemeClr val="tx2"/>
                  </a:outerShdw>
                </a:effectLst>
                <a:tableStyleId>{BC89EF96-8CEA-46FF-86C4-4CE0E7609802}</a:tableStyleId>
              </a:tblPr>
              <a:tblGrid>
                <a:gridCol w="43323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2703">
                  <a:extLst>
                    <a:ext uri="{9D8B030D-6E8A-4147-A177-3AD203B41FA5}">
                      <a16:colId xmlns="" xmlns:a16="http://schemas.microsoft.com/office/drawing/2014/main" val="876304052"/>
                    </a:ext>
                  </a:extLst>
                </a:gridCol>
                <a:gridCol w="11427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712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4214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Поступило в  </a:t>
                      </a: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г., </a:t>
                      </a: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ctr" fontAlgn="ctr">
                        <a:lnSpc>
                          <a:spcPts val="1500"/>
                        </a:lnSpc>
                      </a:pP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уровню 2023г., </a:t>
                      </a:r>
                    </a:p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</a:t>
                      </a:r>
                    </a:p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1390"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1. НАЛОГОВЫЕ ДОХОДЫ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179 956,8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117,2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92,6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2522947"/>
                  </a:ext>
                </a:extLst>
              </a:tr>
              <a:tr h="311390"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- Подоходный налог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113 408,3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115,5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58,4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0613"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- НДС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30 700,4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122,0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15,8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613"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- Налог на недвижимость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13 727,1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125,4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7,1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107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- Единый налог для производителей              сельскохозяйственной продукции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8 173,1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108,0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919"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Налог при упрощенной системе налогообложения</a:t>
                      </a:r>
                    </a:p>
                  </a:txBody>
                  <a:tcPr marL="128588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5 636,8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110,0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0765"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- Другие налоговые поступления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8 311,1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127,5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4835"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2. НЕНАЛОГОВЫЕ ДОХОДЫ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14 350,8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119,9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8979658"/>
                  </a:ext>
                </a:extLst>
              </a:tr>
              <a:tr h="414835"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ВСЕГО: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194 307,6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3000"/>
                    </a14:imgEffect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610" y="782706"/>
            <a:ext cx="1138238" cy="1138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19578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6483" y="1063229"/>
            <a:ext cx="6127831" cy="857250"/>
          </a:xfrm>
        </p:spPr>
        <p:txBody>
          <a:bodyPr/>
          <a:lstStyle/>
          <a:p>
            <a:pPr algn="ctr"/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по дополнительному привлечению доходов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506167"/>
              </p:ext>
            </p:extLst>
          </p:nvPr>
        </p:nvGraphicFramePr>
        <p:xfrm>
          <a:off x="1055438" y="1920478"/>
          <a:ext cx="10081123" cy="3755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2">
                  <a:extLst>
                    <a:ext uri="{9D8B030D-6E8A-4147-A177-3AD203B41FA5}">
                      <a16:colId xmlns="" xmlns:a16="http://schemas.microsoft.com/office/drawing/2014/main" val="174802038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126833623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4238219478"/>
                    </a:ext>
                  </a:extLst>
                </a:gridCol>
                <a:gridCol w="1800201">
                  <a:extLst>
                    <a:ext uri="{9D8B030D-6E8A-4147-A177-3AD203B41FA5}">
                      <a16:colId xmlns="" xmlns:a16="http://schemas.microsoft.com/office/drawing/2014/main" val="175234787"/>
                    </a:ext>
                  </a:extLst>
                </a:gridCol>
              </a:tblGrid>
              <a:tr h="6540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Поступило в 2024 г.,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%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67859555"/>
                  </a:ext>
                </a:extLst>
              </a:tr>
              <a:tr h="847784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права РСД на применение повышающего коэффициента к ставкам земельного налога и налога на недвижимость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348,0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127,6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9299220"/>
                  </a:ext>
                </a:extLst>
              </a:tr>
              <a:tr h="460226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Договоры аренды на земельные участки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договора 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163,1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1247536"/>
                  </a:ext>
                </a:extLst>
              </a:tr>
              <a:tr h="460226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земельных участков в частную собственность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участка        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984,0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118,1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2006914"/>
                  </a:ext>
                </a:extLst>
              </a:tr>
              <a:tr h="51119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временно свободных средств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в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депозитах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722,7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чем в 4 раза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2738143"/>
                  </a:ext>
                </a:extLst>
              </a:tr>
              <a:tr h="38865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11 217,8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120,6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94702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510388-7A3A-49ED-A797-CFECCE818E87}"/>
              </a:ext>
            </a:extLst>
          </p:cNvPr>
          <p:cNvSpPr txBox="1"/>
          <p:nvPr/>
        </p:nvSpPr>
        <p:spPr>
          <a:xfrm>
            <a:off x="1055440" y="5847080"/>
            <a:ext cx="618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  В том числе от договоров 2023г. – 95,9 тыс. руб.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  В том числе за участки 2023г. – 80,3 тыс. руб.</a:t>
            </a:r>
            <a:endParaRPr lang="x-non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6109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632" y="620688"/>
            <a:ext cx="5940659" cy="27003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Дзержинского района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474617"/>
              </p:ext>
            </p:extLst>
          </p:nvPr>
        </p:nvGraphicFramePr>
        <p:xfrm>
          <a:off x="407368" y="1124744"/>
          <a:ext cx="10801201" cy="5642995"/>
        </p:xfrm>
        <a:graphic>
          <a:graphicData uri="http://schemas.openxmlformats.org/drawingml/2006/table">
            <a:tbl>
              <a:tblPr firstRow="1" firstCol="1" lastRow="1" bandCol="1">
                <a:effectLst>
                  <a:outerShdw blurRad="50800" dist="50800" dir="5400000" algn="ctr" rotWithShape="0">
                    <a:srgbClr val="000000"/>
                  </a:outerShdw>
                </a:effectLst>
                <a:tableStyleId>{BC89EF96-8CEA-46FF-86C4-4CE0E7609802}</a:tableStyleId>
              </a:tblPr>
              <a:tblGrid>
                <a:gridCol w="393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14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950287892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22" marR="5022" marT="5022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2024 г.,</a:t>
                      </a:r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ts val="1600"/>
                        </a:lnSpc>
                      </a:pP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endParaRPr lang="ru-RU" sz="16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г., </a:t>
                      </a:r>
                      <a:r>
                        <a:rPr lang="ru-RU" sz="1600" b="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к уточненному плану, </a:t>
                      </a:r>
                      <a:r>
                        <a:rPr lang="ru-RU" sz="1600" b="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вес, </a:t>
                      </a:r>
                    </a:p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 anchor="ctr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0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СФЕРА (без строительства):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127 270,0</a:t>
                      </a: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126 215,4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7144" marR="7144" marT="7144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59,5</a:t>
                      </a: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ОБРАЗОВАНИЕ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78 430,4</a:t>
                      </a: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77 838,4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7144" marR="7144" marT="7144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ЗДРАВООХРАНЕНИЕ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33 427,3</a:t>
                      </a: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33 410,5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7144" marR="7144" marT="7144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ФИЗКУЛЬТУРА И СПОРТ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3 560,9</a:t>
                      </a: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3 160,7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</a:t>
                      </a:r>
                    </a:p>
                  </a:txBody>
                  <a:tcPr marL="7144" marR="7144" marT="7144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588771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КУЛЬТУРА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6 282,9</a:t>
                      </a: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6 279,7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7144" marR="7144" marT="7144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81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СОЦИАЛЬНАЯ ПОЛИТИКА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5 568,5</a:t>
                      </a: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5 526,1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7144" marR="7144" marT="7144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63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ПРОИЗВОДСТВЕННАЯ СФЕРА (без строительства), </a:t>
                      </a:r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т.ч.: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42 481,2</a:t>
                      </a: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42 026,8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7144" marR="7144" marT="7144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8189"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Жилищно-коммунальные услуги</a:t>
                      </a: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34 955,2</a:t>
                      </a: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34 552,0</a:t>
                      </a: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7144" marR="7144" marT="7144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983783"/>
                  </a:ext>
                </a:extLst>
              </a:tr>
              <a:tr h="187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Национальная экономика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7 526,0</a:t>
                      </a: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7 474,8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7144" marR="7144" marT="7144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ОБЩЕГОСУДАРСТВЕННАЯ ДЕЯТЕЛЬНОСТЬ, </a:t>
                      </a:r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32 937,3</a:t>
                      </a: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32 250,0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</a:p>
                  </a:txBody>
                  <a:tcPr marL="7144" marR="7144" marT="7144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81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 в областной бюджет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20 487,5</a:t>
                      </a: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20 487,5</a:t>
                      </a: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144" marR="7144" marT="7144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760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 БЮДЖЕТА, </a:t>
                      </a:r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1 055,4</a:t>
                      </a: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</a:p>
                  </a:txBody>
                  <a:tcPr marL="7144" marR="7144" marT="7144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820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925,1</a:t>
                      </a: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83,5</a:t>
                      </a:r>
                    </a:p>
                  </a:txBody>
                  <a:tcPr marL="7144" marR="7144" marT="7144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5022" marR="5022" marT="5022" marB="0"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433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5022" marR="5022" marT="5022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ОБЪЕКТОВ, ВКЛЮЧЕННЫХ в ИНВЕСТПРОГРАММУ РАЙОНА</a:t>
                      </a:r>
                    </a:p>
                  </a:txBody>
                  <a:tcPr marL="5022" marR="5022" marT="5022" marB="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11 258,1</a:t>
                      </a: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10 853,6</a:t>
                      </a: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</a:p>
                  </a:txBody>
                  <a:tcPr marL="7144" marR="7144" marT="7144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3920029"/>
                  </a:ext>
                </a:extLst>
              </a:tr>
              <a:tr h="198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215 002,0</a:t>
                      </a: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212 238,6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</a:p>
                  </a:txBody>
                  <a:tcPr marL="7144" marR="7144" marT="714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022" marR="5022" marT="5022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27371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CAB3C1-1545-43D0-952E-DDB89E9E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694" y="238032"/>
            <a:ext cx="5022558" cy="540060"/>
          </a:xfrm>
        </p:spPr>
        <p:txBody>
          <a:bodyPr/>
          <a:lstStyle/>
          <a:p>
            <a:pPr algn="ctr"/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 направлено</a:t>
            </a:r>
            <a:endParaRPr lang="x-none" sz="21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069C0DD-861A-41F6-AC18-8CCD5243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E0E54A1-E437-4B66-AFD3-EF870924B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-66861"/>
            <a:ext cx="810090" cy="8100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35FB3930-31F1-4F15-9B50-9A8548752C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989264"/>
              </p:ext>
            </p:extLst>
          </p:nvPr>
        </p:nvGraphicFramePr>
        <p:xfrm>
          <a:off x="560383" y="778092"/>
          <a:ext cx="10585180" cy="5673189"/>
        </p:xfrm>
        <a:graphic>
          <a:graphicData uri="http://schemas.openxmlformats.org/drawingml/2006/table">
            <a:tbl>
              <a:tblPr/>
              <a:tblGrid>
                <a:gridCol w="562045">
                  <a:extLst>
                    <a:ext uri="{9D8B030D-6E8A-4147-A177-3AD203B41FA5}">
                      <a16:colId xmlns="" xmlns:a16="http://schemas.microsoft.com/office/drawing/2014/main" val="2817952089"/>
                    </a:ext>
                  </a:extLst>
                </a:gridCol>
                <a:gridCol w="3445201">
                  <a:extLst>
                    <a:ext uri="{9D8B030D-6E8A-4147-A177-3AD203B41FA5}">
                      <a16:colId xmlns="" xmlns:a16="http://schemas.microsoft.com/office/drawing/2014/main" val="3701280904"/>
                    </a:ext>
                  </a:extLst>
                </a:gridCol>
                <a:gridCol w="2343860">
                  <a:extLst>
                    <a:ext uri="{9D8B030D-6E8A-4147-A177-3AD203B41FA5}">
                      <a16:colId xmlns="" xmlns:a16="http://schemas.microsoft.com/office/drawing/2014/main" val="171901203"/>
                    </a:ext>
                  </a:extLst>
                </a:gridCol>
                <a:gridCol w="1738993">
                  <a:extLst>
                    <a:ext uri="{9D8B030D-6E8A-4147-A177-3AD203B41FA5}">
                      <a16:colId xmlns="" xmlns:a16="http://schemas.microsoft.com/office/drawing/2014/main" val="3912115051"/>
                    </a:ext>
                  </a:extLst>
                </a:gridCol>
                <a:gridCol w="1443833">
                  <a:extLst>
                    <a:ext uri="{9D8B030D-6E8A-4147-A177-3AD203B41FA5}">
                      <a16:colId xmlns="" xmlns:a16="http://schemas.microsoft.com/office/drawing/2014/main" val="1156280117"/>
                    </a:ext>
                  </a:extLst>
                </a:gridCol>
                <a:gridCol w="1051248">
                  <a:extLst>
                    <a:ext uri="{9D8B030D-6E8A-4147-A177-3AD203B41FA5}">
                      <a16:colId xmlns="" xmlns:a16="http://schemas.microsoft.com/office/drawing/2014/main" val="2106140634"/>
                    </a:ext>
                  </a:extLst>
                </a:gridCol>
              </a:tblGrid>
              <a:tr h="26923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Направлено дополнительно, тыс. рублей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Уд. вес, 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54591760"/>
                  </a:ext>
                </a:extLst>
              </a:tr>
              <a:tr h="28856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область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0839667"/>
                  </a:ext>
                </a:extLst>
              </a:tr>
              <a:tr h="269231"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сфера, в т.ч.: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14 344,7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>
                          <a:effectLst/>
                          <a:latin typeface="Times New Roman" panose="02020603050405020304" pitchFamily="18" charset="0"/>
                        </a:rPr>
                        <a:t>9 542,3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>
                          <a:effectLst/>
                          <a:latin typeface="Times New Roman" panose="02020603050405020304" pitchFamily="18" charset="0"/>
                        </a:rPr>
                        <a:t>4 802,4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41,8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16820470"/>
                  </a:ext>
                </a:extLst>
              </a:tr>
              <a:tr h="269231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5 658,4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4 082,1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1 576,3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54188593"/>
                  </a:ext>
                </a:extLst>
              </a:tr>
              <a:tr h="269231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физкультура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1 929,4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1 847,4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82,0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72434803"/>
                  </a:ext>
                </a:extLst>
              </a:tr>
              <a:tr h="269231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3 881,9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1 999,3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1 882,6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24811302"/>
                  </a:ext>
                </a:extLst>
              </a:tr>
              <a:tr h="269231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2 648,5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1 441,5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1 207,0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77784454"/>
                  </a:ext>
                </a:extLst>
              </a:tr>
              <a:tr h="269231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соц.обслуживание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226,5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172,0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54,5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0669786"/>
                  </a:ext>
                </a:extLst>
              </a:tr>
              <a:tr h="269231"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1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Производственная сфера, в т.ч.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>
                          <a:effectLst/>
                          <a:latin typeface="Times New Roman" panose="02020603050405020304" pitchFamily="18" charset="0"/>
                        </a:rPr>
                        <a:t>18 153,6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>
                          <a:effectLst/>
                          <a:latin typeface="Times New Roman" panose="02020603050405020304" pitchFamily="18" charset="0"/>
                        </a:rPr>
                        <a:t>14 346,5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>
                          <a:effectLst/>
                          <a:latin typeface="Times New Roman" panose="02020603050405020304" pitchFamily="18" charset="0"/>
                        </a:rPr>
                        <a:t>3 807,1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52,8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85862134"/>
                  </a:ext>
                </a:extLst>
              </a:tr>
              <a:tr h="269231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ЖКХ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Водоканал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12 228,2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9 342,9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2 885,3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6267419"/>
                  </a:ext>
                </a:extLst>
              </a:tr>
              <a:tr h="269231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сельское хозяйство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3 093,5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2 576,2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517,3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83674487"/>
                  </a:ext>
                </a:extLst>
              </a:tr>
              <a:tr h="269231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охрана природы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1 010,4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1 010,4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98730401"/>
                  </a:ext>
                </a:extLst>
              </a:tr>
              <a:tr h="269231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УКС Дзержинского района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1 405,0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1 205,5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199,5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3954632"/>
                  </a:ext>
                </a:extLst>
              </a:tr>
              <a:tr h="269231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Дзержинский РКБО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125,0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65,0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6276182"/>
                  </a:ext>
                </a:extLst>
              </a:tr>
              <a:tr h="269231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Миноблпассажиртранс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291,5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146,5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145,0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3423242"/>
                  </a:ext>
                </a:extLst>
              </a:tr>
              <a:tr h="269231"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1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Прочие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направления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>
                          <a:effectLst/>
                          <a:latin typeface="Times New Roman" panose="02020603050405020304" pitchFamily="18" charset="0"/>
                        </a:rPr>
                        <a:t>1 853,3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>
                          <a:effectLst/>
                          <a:latin typeface="Times New Roman" panose="02020603050405020304" pitchFamily="18" charset="0"/>
                        </a:rPr>
                        <a:t>972,5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>
                          <a:effectLst/>
                          <a:latin typeface="Times New Roman" panose="02020603050405020304" pitchFamily="18" charset="0"/>
                        </a:rPr>
                        <a:t>880,8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5,4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81065149"/>
                  </a:ext>
                </a:extLst>
              </a:tr>
              <a:tr h="269231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уставных фондов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1 450,0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850,0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600,0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07656134"/>
                  </a:ext>
                </a:extLst>
              </a:tr>
              <a:tr h="269231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приобретение легковых авто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113,0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113,0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6195923"/>
                  </a:ext>
                </a:extLst>
              </a:tr>
              <a:tr h="269231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ремонт Боровского сельсовета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163,5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163,5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85074954"/>
                  </a:ext>
                </a:extLst>
              </a:tr>
              <a:tr h="269231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расходы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126,8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122,5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0447365"/>
                  </a:ext>
                </a:extLst>
              </a:tr>
              <a:tr h="269231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по бюджету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>
                          <a:effectLst/>
                          <a:latin typeface="Times New Roman" panose="02020603050405020304" pitchFamily="18" charset="0"/>
                        </a:rPr>
                        <a:t>34 351,6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>
                          <a:effectLst/>
                          <a:latin typeface="Times New Roman" panose="02020603050405020304" pitchFamily="18" charset="0"/>
                        </a:rPr>
                        <a:t>24 861,3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>
                          <a:effectLst/>
                          <a:latin typeface="Times New Roman" panose="02020603050405020304" pitchFamily="18" charset="0"/>
                        </a:rPr>
                        <a:t>9 490,3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93157048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3CD4B96-6E26-4836-AC20-ACC6C1DD51A0}"/>
              </a:ext>
            </a:extLst>
          </p:cNvPr>
          <p:cNvSpPr/>
          <p:nvPr/>
        </p:nvSpPr>
        <p:spPr>
          <a:xfrm>
            <a:off x="929426" y="6488668"/>
            <a:ext cx="10279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anose="02020603050405020304" pitchFamily="18" charset="0"/>
              </a:rPr>
              <a:t>24 861,3 тыс. рублей направлены районом, в том числе за счет остатков на 1.01.2024г. -11 463,0 тыс. рублей , за счет перевыполнения доходной части бюджета - 13 398,3 тыс. рублей </a:t>
            </a:r>
            <a:endParaRPr lang="x-none" sz="1200" dirty="0"/>
          </a:p>
        </p:txBody>
      </p:sp>
    </p:spTree>
    <p:extLst>
      <p:ext uri="{BB962C8B-B14F-4D97-AF65-F5344CB8AC3E}">
        <p14:creationId xmlns:p14="http://schemas.microsoft.com/office/powerpoint/2010/main" val="151088886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CAB3C1-1545-43D0-952E-DDB89E9E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706" y="1023427"/>
            <a:ext cx="5022558" cy="922717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Внебюджетная деятельность</a:t>
            </a:r>
            <a:endParaRPr lang="x-none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BB0E6A16-F351-4B11-99BB-F4026A0AB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840334"/>
              </p:ext>
            </p:extLst>
          </p:nvPr>
        </p:nvGraphicFramePr>
        <p:xfrm>
          <a:off x="911424" y="2186864"/>
          <a:ext cx="10225137" cy="297607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86651">
                  <a:extLst>
                    <a:ext uri="{9D8B030D-6E8A-4147-A177-3AD203B41FA5}">
                      <a16:colId xmlns="" xmlns:a16="http://schemas.microsoft.com/office/drawing/2014/main" val="2857436267"/>
                    </a:ext>
                  </a:extLst>
                </a:gridCol>
                <a:gridCol w="2483247">
                  <a:extLst>
                    <a:ext uri="{9D8B030D-6E8A-4147-A177-3AD203B41FA5}">
                      <a16:colId xmlns="" xmlns:a16="http://schemas.microsoft.com/office/drawing/2014/main" val="3093207103"/>
                    </a:ext>
                  </a:extLst>
                </a:gridCol>
                <a:gridCol w="2410212">
                  <a:extLst>
                    <a:ext uri="{9D8B030D-6E8A-4147-A177-3AD203B41FA5}">
                      <a16:colId xmlns="" xmlns:a16="http://schemas.microsoft.com/office/drawing/2014/main" val="1562384094"/>
                    </a:ext>
                  </a:extLst>
                </a:gridCol>
                <a:gridCol w="2045027">
                  <a:extLst>
                    <a:ext uri="{9D8B030D-6E8A-4147-A177-3AD203B41FA5}">
                      <a16:colId xmlns="" xmlns:a16="http://schemas.microsoft.com/office/drawing/2014/main" val="1023917676"/>
                    </a:ext>
                  </a:extLst>
                </a:gridCol>
              </a:tblGrid>
              <a:tr h="6781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Получено от внебюджетной деятельности в 2024 г., 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16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уровню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6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вес,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6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892355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Здравоохранения</a:t>
                      </a:r>
                      <a:endParaRPr lang="x-none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2 216,1</a:t>
                      </a:r>
                      <a:endParaRPr lang="x-none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129,3</a:t>
                      </a:r>
                      <a:endParaRPr lang="x-none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37,1</a:t>
                      </a:r>
                      <a:endParaRPr lang="x-none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17943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Образования</a:t>
                      </a:r>
                      <a:endParaRPr lang="x-none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2 179,6</a:t>
                      </a:r>
                      <a:endParaRPr lang="x-none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146,9</a:t>
                      </a:r>
                      <a:endParaRPr lang="x-none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  <a:endParaRPr lang="x-none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183922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Культуры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811,6</a:t>
                      </a:r>
                      <a:endParaRPr lang="x-none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111,6</a:t>
                      </a:r>
                      <a:endParaRPr lang="x-none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x-none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3334256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ГУ «Дзержинская райветстанция»</a:t>
                      </a:r>
                      <a:endParaRPr lang="x-none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611,6</a:t>
                      </a:r>
                      <a:endParaRPr lang="x-none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89,3</a:t>
                      </a:r>
                      <a:endParaRPr lang="x-none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x-none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450287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ГУ «Дзержинский ТЦСОН»</a:t>
                      </a:r>
                      <a:endParaRPr lang="x-none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149,0</a:t>
                      </a:r>
                      <a:endParaRPr lang="x-none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  <a:endParaRPr lang="x-none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x-none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4573329"/>
                  </a:ext>
                </a:extLst>
              </a:tr>
              <a:tr h="49068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5 967,9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126,0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6690737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069C0DD-861A-41F6-AC18-8CCD5243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E0E54A1-E437-4B66-AFD3-EF870924B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453" y="832099"/>
            <a:ext cx="922717" cy="92271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63657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93A060D-A671-4986-8DB3-AE5E39B9C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08E-C4DD-4C86-9DBE-416AE7D28514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E2C4D2F7-FC8D-4310-AE45-79B7878C9F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3181183"/>
              </p:ext>
            </p:extLst>
          </p:nvPr>
        </p:nvGraphicFramePr>
        <p:xfrm>
          <a:off x="1055440" y="188640"/>
          <a:ext cx="986509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74589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3306</TotalTime>
  <Words>892</Words>
  <Application>Microsoft Office PowerPoint</Application>
  <PresentationFormat>Широкоэкранный</PresentationFormat>
  <Paragraphs>377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Times New Roman</vt:lpstr>
      <vt:lpstr>Соседство</vt:lpstr>
      <vt:lpstr>Исполнение бюджета Дзержинского района за 2024 год</vt:lpstr>
      <vt:lpstr>Доходы консолидированного бюджета  Дзержинского района</vt:lpstr>
      <vt:lpstr>Структура собственных доходов</vt:lpstr>
      <vt:lpstr>Меры по дополнительному привлечению доходов</vt:lpstr>
      <vt:lpstr> Расходы бюджета Дзержинского района</vt:lpstr>
      <vt:lpstr>Дополнительно направлено</vt:lpstr>
      <vt:lpstr>Внебюджетная деятельность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А.А.Минько  8-01716 5 25 08</dc:creator>
  <cp:lastModifiedBy>User Windows</cp:lastModifiedBy>
  <cp:revision>303</cp:revision>
  <cp:lastPrinted>2025-02-24T13:22:37Z</cp:lastPrinted>
  <dcterms:created xsi:type="dcterms:W3CDTF">2019-02-19T08:19:57Z</dcterms:created>
  <dcterms:modified xsi:type="dcterms:W3CDTF">2025-02-24T14:03:36Z</dcterms:modified>
  <cp:contentStatus/>
</cp:coreProperties>
</file>