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5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4" r:id="rId26"/>
    <p:sldId id="285" r:id="rId27"/>
    <p:sldId id="286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1" r:id="rId40"/>
    <p:sldId id="302" r:id="rId41"/>
    <p:sldId id="303" r:id="rId42"/>
    <p:sldId id="305" r:id="rId43"/>
    <p:sldId id="306" r:id="rId44"/>
    <p:sldId id="307" r:id="rId45"/>
    <p:sldId id="309" r:id="rId46"/>
    <p:sldId id="311" r:id="rId47"/>
    <p:sldId id="312" r:id="rId48"/>
    <p:sldId id="313" r:id="rId49"/>
    <p:sldId id="314" r:id="rId50"/>
    <p:sldId id="315" r:id="rId51"/>
    <p:sldId id="316" r:id="rId52"/>
    <p:sldId id="318" r:id="rId53"/>
    <p:sldId id="320" r:id="rId54"/>
    <p:sldId id="322" r:id="rId55"/>
    <p:sldId id="324" r:id="rId56"/>
  </p:sldIdLst>
  <p:sldSz cx="12192000" cy="6858000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7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8348"/>
          </a:xfrm>
          <a:prstGeom prst="rect">
            <a:avLst/>
          </a:prstGeom>
        </p:spPr>
        <p:txBody>
          <a:bodyPr vert="horz" lIns="79690" tIns="39845" rIns="79690" bIns="39845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8341" y="0"/>
            <a:ext cx="4275402" cy="338348"/>
          </a:xfrm>
          <a:prstGeom prst="rect">
            <a:avLst/>
          </a:prstGeom>
        </p:spPr>
        <p:txBody>
          <a:bodyPr vert="horz" lIns="79690" tIns="39845" rIns="79690" bIns="39845" rtlCol="0"/>
          <a:lstStyle>
            <a:lvl1pPr algn="r">
              <a:defRPr sz="1000"/>
            </a:lvl1pPr>
          </a:lstStyle>
          <a:p>
            <a:fld id="{972F4325-1430-47FF-B44B-9615CE4B0FE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397417"/>
            <a:ext cx="4275402" cy="338347"/>
          </a:xfrm>
          <a:prstGeom prst="rect">
            <a:avLst/>
          </a:prstGeom>
        </p:spPr>
        <p:txBody>
          <a:bodyPr vert="horz" lIns="79690" tIns="39845" rIns="79690" bIns="39845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8341" y="6397417"/>
            <a:ext cx="4275402" cy="338347"/>
          </a:xfrm>
          <a:prstGeom prst="rect">
            <a:avLst/>
          </a:prstGeom>
        </p:spPr>
        <p:txBody>
          <a:bodyPr vert="horz" lIns="79690" tIns="39845" rIns="79690" bIns="39845" rtlCol="0" anchor="b"/>
          <a:lstStyle>
            <a:lvl1pPr algn="r">
              <a:defRPr sz="1000"/>
            </a:lvl1pPr>
          </a:lstStyle>
          <a:p>
            <a:fld id="{86713A5F-31ED-42DD-B2EB-C82FA7F1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7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64725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9595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64725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9595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64725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46746" y="1964817"/>
            <a:ext cx="4152900" cy="3806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F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64725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851530" cy="68580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647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1952" y="647776"/>
            <a:ext cx="8739505" cy="1002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64725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270" y="2036191"/>
            <a:ext cx="8686165" cy="3277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9595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2851530" cy="6858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6472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91440" y="2286000"/>
            <a:ext cx="1742439" cy="778510"/>
          </a:xfrm>
          <a:custGeom>
            <a:avLst/>
            <a:gdLst/>
            <a:ahLst/>
            <a:cxnLst/>
            <a:rect l="l" t="t" r="r" b="b"/>
            <a:pathLst>
              <a:path w="1742439" h="778510">
                <a:moveTo>
                  <a:pt x="1345946" y="0"/>
                </a:moveTo>
                <a:lnTo>
                  <a:pt x="0" y="0"/>
                </a:lnTo>
                <a:lnTo>
                  <a:pt x="0" y="778509"/>
                </a:lnTo>
                <a:lnTo>
                  <a:pt x="1345946" y="778509"/>
                </a:lnTo>
                <a:lnTo>
                  <a:pt x="1355637" y="777704"/>
                </a:lnTo>
                <a:lnTo>
                  <a:pt x="1363567" y="775588"/>
                </a:lnTo>
                <a:lnTo>
                  <a:pt x="1369734" y="772616"/>
                </a:lnTo>
                <a:lnTo>
                  <a:pt x="1374140" y="769238"/>
                </a:lnTo>
                <a:lnTo>
                  <a:pt x="1374140" y="764539"/>
                </a:lnTo>
                <a:lnTo>
                  <a:pt x="1378839" y="764539"/>
                </a:lnTo>
                <a:lnTo>
                  <a:pt x="1735327" y="408050"/>
                </a:lnTo>
                <a:lnTo>
                  <a:pt x="1740542" y="399460"/>
                </a:lnTo>
                <a:lnTo>
                  <a:pt x="1742281" y="388667"/>
                </a:lnTo>
                <a:lnTo>
                  <a:pt x="1740542" y="376993"/>
                </a:lnTo>
                <a:lnTo>
                  <a:pt x="1735327" y="365759"/>
                </a:lnTo>
                <a:lnTo>
                  <a:pt x="1378839" y="14096"/>
                </a:lnTo>
                <a:lnTo>
                  <a:pt x="1378839" y="9397"/>
                </a:lnTo>
                <a:lnTo>
                  <a:pt x="1374140" y="9397"/>
                </a:lnTo>
                <a:lnTo>
                  <a:pt x="1369734" y="5947"/>
                </a:lnTo>
                <a:lnTo>
                  <a:pt x="1363567" y="2936"/>
                </a:lnTo>
                <a:lnTo>
                  <a:pt x="1355637" y="807"/>
                </a:lnTo>
                <a:lnTo>
                  <a:pt x="1345946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90800" y="2057401"/>
            <a:ext cx="8461375" cy="1402948"/>
          </a:xfrm>
          <a:prstGeom prst="rect">
            <a:avLst/>
          </a:prstGeom>
        </p:spPr>
        <p:txBody>
          <a:bodyPr vert="horz" wrap="square" lIns="0" tIns="281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20"/>
              </a:spcBef>
            </a:pPr>
            <a:r>
              <a:rPr sz="4800" dirty="0">
                <a:solidFill>
                  <a:srgbClr val="647252"/>
                </a:solidFill>
                <a:latin typeface="Century Gothic"/>
                <a:cs typeface="Century Gothic"/>
              </a:rPr>
              <a:t>ОПЕКА</a:t>
            </a:r>
            <a:r>
              <a:rPr sz="4800" spc="-15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4800" dirty="0">
                <a:solidFill>
                  <a:srgbClr val="647252"/>
                </a:solidFill>
                <a:latin typeface="Century Gothic"/>
                <a:cs typeface="Century Gothic"/>
              </a:rPr>
              <a:t>И </a:t>
            </a:r>
            <a:r>
              <a:rPr sz="4800" spc="-10" dirty="0">
                <a:solidFill>
                  <a:srgbClr val="647252"/>
                </a:solidFill>
                <a:latin typeface="Century Gothic"/>
                <a:cs typeface="Century Gothic"/>
              </a:rPr>
              <a:t>ПОПЕЧИТЕЛЬСТВО</a:t>
            </a:r>
            <a:endParaRPr sz="4800" dirty="0">
              <a:latin typeface="Century Gothic"/>
              <a:cs typeface="Century Gothic"/>
            </a:endParaRPr>
          </a:p>
          <a:p>
            <a:pPr marL="12700" algn="ctr">
              <a:lnSpc>
                <a:spcPct val="100000"/>
              </a:lnSpc>
              <a:spcBef>
                <a:spcPts val="790"/>
              </a:spcBef>
            </a:pPr>
            <a:r>
              <a:rPr sz="1800" dirty="0">
                <a:solidFill>
                  <a:srgbClr val="647252"/>
                </a:solidFill>
                <a:latin typeface="Century Gothic"/>
                <a:cs typeface="Century Gothic"/>
              </a:rPr>
              <a:t>НАД</a:t>
            </a:r>
            <a:r>
              <a:rPr sz="1800" spc="-10" dirty="0">
                <a:solidFill>
                  <a:srgbClr val="647252"/>
                </a:solidFill>
                <a:latin typeface="Century Gothic"/>
                <a:cs typeface="Century Gothic"/>
              </a:rPr>
              <a:t> СОВЕРШЕННОЛЕТНИМИ</a:t>
            </a:r>
            <a:r>
              <a:rPr sz="1800" spc="20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647252"/>
                </a:solidFill>
                <a:latin typeface="Century Gothic"/>
                <a:cs typeface="Century Gothic"/>
              </a:rPr>
              <a:t>ГРАЖДАНАМИ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5240" y="363601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5560" y="296926"/>
            <a:ext cx="7403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Органы</a:t>
            </a:r>
            <a:r>
              <a:rPr sz="3600" spc="-30" dirty="0"/>
              <a:t> </a:t>
            </a:r>
            <a:r>
              <a:rPr sz="3600" dirty="0"/>
              <a:t>опеки</a:t>
            </a:r>
            <a:r>
              <a:rPr sz="3600" spc="-30" dirty="0"/>
              <a:t> </a:t>
            </a:r>
            <a:r>
              <a:rPr sz="3600" dirty="0"/>
              <a:t>и</a:t>
            </a:r>
            <a:r>
              <a:rPr sz="3600" spc="-30" dirty="0"/>
              <a:t> </a:t>
            </a:r>
            <a:r>
              <a:rPr sz="3600" spc="-10" dirty="0"/>
              <a:t>попечительства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2590800" y="1335786"/>
            <a:ext cx="8783193" cy="39119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8685" marR="900430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Органами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являются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местные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исполнительные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распорядительные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органы</a:t>
            </a:r>
            <a:endParaRPr sz="2000" dirty="0">
              <a:latin typeface="Century Gothic"/>
              <a:cs typeface="Century Gothic"/>
            </a:endParaRPr>
          </a:p>
          <a:p>
            <a:pPr marL="12700" marR="5080" indent="-1905" algn="ctr">
              <a:lnSpc>
                <a:spcPct val="100000"/>
              </a:lnSpc>
              <a:spcBef>
                <a:spcPts val="994"/>
              </a:spcBef>
            </a:pPr>
            <a:r>
              <a:rPr sz="2000" dirty="0" smtClean="0">
                <a:solidFill>
                  <a:srgbClr val="595959"/>
                </a:solidFill>
                <a:latin typeface="Century Gothic"/>
                <a:cs typeface="Century Gothic"/>
              </a:rPr>
              <a:t>Осуществление</a:t>
            </a:r>
            <a:r>
              <a:rPr sz="2000" spc="-65" dirty="0" smtClean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функций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опеке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попечительству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отношении совершеннолетних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которые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признаны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недееспособными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или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ограниченно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дееспособными,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возложено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на:</a:t>
            </a:r>
            <a:endParaRPr sz="2000" dirty="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  <a:spcBef>
                <a:spcPts val="994"/>
              </a:spcBef>
            </a:pPr>
            <a:r>
              <a:rPr sz="2000" spc="-40" dirty="0" smtClean="0">
                <a:solidFill>
                  <a:srgbClr val="E68711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органы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труду,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занятости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социальной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защите;</a:t>
            </a:r>
            <a:endParaRPr sz="2000" dirty="0">
              <a:latin typeface="Century Gothic"/>
              <a:cs typeface="Century Gothic"/>
            </a:endParaRPr>
          </a:p>
          <a:p>
            <a:pPr marL="234950" marR="222885" indent="-5080" algn="ctr">
              <a:lnSpc>
                <a:spcPct val="100000"/>
              </a:lnSpc>
              <a:spcBef>
                <a:spcPts val="1000"/>
              </a:spcBef>
            </a:pPr>
            <a:r>
              <a:rPr sz="2000" spc="-15" dirty="0" smtClean="0">
                <a:solidFill>
                  <a:srgbClr val="E68711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структурные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подразделения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местных</a:t>
            </a:r>
            <a:r>
              <a:rPr sz="20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исполнительных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и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распорядительных</a:t>
            </a:r>
            <a:r>
              <a:rPr sz="20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органов,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осуществляющие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государственно-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властные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полномочия</a:t>
            </a:r>
            <a:r>
              <a:rPr sz="2000" spc="-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сфере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жилищно-коммунального</a:t>
            </a:r>
            <a:endParaRPr sz="2000" dirty="0">
              <a:latin typeface="Century Gothic"/>
              <a:cs typeface="Century Gothic"/>
            </a:endParaRPr>
          </a:p>
          <a:p>
            <a:pPr marL="6985" algn="ctr">
              <a:lnSpc>
                <a:spcPct val="100000"/>
              </a:lnSpc>
            </a:pP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хозяйства;</a:t>
            </a:r>
            <a:endParaRPr sz="20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1010"/>
              </a:spcBef>
            </a:pPr>
            <a:r>
              <a:rPr sz="2000" spc="-50" dirty="0" smtClean="0">
                <a:solidFill>
                  <a:srgbClr val="E68711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территориальные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центры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социального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обслуживания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населения.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Стрелка вправо 7"/>
          <p:cNvSpPr/>
          <p:nvPr/>
        </p:nvSpPr>
        <p:spPr>
          <a:xfrm>
            <a:off x="3429000" y="3276600"/>
            <a:ext cx="24863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Стрелка вправо 8"/>
          <p:cNvSpPr/>
          <p:nvPr/>
        </p:nvSpPr>
        <p:spPr>
          <a:xfrm>
            <a:off x="3096930" y="3733800"/>
            <a:ext cx="24863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Стрелка вправо 9"/>
          <p:cNvSpPr/>
          <p:nvPr/>
        </p:nvSpPr>
        <p:spPr>
          <a:xfrm>
            <a:off x="2458865" y="5029200"/>
            <a:ext cx="24863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03" y="787462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6748" y="479805"/>
            <a:ext cx="66852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55115" marR="5080" indent="-154305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Место</a:t>
            </a:r>
            <a:r>
              <a:rPr sz="3600" spc="-15" dirty="0"/>
              <a:t> </a:t>
            </a:r>
            <a:r>
              <a:rPr sz="3600" dirty="0"/>
              <a:t>установления</a:t>
            </a:r>
            <a:r>
              <a:rPr sz="3600" spc="10" dirty="0"/>
              <a:t> </a:t>
            </a:r>
            <a:r>
              <a:rPr sz="3600" dirty="0"/>
              <a:t>опеки</a:t>
            </a:r>
            <a:r>
              <a:rPr sz="3600" spc="-15" dirty="0"/>
              <a:t> </a:t>
            </a:r>
            <a:r>
              <a:rPr sz="3600" spc="-60" dirty="0"/>
              <a:t>и </a:t>
            </a:r>
            <a:r>
              <a:rPr sz="3600" spc="-10" dirty="0"/>
              <a:t>попечительства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2926460" y="2053208"/>
            <a:ext cx="8239759" cy="24243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6515" marR="48260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Опека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попечительство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устанавливаются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месту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жительства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лица,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подлежащего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опеке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попечительству,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месту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жительства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опекуна,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попечителя,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если</a:t>
            </a:r>
            <a:r>
              <a:rPr sz="20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это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отвечает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интересам подопечного.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950"/>
              </a:spcBef>
            </a:pPr>
            <a:endParaRPr sz="20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Опека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попечительство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устанавливаются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решению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органов</a:t>
            </a:r>
            <a:endParaRPr sz="2000" dirty="0">
              <a:latin typeface="Century Gothic"/>
              <a:cs typeface="Century Gothic"/>
            </a:endParaRPr>
          </a:p>
          <a:p>
            <a:pPr marL="2540" algn="ctr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 err="1" smtClean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6400" y="381000"/>
            <a:ext cx="9957307" cy="63703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Назначение опекуна или попечителя</a:t>
            </a: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endParaRPr lang="ru-RU" sz="1200" dirty="0" smtClean="0">
              <a:solidFill>
                <a:schemeClr val="accent3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8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Опекун</a:t>
            </a:r>
            <a:r>
              <a:rPr sz="2800" spc="-105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может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быть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назначен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только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8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8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согласия.</a:t>
            </a:r>
            <a:endParaRPr sz="2800" dirty="0">
              <a:latin typeface="Century Gothic"/>
              <a:cs typeface="Century Gothic"/>
            </a:endParaRPr>
          </a:p>
          <a:p>
            <a:pPr marL="274320" marR="266700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должен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быть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назначен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25" dirty="0">
                <a:solidFill>
                  <a:srgbClr val="262626"/>
                </a:solidFill>
                <a:latin typeface="Century Gothic"/>
                <a:cs typeface="Century Gothic"/>
              </a:rPr>
              <a:t>не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позднее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месячного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срока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со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дня,</a:t>
            </a:r>
            <a:r>
              <a:rPr sz="28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когда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органу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8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стало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известно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endParaRPr sz="2800" dirty="0">
              <a:latin typeface="Century Gothic"/>
              <a:cs typeface="Century Gothic"/>
            </a:endParaRPr>
          </a:p>
          <a:p>
            <a:pPr marL="1024255" marR="1016635" algn="ctr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необходимости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установления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1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25" dirty="0">
                <a:solidFill>
                  <a:srgbClr val="262626"/>
                </a:solidFill>
                <a:latin typeface="Century Gothic"/>
                <a:cs typeface="Century Gothic"/>
              </a:rPr>
              <a:t>или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попечительства.</a:t>
            </a:r>
            <a:endParaRPr sz="2800" dirty="0">
              <a:latin typeface="Century Gothic"/>
              <a:cs typeface="Century Gothic"/>
            </a:endParaRPr>
          </a:p>
          <a:p>
            <a:pPr marL="862965" marR="854075" indent="234315">
              <a:lnSpc>
                <a:spcPct val="100000"/>
              </a:lnSpc>
              <a:spcBef>
                <a:spcPts val="3360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основании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решения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2800" spc="-1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назначении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гражданина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ему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выдается</a:t>
            </a:r>
            <a:endParaRPr sz="2800" dirty="0">
              <a:latin typeface="Century Gothic"/>
              <a:cs typeface="Century Gothic"/>
            </a:endParaRPr>
          </a:p>
          <a:p>
            <a:pPr marL="3486150" marR="17780" indent="-3460115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удостоверение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право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представления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интересов подопечного.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6126" y="89542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9379" rIns="0" bIns="0" rtlCol="0">
            <a:spAutoFit/>
          </a:bodyPr>
          <a:lstStyle/>
          <a:p>
            <a:pPr marL="84137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Выбор</a:t>
            </a:r>
            <a:r>
              <a:rPr sz="4000" spc="-145" dirty="0"/>
              <a:t> </a:t>
            </a:r>
            <a:r>
              <a:rPr sz="4000" dirty="0"/>
              <a:t>опекуна,</a:t>
            </a:r>
            <a:r>
              <a:rPr sz="4000" spc="-135" dirty="0"/>
              <a:t> </a:t>
            </a:r>
            <a:r>
              <a:rPr sz="4000" spc="-10" dirty="0"/>
              <a:t>попечителя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52882" rIns="0" bIns="0" rtlCol="0">
            <a:spAutoFit/>
          </a:bodyPr>
          <a:lstStyle/>
          <a:p>
            <a:pPr marL="127635" marR="50165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При</a:t>
            </a:r>
            <a:r>
              <a:rPr spc="-50" dirty="0"/>
              <a:t> </a:t>
            </a:r>
            <a:r>
              <a:rPr dirty="0"/>
              <a:t>выборе</a:t>
            </a:r>
            <a:r>
              <a:rPr spc="-35" dirty="0"/>
              <a:t> </a:t>
            </a:r>
            <a:r>
              <a:rPr dirty="0"/>
              <a:t>опекуна</a:t>
            </a:r>
            <a:r>
              <a:rPr spc="-35" dirty="0"/>
              <a:t> </a:t>
            </a:r>
            <a:r>
              <a:rPr dirty="0"/>
              <a:t>или</a:t>
            </a:r>
            <a:r>
              <a:rPr spc="-50" dirty="0"/>
              <a:t> </a:t>
            </a:r>
            <a:r>
              <a:rPr dirty="0"/>
              <a:t>попечителя</a:t>
            </a:r>
            <a:r>
              <a:rPr spc="-55" dirty="0"/>
              <a:t> </a:t>
            </a:r>
            <a:r>
              <a:rPr dirty="0"/>
              <a:t>принимаются</a:t>
            </a:r>
            <a:r>
              <a:rPr spc="-45" dirty="0"/>
              <a:t> </a:t>
            </a:r>
            <a:r>
              <a:rPr spc="-25" dirty="0"/>
              <a:t>во </a:t>
            </a:r>
            <a:r>
              <a:rPr dirty="0"/>
              <a:t>внимание</a:t>
            </a:r>
            <a:r>
              <a:rPr spc="-75" dirty="0"/>
              <a:t> </a:t>
            </a:r>
            <a:r>
              <a:rPr dirty="0"/>
              <a:t>его</a:t>
            </a:r>
            <a:r>
              <a:rPr spc="-55" dirty="0"/>
              <a:t> </a:t>
            </a:r>
            <a:r>
              <a:rPr dirty="0"/>
              <a:t>личные</a:t>
            </a:r>
            <a:r>
              <a:rPr spc="-75" dirty="0"/>
              <a:t> </a:t>
            </a:r>
            <a:r>
              <a:rPr dirty="0"/>
              <a:t>качества,</a:t>
            </a:r>
            <a:r>
              <a:rPr spc="-75" dirty="0"/>
              <a:t> </a:t>
            </a:r>
            <a:r>
              <a:rPr spc="-10" dirty="0"/>
              <a:t>способность</a:t>
            </a:r>
            <a:r>
              <a:rPr spc="-55" dirty="0"/>
              <a:t> </a:t>
            </a:r>
            <a:r>
              <a:rPr spc="-50" dirty="0"/>
              <a:t>к </a:t>
            </a:r>
            <a:r>
              <a:rPr spc="-10" dirty="0"/>
              <a:t>выполнению</a:t>
            </a:r>
            <a:r>
              <a:rPr spc="-90" dirty="0"/>
              <a:t> </a:t>
            </a:r>
            <a:r>
              <a:rPr dirty="0"/>
              <a:t>обязанностей</a:t>
            </a:r>
            <a:r>
              <a:rPr spc="-110" dirty="0"/>
              <a:t> </a:t>
            </a:r>
            <a:r>
              <a:rPr dirty="0"/>
              <a:t>опекуна</a:t>
            </a:r>
            <a:r>
              <a:rPr spc="-85" dirty="0"/>
              <a:t> </a:t>
            </a:r>
            <a:r>
              <a:rPr dirty="0"/>
              <a:t>или</a:t>
            </a:r>
            <a:r>
              <a:rPr spc="-110" dirty="0"/>
              <a:t> </a:t>
            </a:r>
            <a:r>
              <a:rPr spc="-10" dirty="0"/>
              <a:t>попечителя, </a:t>
            </a:r>
            <a:r>
              <a:rPr dirty="0"/>
              <a:t>отношения,</a:t>
            </a:r>
            <a:r>
              <a:rPr spc="-80" dirty="0"/>
              <a:t> </a:t>
            </a:r>
            <a:r>
              <a:rPr dirty="0"/>
              <a:t>существующие</a:t>
            </a:r>
            <a:r>
              <a:rPr spc="-60" dirty="0"/>
              <a:t> </a:t>
            </a:r>
            <a:r>
              <a:rPr dirty="0"/>
              <a:t>между</a:t>
            </a:r>
            <a:r>
              <a:rPr spc="-70" dirty="0"/>
              <a:t> </a:t>
            </a:r>
            <a:r>
              <a:rPr dirty="0"/>
              <a:t>ним,</a:t>
            </a:r>
            <a:r>
              <a:rPr spc="-85" dirty="0"/>
              <a:t> </a:t>
            </a:r>
            <a:r>
              <a:rPr dirty="0"/>
              <a:t>членами</a:t>
            </a:r>
            <a:r>
              <a:rPr spc="-95" dirty="0"/>
              <a:t> </a:t>
            </a:r>
            <a:r>
              <a:rPr spc="-25" dirty="0"/>
              <a:t>его </a:t>
            </a:r>
            <a:r>
              <a:rPr dirty="0"/>
              <a:t>семьи</a:t>
            </a:r>
            <a:r>
              <a:rPr spc="-25" dirty="0"/>
              <a:t> </a:t>
            </a:r>
            <a:r>
              <a:rPr dirty="0"/>
              <a:t>и</a:t>
            </a:r>
            <a:r>
              <a:rPr spc="-20" dirty="0"/>
              <a:t> </a:t>
            </a:r>
            <a:r>
              <a:rPr dirty="0"/>
              <a:t>лицом,</a:t>
            </a:r>
            <a:r>
              <a:rPr spc="-25" dirty="0"/>
              <a:t> </a:t>
            </a:r>
            <a:r>
              <a:rPr dirty="0"/>
              <a:t>нуждающимся</a:t>
            </a:r>
            <a:r>
              <a:rPr spc="-5" dirty="0"/>
              <a:t> </a:t>
            </a:r>
            <a:r>
              <a:rPr dirty="0"/>
              <a:t>в</a:t>
            </a:r>
            <a:r>
              <a:rPr spc="-20" dirty="0"/>
              <a:t> </a:t>
            </a:r>
            <a:r>
              <a:rPr dirty="0"/>
              <a:t>опеке</a:t>
            </a:r>
            <a:r>
              <a:rPr spc="-20" dirty="0"/>
              <a:t> </a:t>
            </a:r>
            <a:r>
              <a:rPr spc="-25" dirty="0"/>
              <a:t>или</a:t>
            </a:r>
          </a:p>
          <a:p>
            <a:pPr marL="80645" marR="5080"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попечительстве,</a:t>
            </a:r>
            <a:r>
              <a:rPr spc="-65" dirty="0"/>
              <a:t> </a:t>
            </a:r>
            <a:r>
              <a:rPr dirty="0"/>
              <a:t>а</a:t>
            </a:r>
            <a:r>
              <a:rPr spc="-65" dirty="0"/>
              <a:t> </a:t>
            </a:r>
            <a:r>
              <a:rPr dirty="0"/>
              <a:t>также</a:t>
            </a:r>
            <a:r>
              <a:rPr spc="-50" dirty="0"/>
              <a:t> </a:t>
            </a:r>
            <a:r>
              <a:rPr dirty="0"/>
              <a:t>в</a:t>
            </a:r>
            <a:r>
              <a:rPr spc="-60" dirty="0"/>
              <a:t> </a:t>
            </a:r>
            <a:r>
              <a:rPr dirty="0"/>
              <a:t>некоторых</a:t>
            </a:r>
            <a:r>
              <a:rPr spc="-40" dirty="0"/>
              <a:t> </a:t>
            </a:r>
            <a:r>
              <a:rPr dirty="0"/>
              <a:t>случаях</a:t>
            </a:r>
            <a:r>
              <a:rPr spc="-65" dirty="0"/>
              <a:t> </a:t>
            </a:r>
            <a:r>
              <a:rPr spc="-10" dirty="0"/>
              <a:t>желание </a:t>
            </a:r>
            <a:r>
              <a:rPr dirty="0"/>
              <a:t>лица,</a:t>
            </a:r>
            <a:r>
              <a:rPr spc="-65" dirty="0"/>
              <a:t> </a:t>
            </a:r>
            <a:r>
              <a:rPr spc="-10" dirty="0"/>
              <a:t>нуждающегося</a:t>
            </a:r>
            <a:r>
              <a:rPr spc="-35" dirty="0"/>
              <a:t> </a:t>
            </a:r>
            <a:r>
              <a:rPr dirty="0"/>
              <a:t>в</a:t>
            </a:r>
            <a:r>
              <a:rPr spc="-25" dirty="0"/>
              <a:t> </a:t>
            </a:r>
            <a:r>
              <a:rPr dirty="0"/>
              <a:t>опеке</a:t>
            </a:r>
            <a:r>
              <a:rPr spc="-35" dirty="0"/>
              <a:t> </a:t>
            </a:r>
            <a:r>
              <a:rPr dirty="0"/>
              <a:t>или</a:t>
            </a:r>
            <a:r>
              <a:rPr spc="-55" dirty="0"/>
              <a:t> </a:t>
            </a:r>
            <a:r>
              <a:rPr spc="-10" dirty="0"/>
              <a:t>попечительстве.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31" y="758062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6382" y="318642"/>
            <a:ext cx="755650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17775" marR="5080" indent="-250571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Лица,</a:t>
            </a:r>
            <a:r>
              <a:rPr sz="2800" spc="-125" dirty="0"/>
              <a:t> </a:t>
            </a:r>
            <a:r>
              <a:rPr sz="2800" dirty="0"/>
              <a:t>имеющие</a:t>
            </a:r>
            <a:r>
              <a:rPr sz="2800" spc="-100" dirty="0"/>
              <a:t> </a:t>
            </a:r>
            <a:r>
              <a:rPr sz="2800" dirty="0"/>
              <a:t>право</a:t>
            </a:r>
            <a:r>
              <a:rPr sz="2800" spc="-110" dirty="0"/>
              <a:t> </a:t>
            </a:r>
            <a:r>
              <a:rPr sz="2800" dirty="0"/>
              <a:t>быть</a:t>
            </a:r>
            <a:r>
              <a:rPr sz="2800" spc="-110" dirty="0"/>
              <a:t> </a:t>
            </a:r>
            <a:r>
              <a:rPr sz="2800" dirty="0"/>
              <a:t>опекунами</a:t>
            </a:r>
            <a:r>
              <a:rPr sz="2800" spc="-95" dirty="0"/>
              <a:t> </a:t>
            </a:r>
            <a:r>
              <a:rPr sz="2800" spc="-50" dirty="0"/>
              <a:t>и </a:t>
            </a:r>
            <a:r>
              <a:rPr sz="2800" spc="-10" dirty="0"/>
              <a:t>попечителями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301620" y="1209114"/>
            <a:ext cx="9355455" cy="526732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Опекунами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попечителями</a:t>
            </a:r>
            <a:r>
              <a:rPr sz="19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могут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быть</a:t>
            </a:r>
            <a:r>
              <a:rPr sz="19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b="1" dirty="0">
                <a:solidFill>
                  <a:srgbClr val="00AF4F"/>
                </a:solidFill>
                <a:latin typeface="Century Gothic"/>
                <a:cs typeface="Century Gothic"/>
              </a:rPr>
              <a:t>дееспособные</a:t>
            </a:r>
            <a:r>
              <a:rPr sz="1900" b="1" spc="-5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1900" b="1" dirty="0">
                <a:solidFill>
                  <a:srgbClr val="00AF4F"/>
                </a:solidFill>
                <a:latin typeface="Century Gothic"/>
                <a:cs typeface="Century Gothic"/>
              </a:rPr>
              <a:t>лица</a:t>
            </a:r>
            <a:r>
              <a:rPr sz="1900" b="1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1900" b="1" dirty="0">
                <a:solidFill>
                  <a:srgbClr val="00AF4F"/>
                </a:solidFill>
                <a:latin typeface="Century Gothic"/>
                <a:cs typeface="Century Gothic"/>
              </a:rPr>
              <a:t>обоего</a:t>
            </a:r>
            <a:r>
              <a:rPr sz="1900" b="1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1900" b="1" spc="-10" dirty="0">
                <a:solidFill>
                  <a:srgbClr val="00AF4F"/>
                </a:solidFill>
                <a:latin typeface="Century Gothic"/>
                <a:cs typeface="Century Gothic"/>
              </a:rPr>
              <a:t>пола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,</a:t>
            </a:r>
            <a:endParaRPr sz="19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900" dirty="0">
                <a:solidFill>
                  <a:srgbClr val="FF0000"/>
                </a:solidFill>
                <a:latin typeface="Century Gothic"/>
                <a:cs typeface="Century Gothic"/>
              </a:rPr>
              <a:t>за</a:t>
            </a:r>
            <a:r>
              <a:rPr sz="1900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entury Gothic"/>
                <a:cs typeface="Century Gothic"/>
              </a:rPr>
              <a:t>исключением:</a:t>
            </a:r>
            <a:endParaRPr sz="1900">
              <a:latin typeface="Century Gothic"/>
              <a:cs typeface="Century Gothic"/>
            </a:endParaRPr>
          </a:p>
          <a:p>
            <a:pPr marL="158115" indent="-145415">
              <a:lnSpc>
                <a:spcPct val="100000"/>
              </a:lnSpc>
              <a:spcBef>
                <a:spcPts val="550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1900" spc="-1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больных</a:t>
            </a:r>
            <a:r>
              <a:rPr sz="19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хроническим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алкоголизмом,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наркоманией,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токсикоманией;</a:t>
            </a:r>
            <a:endParaRPr sz="1900">
              <a:latin typeface="Century Gothic"/>
              <a:cs typeface="Century Gothic"/>
            </a:endParaRPr>
          </a:p>
          <a:p>
            <a:pPr marL="158115" indent="-145415">
              <a:lnSpc>
                <a:spcPts val="2050"/>
              </a:lnSpc>
              <a:spcBef>
                <a:spcPts val="540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которые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состоянию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здоровья</a:t>
            </a:r>
            <a:r>
              <a:rPr sz="19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не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могут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осуществлять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права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endParaRPr sz="1900">
              <a:latin typeface="Century Gothic"/>
              <a:cs typeface="Century Gothic"/>
            </a:endParaRPr>
          </a:p>
          <a:p>
            <a:pPr marL="12700">
              <a:lnSpc>
                <a:spcPts val="1889"/>
              </a:lnSpc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выполнять</a:t>
            </a:r>
            <a:r>
              <a:rPr sz="19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обязанности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опекуна,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(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Перечень</a:t>
            </a:r>
            <a:r>
              <a:rPr sz="1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заболеваний,</a:t>
            </a:r>
            <a:r>
              <a:rPr sz="14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14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Century Gothic"/>
                <a:cs typeface="Century Gothic"/>
              </a:rPr>
              <a:t>наличии</a:t>
            </a:r>
            <a:endParaRPr sz="1400">
              <a:latin typeface="Century Gothic"/>
              <a:cs typeface="Century Gothic"/>
            </a:endParaRPr>
          </a:p>
          <a:p>
            <a:pPr marL="12700" marR="1233805">
              <a:lnSpc>
                <a:spcPct val="79000"/>
              </a:lnSpc>
              <a:spcBef>
                <a:spcPts val="190"/>
              </a:spcBef>
            </a:pP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которых</a:t>
            </a:r>
            <a:r>
              <a:rPr sz="14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лица</a:t>
            </a:r>
            <a:r>
              <a:rPr sz="14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не</a:t>
            </a:r>
            <a:r>
              <a:rPr sz="1400" spc="-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могут</a:t>
            </a:r>
            <a:r>
              <a:rPr sz="14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быть опекунами</a:t>
            </a:r>
            <a:r>
              <a:rPr sz="14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400" spc="-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попечителями,</a:t>
            </a:r>
            <a:r>
              <a:rPr sz="14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Century Gothic"/>
                <a:cs typeface="Century Gothic"/>
              </a:rPr>
              <a:t>устанавливается</a:t>
            </a:r>
            <a:r>
              <a:rPr sz="14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Century Gothic"/>
                <a:cs typeface="Century Gothic"/>
              </a:rPr>
              <a:t>Министерством здравоохранения)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;</a:t>
            </a:r>
            <a:endParaRPr sz="1800">
              <a:latin typeface="Century Gothic"/>
              <a:cs typeface="Century Gothic"/>
            </a:endParaRPr>
          </a:p>
          <a:p>
            <a:pPr marL="158115" indent="-145415">
              <a:lnSpc>
                <a:spcPct val="100000"/>
              </a:lnSpc>
              <a:spcBef>
                <a:spcPts val="535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19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лишенных</a:t>
            </a:r>
            <a:r>
              <a:rPr sz="19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судом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родительских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прав;</a:t>
            </a:r>
            <a:endParaRPr sz="1900">
              <a:latin typeface="Century Gothic"/>
              <a:cs typeface="Century Gothic"/>
            </a:endParaRPr>
          </a:p>
          <a:p>
            <a:pPr marL="158115" indent="-145415">
              <a:lnSpc>
                <a:spcPts val="2050"/>
              </a:lnSpc>
              <a:spcBef>
                <a:spcPts val="555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бывших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усыновителей,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если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усыновление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было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отменено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вследствие</a:t>
            </a:r>
            <a:endParaRPr sz="1900">
              <a:latin typeface="Century Gothic"/>
              <a:cs typeface="Century Gothic"/>
            </a:endParaRPr>
          </a:p>
          <a:p>
            <a:pPr marL="12700">
              <a:lnSpc>
                <a:spcPts val="2050"/>
              </a:lnSpc>
            </a:pP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ненадлежащего</a:t>
            </a:r>
            <a:r>
              <a:rPr sz="19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выполнения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усыновителем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своих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обязанностей;</a:t>
            </a:r>
            <a:endParaRPr sz="1900">
              <a:latin typeface="Century Gothic"/>
              <a:cs typeface="Century Gothic"/>
            </a:endParaRPr>
          </a:p>
          <a:p>
            <a:pPr marL="12700" marR="1501140" indent="145415">
              <a:lnSpc>
                <a:spcPct val="80000"/>
              </a:lnSpc>
              <a:spcBef>
                <a:spcPts val="994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19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отстраненных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от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опекуна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25" dirty="0">
                <a:solidFill>
                  <a:srgbClr val="595959"/>
                </a:solidFill>
                <a:latin typeface="Century Gothic"/>
                <a:cs typeface="Century Gothic"/>
              </a:rPr>
              <a:t>за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ненадлежащее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выполнение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возложенных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них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обязанностей;</a:t>
            </a:r>
            <a:endParaRPr sz="1900">
              <a:latin typeface="Century Gothic"/>
              <a:cs typeface="Century Gothic"/>
            </a:endParaRPr>
          </a:p>
          <a:p>
            <a:pPr marL="12700" marR="577215" indent="145415" algn="just">
              <a:lnSpc>
                <a:spcPts val="1820"/>
              </a:lnSpc>
              <a:spcBef>
                <a:spcPts val="985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имеющих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судимость</a:t>
            </a:r>
            <a:r>
              <a:rPr sz="19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за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умышленные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преступления,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а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20" dirty="0">
                <a:solidFill>
                  <a:srgbClr val="595959"/>
                </a:solidFill>
                <a:latin typeface="Century Gothic"/>
                <a:cs typeface="Century Gothic"/>
              </a:rPr>
              <a:t>лиц,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осуждавшихся</a:t>
            </a:r>
            <a:r>
              <a:rPr sz="19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за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умышленные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тяжкие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особо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тяжкие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преступления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против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человека;</a:t>
            </a:r>
            <a:endParaRPr sz="1900">
              <a:latin typeface="Century Gothic"/>
              <a:cs typeface="Century Gothic"/>
            </a:endParaRPr>
          </a:p>
          <a:p>
            <a:pPr marL="12700" marR="705485" indent="145415">
              <a:lnSpc>
                <a:spcPct val="80000"/>
              </a:lnSpc>
              <a:spcBef>
                <a:spcPts val="1035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дети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которых</a:t>
            </a:r>
            <a:r>
              <a:rPr sz="19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были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признаны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нуждающимися</a:t>
            </a:r>
            <a:r>
              <a:rPr sz="19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государственной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защите</a:t>
            </a:r>
            <a:r>
              <a:rPr sz="19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связи</a:t>
            </a:r>
            <a:r>
              <a:rPr sz="19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невыполнением</a:t>
            </a:r>
            <a:r>
              <a:rPr sz="19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9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ненадлежащим</a:t>
            </a:r>
            <a:r>
              <a:rPr sz="19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выполнением</a:t>
            </a:r>
            <a:endParaRPr sz="1900">
              <a:latin typeface="Century Gothic"/>
              <a:cs typeface="Century Gothic"/>
            </a:endParaRPr>
          </a:p>
          <a:p>
            <a:pPr marL="12700">
              <a:lnSpc>
                <a:spcPts val="1825"/>
              </a:lnSpc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данными</a:t>
            </a:r>
            <a:r>
              <a:rPr sz="19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лицами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своих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19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воспитанию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содержанию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детей.</a:t>
            </a:r>
            <a:endParaRPr sz="19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78446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18485" y="492709"/>
            <a:ext cx="7855584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6865" marR="5080" indent="-15748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Документы</a:t>
            </a:r>
            <a:r>
              <a:rPr sz="2800" spc="-85" dirty="0"/>
              <a:t> </a:t>
            </a:r>
            <a:r>
              <a:rPr sz="2800" spc="-10" dirty="0"/>
              <a:t>необходимые</a:t>
            </a:r>
            <a:r>
              <a:rPr sz="2800" spc="-75" dirty="0"/>
              <a:t> </a:t>
            </a:r>
            <a:r>
              <a:rPr sz="2800" dirty="0"/>
              <a:t>для</a:t>
            </a:r>
            <a:r>
              <a:rPr sz="2800" spc="-95" dirty="0"/>
              <a:t> </a:t>
            </a:r>
            <a:r>
              <a:rPr sz="2800" spc="-10" dirty="0"/>
              <a:t>установления </a:t>
            </a:r>
            <a:r>
              <a:rPr sz="2800" dirty="0"/>
              <a:t>опеки</a:t>
            </a:r>
            <a:r>
              <a:rPr sz="2800" spc="-70" dirty="0"/>
              <a:t> </a:t>
            </a:r>
            <a:r>
              <a:rPr sz="2800" dirty="0"/>
              <a:t>или</a:t>
            </a:r>
            <a:r>
              <a:rPr sz="2800" spc="-75" dirty="0"/>
              <a:t> </a:t>
            </a:r>
            <a:r>
              <a:rPr sz="2800" spc="-10" dirty="0"/>
              <a:t>попечительства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668270" y="1495346"/>
            <a:ext cx="8680450" cy="444563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1090"/>
              </a:spcBef>
              <a:buChar char="-"/>
              <a:tabLst>
                <a:tab pos="165735" algn="l"/>
              </a:tabLst>
            </a:pP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заявление;</a:t>
            </a:r>
            <a:endParaRPr sz="2000" dirty="0">
              <a:latin typeface="Century Gothic"/>
              <a:cs typeface="Century Gothic"/>
            </a:endParaRPr>
          </a:p>
          <a:p>
            <a:pPr marL="165735" indent="-153035">
              <a:lnSpc>
                <a:spcPct val="100000"/>
              </a:lnSpc>
              <a:spcBef>
                <a:spcPts val="994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паспорт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иной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документ,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удостоверяющий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личность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кандидата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опекуны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(попечители);</a:t>
            </a:r>
            <a:endParaRPr sz="2000" dirty="0">
              <a:latin typeface="Century Gothic"/>
              <a:cs typeface="Century Gothic"/>
            </a:endParaRPr>
          </a:p>
          <a:p>
            <a:pPr marL="165735" indent="-153035">
              <a:lnSpc>
                <a:spcPct val="100000"/>
              </a:lnSpc>
              <a:spcBef>
                <a:spcPts val="1005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автобиография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кандидата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опекуны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(попечители);</a:t>
            </a:r>
            <a:endParaRPr sz="2000" dirty="0">
              <a:latin typeface="Century Gothic"/>
              <a:cs typeface="Century Gothic"/>
            </a:endParaRPr>
          </a:p>
          <a:p>
            <a:pPr marL="165735" indent="-153035">
              <a:lnSpc>
                <a:spcPct val="100000"/>
              </a:lnSpc>
              <a:spcBef>
                <a:spcPts val="994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одна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фотография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заявителя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размером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30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x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40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мм;</a:t>
            </a:r>
            <a:endParaRPr sz="2000" dirty="0">
              <a:latin typeface="Century Gothic"/>
              <a:cs typeface="Century Gothic"/>
            </a:endParaRPr>
          </a:p>
          <a:p>
            <a:pPr marL="12700" marR="5080" indent="153035">
              <a:lnSpc>
                <a:spcPct val="100000"/>
              </a:lnSpc>
              <a:spcBef>
                <a:spcPts val="1000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медицинская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справка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состоянии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здоровья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кандидата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опекуны (попечители);</a:t>
            </a:r>
            <a:endParaRPr sz="2000" dirty="0">
              <a:latin typeface="Century Gothic"/>
              <a:cs typeface="Century Gothic"/>
            </a:endParaRPr>
          </a:p>
          <a:p>
            <a:pPr marL="12700" marR="451484" indent="153035">
              <a:lnSpc>
                <a:spcPct val="100000"/>
              </a:lnSpc>
              <a:spcBef>
                <a:spcPts val="1010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документ,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подтверждающий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наличие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основания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назначения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(попечительства),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а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именно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вступившее</a:t>
            </a:r>
            <a:r>
              <a:rPr sz="2000" b="1" spc="-5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в</a:t>
            </a:r>
            <a:r>
              <a:rPr sz="2000" b="1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законную</a:t>
            </a:r>
            <a:r>
              <a:rPr sz="2000" b="1" spc="-4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силу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решение</a:t>
            </a:r>
            <a:r>
              <a:rPr sz="2000" b="1" spc="-9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суда</a:t>
            </a:r>
            <a:r>
              <a:rPr sz="2000" b="1" spc="-4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признании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гражданина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отношении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которого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планируется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установление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ограниченным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дееспособности.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09209" y="649299"/>
            <a:ext cx="368172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ВНИМАНИЕ!</a:t>
            </a:r>
            <a:r>
              <a:rPr sz="2800" spc="-1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ВАЖНО!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209800" y="1371600"/>
            <a:ext cx="9479914" cy="5085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260" marR="15748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lang="ru-RU" sz="2400" dirty="0" smtClean="0">
                <a:solidFill>
                  <a:srgbClr val="262626"/>
                </a:solidFill>
                <a:latin typeface="Century Gothic"/>
                <a:cs typeface="Century Gothic"/>
              </a:rPr>
              <a:t>Дзержинском районе </a:t>
            </a:r>
            <a:r>
              <a:rPr sz="24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заявление</a:t>
            </a:r>
            <a:r>
              <a:rPr sz="2400" spc="-65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об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установлении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подается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кандидатом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опекуны (попечители)</a:t>
            </a:r>
            <a:endParaRPr sz="2400" dirty="0">
              <a:latin typeface="Century Gothic"/>
              <a:cs typeface="Century Gothic"/>
            </a:endParaRPr>
          </a:p>
          <a:p>
            <a:pPr marL="203200" marR="193675"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службу</a:t>
            </a:r>
            <a:r>
              <a:rPr sz="2400" spc="-6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«одно</a:t>
            </a:r>
            <a:r>
              <a:rPr sz="24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окно»</a:t>
            </a:r>
            <a:r>
              <a:rPr sz="24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lang="ru-RU" sz="2400" spc="-45" dirty="0" smtClean="0">
                <a:solidFill>
                  <a:srgbClr val="00AF4F"/>
                </a:solidFill>
                <a:latin typeface="Century Gothic"/>
                <a:cs typeface="Century Gothic"/>
              </a:rPr>
              <a:t>Дзержинского районного исполнительного комитета </a:t>
            </a:r>
            <a:r>
              <a:rPr sz="24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400" spc="-40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адресу:</a:t>
            </a:r>
            <a:endParaRPr sz="2400" dirty="0">
              <a:latin typeface="Century Gothic"/>
              <a:cs typeface="Century Gothic"/>
            </a:endParaRPr>
          </a:p>
          <a:p>
            <a:pPr marL="5080" algn="ctr"/>
            <a:r>
              <a:rPr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г.</a:t>
            </a:r>
            <a:r>
              <a:rPr lang="ru-RU"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Дзержинск</a:t>
            </a:r>
            <a:r>
              <a:rPr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,</a:t>
            </a:r>
            <a:r>
              <a:rPr sz="2400" spc="-50" dirty="0" smtClean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lang="ru-RU" sz="2400" dirty="0" err="1" smtClean="0">
                <a:solidFill>
                  <a:srgbClr val="00AF4F"/>
                </a:solidFill>
                <a:latin typeface="Century Gothic"/>
                <a:cs typeface="Century Gothic"/>
              </a:rPr>
              <a:t>пл</a:t>
            </a:r>
            <a:r>
              <a:rPr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.</a:t>
            </a:r>
            <a:r>
              <a:rPr lang="ru-RU"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 Дзержинского</a:t>
            </a:r>
            <a:r>
              <a:rPr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,</a:t>
            </a:r>
            <a:r>
              <a:rPr sz="2400" spc="-55" dirty="0" smtClean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spc="-10" dirty="0" smtClean="0">
                <a:solidFill>
                  <a:srgbClr val="00AF4F"/>
                </a:solidFill>
                <a:latin typeface="Century Gothic"/>
                <a:cs typeface="Century Gothic"/>
              </a:rPr>
              <a:t>д.</a:t>
            </a:r>
            <a:r>
              <a:rPr lang="ru-RU" sz="2400" spc="-10" dirty="0" smtClean="0">
                <a:solidFill>
                  <a:srgbClr val="00AF4F"/>
                </a:solidFill>
                <a:latin typeface="Century Gothic"/>
                <a:cs typeface="Century Gothic"/>
              </a:rPr>
              <a:t>1</a:t>
            </a:r>
            <a:r>
              <a:rPr sz="2400" spc="-10" dirty="0" smtClean="0">
                <a:solidFill>
                  <a:srgbClr val="00AF4F"/>
                </a:solidFill>
                <a:latin typeface="Century Gothic"/>
                <a:cs typeface="Century Gothic"/>
              </a:rPr>
              <a:t>.</a:t>
            </a:r>
            <a:r>
              <a:rPr lang="ru-RU" sz="2400" spc="-10" dirty="0" smtClean="0">
                <a:solidFill>
                  <a:srgbClr val="00AF4F"/>
                </a:solidFill>
                <a:latin typeface="Century Gothic"/>
                <a:cs typeface="Century Gothic"/>
              </a:rPr>
              <a:t> или </a:t>
            </a:r>
            <a:r>
              <a:rPr lang="ru-RU" sz="2400" spc="-10" dirty="0" err="1" smtClean="0">
                <a:solidFill>
                  <a:srgbClr val="00AF4F"/>
                </a:solidFill>
                <a:latin typeface="Century Gothic"/>
                <a:cs typeface="Century Gothic"/>
              </a:rPr>
              <a:t>Фанипольского</a:t>
            </a:r>
            <a:r>
              <a:rPr lang="ru-RU" sz="2400" spc="-10" dirty="0" smtClean="0">
                <a:solidFill>
                  <a:srgbClr val="00AF4F"/>
                </a:solidFill>
                <a:latin typeface="Century Gothic"/>
                <a:cs typeface="Century Gothic"/>
              </a:rPr>
              <a:t> городского исполнительного комитета </a:t>
            </a:r>
            <a:r>
              <a:rPr lang="ru-RU" sz="2400" dirty="0" smtClean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lang="ru-RU" sz="2400" spc="-40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lang="ru-RU" sz="2400" spc="-10" dirty="0" smtClean="0">
                <a:solidFill>
                  <a:srgbClr val="262626"/>
                </a:solidFill>
                <a:latin typeface="Century Gothic"/>
                <a:cs typeface="Century Gothic"/>
              </a:rPr>
              <a:t>адресу:</a:t>
            </a:r>
            <a:endParaRPr lang="ru-RU" sz="2400" dirty="0" smtClean="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</a:pPr>
            <a:r>
              <a:rPr lang="ru-RU" sz="2400" dirty="0" err="1" smtClean="0">
                <a:solidFill>
                  <a:srgbClr val="00AF4F"/>
                </a:solidFill>
                <a:latin typeface="Century Gothic"/>
                <a:cs typeface="Century Gothic"/>
              </a:rPr>
              <a:t>г.Фаниполь</a:t>
            </a:r>
            <a:r>
              <a:rPr lang="ru-RU"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,</a:t>
            </a:r>
            <a:r>
              <a:rPr lang="ru-RU" sz="2400" spc="-50" dirty="0" smtClean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lang="ru-RU" sz="2400" dirty="0" smtClean="0">
                <a:solidFill>
                  <a:srgbClr val="00AF4F"/>
                </a:solidFill>
                <a:latin typeface="Century Gothic"/>
                <a:cs typeface="Century Gothic"/>
              </a:rPr>
              <a:t>ул. Комсомольская,</a:t>
            </a:r>
            <a:r>
              <a:rPr lang="ru-RU" sz="2400" spc="-55" dirty="0" smtClean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lang="ru-RU" sz="2400" spc="-10" dirty="0" smtClean="0">
                <a:solidFill>
                  <a:srgbClr val="00AF4F"/>
                </a:solidFill>
                <a:latin typeface="Century Gothic"/>
                <a:cs typeface="Century Gothic"/>
              </a:rPr>
              <a:t>д.32.</a:t>
            </a:r>
            <a:endParaRPr lang="ru-RU" sz="900" spc="-10" dirty="0" smtClean="0">
              <a:solidFill>
                <a:srgbClr val="00AF4F"/>
              </a:solidFill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</a:pPr>
            <a:endParaRPr sz="900" dirty="0">
              <a:latin typeface="Century Gothic"/>
              <a:cs typeface="Century Gothic"/>
            </a:endParaRPr>
          </a:p>
          <a:p>
            <a:pPr marL="276225" marR="262890" algn="ctr">
              <a:lnSpc>
                <a:spcPct val="100000"/>
              </a:lnSpc>
              <a:tabLst>
                <a:tab pos="5450840" algn="l"/>
              </a:tabLst>
            </a:pP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Срок</a:t>
            </a:r>
            <a:r>
              <a:rPr sz="24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рассмотрения</a:t>
            </a:r>
            <a:r>
              <a:rPr sz="2400" spc="-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заявления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–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	не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позднее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1</a:t>
            </a:r>
            <a:r>
              <a:rPr sz="2400" spc="-5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месяца</a:t>
            </a:r>
            <a:r>
              <a:rPr sz="24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со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дня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подачи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заявления.</a:t>
            </a:r>
            <a:endParaRPr sz="2400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Плата</a:t>
            </a:r>
            <a:r>
              <a:rPr sz="2400" spc="-9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dirty="0" err="1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r>
              <a:rPr sz="24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lang="ru-RU" sz="24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24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существление</a:t>
            </a:r>
            <a:r>
              <a:rPr sz="2400" spc="-65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процедуры</a:t>
            </a:r>
            <a:r>
              <a:rPr sz="24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установлению</a:t>
            </a:r>
            <a:r>
              <a:rPr sz="24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опеки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 попечительства</a:t>
            </a:r>
            <a:endParaRPr sz="2400" dirty="0">
              <a:latin typeface="Century Gothic"/>
              <a:cs typeface="Century Gothic"/>
            </a:endParaRPr>
          </a:p>
          <a:p>
            <a:pPr marL="6985" algn="ctr">
              <a:lnSpc>
                <a:spcPct val="100000"/>
              </a:lnSpc>
            </a:pPr>
            <a:r>
              <a:rPr sz="2400" dirty="0">
                <a:solidFill>
                  <a:srgbClr val="00AF4F"/>
                </a:solidFill>
                <a:latin typeface="Century Gothic"/>
                <a:cs typeface="Century Gothic"/>
              </a:rPr>
              <a:t>не</a:t>
            </a:r>
            <a:r>
              <a:rPr sz="24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00AF4F"/>
                </a:solidFill>
                <a:latin typeface="Century Gothic"/>
                <a:cs typeface="Century Gothic"/>
              </a:rPr>
              <a:t>взимается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.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533400"/>
            <a:ext cx="8744711" cy="6424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Обязанности опекунов и попечителей</a:t>
            </a: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200" dirty="0" smtClean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2200" spc="-30" dirty="0" smtClean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забота</a:t>
            </a:r>
            <a:r>
              <a:rPr sz="22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содержании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находящихся</a:t>
            </a:r>
            <a:r>
              <a:rPr sz="22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под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их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опекой</a:t>
            </a:r>
            <a:r>
              <a:rPr sz="22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или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попечительством;</a:t>
            </a:r>
            <a:endParaRPr sz="2200" dirty="0">
              <a:latin typeface="Century Gothic"/>
              <a:cs typeface="Century Gothic"/>
            </a:endParaRPr>
          </a:p>
          <a:p>
            <a:pPr marL="6350" algn="ctr">
              <a:lnSpc>
                <a:spcPct val="100000"/>
              </a:lnSpc>
              <a:spcBef>
                <a:spcPts val="2640"/>
              </a:spcBef>
            </a:pP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22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создание</a:t>
            </a:r>
            <a:r>
              <a:rPr sz="22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подопечным</a:t>
            </a:r>
            <a:r>
              <a:rPr sz="22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необходимых</a:t>
            </a:r>
            <a:r>
              <a:rPr sz="22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бытовых</a:t>
            </a:r>
            <a:r>
              <a:rPr sz="22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условий;</a:t>
            </a:r>
            <a:endParaRPr sz="2200" dirty="0">
              <a:latin typeface="Century Gothic"/>
              <a:cs typeface="Century Gothic"/>
            </a:endParaRPr>
          </a:p>
          <a:p>
            <a:pPr marL="84455" algn="ctr">
              <a:lnSpc>
                <a:spcPct val="100000"/>
              </a:lnSpc>
            </a:pP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обеспечение</a:t>
            </a:r>
            <a:r>
              <a:rPr sz="22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подопечных</a:t>
            </a:r>
            <a:r>
              <a:rPr sz="22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уходом</a:t>
            </a:r>
            <a:r>
              <a:rPr sz="22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2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лечением;</a:t>
            </a:r>
            <a:endParaRPr sz="2200" dirty="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  <a:spcBef>
                <a:spcPts val="2640"/>
              </a:spcBef>
            </a:pP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защита</a:t>
            </a:r>
            <a:r>
              <a:rPr sz="22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прав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законных</a:t>
            </a:r>
            <a:r>
              <a:rPr sz="22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интересов</a:t>
            </a:r>
            <a:r>
              <a:rPr sz="2200" spc="-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подопечного.</a:t>
            </a:r>
            <a:endParaRPr sz="2200" dirty="0">
              <a:latin typeface="Century Gothic"/>
              <a:cs typeface="Century Gothic"/>
            </a:endParaRPr>
          </a:p>
          <a:p>
            <a:pPr marL="147955" marR="136525" algn="ctr">
              <a:lnSpc>
                <a:spcPct val="100000"/>
              </a:lnSpc>
              <a:spcBef>
                <a:spcPts val="2645"/>
              </a:spcBef>
            </a:pP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Кроме</a:t>
            </a:r>
            <a:r>
              <a:rPr sz="22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того</a:t>
            </a:r>
            <a:r>
              <a:rPr sz="22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опекуны</a:t>
            </a:r>
            <a:r>
              <a:rPr sz="22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2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попечители</a:t>
            </a:r>
            <a:r>
              <a:rPr sz="22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совершеннолетних</a:t>
            </a:r>
            <a:r>
              <a:rPr sz="22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595959"/>
                </a:solidFill>
                <a:latin typeface="Century Gothic"/>
                <a:cs typeface="Century Gothic"/>
              </a:rPr>
              <a:t>лиц,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признанных</a:t>
            </a:r>
            <a:r>
              <a:rPr sz="22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недееспособными</a:t>
            </a:r>
            <a:r>
              <a:rPr sz="22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либо</a:t>
            </a:r>
            <a:r>
              <a:rPr sz="22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признанных</a:t>
            </a:r>
            <a:endParaRPr sz="2200" dirty="0">
              <a:latin typeface="Century Gothic"/>
              <a:cs typeface="Century Gothic"/>
            </a:endParaRPr>
          </a:p>
          <a:p>
            <a:pPr marL="1905" algn="ctr">
              <a:lnSpc>
                <a:spcPct val="100000"/>
              </a:lnSpc>
            </a:pP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ограниченно</a:t>
            </a:r>
            <a:r>
              <a:rPr sz="2200" spc="-1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дееспособными</a:t>
            </a:r>
            <a:r>
              <a:rPr sz="2200" spc="-10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вследствие</a:t>
            </a:r>
            <a:r>
              <a:rPr sz="2200" spc="-1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психического</a:t>
            </a:r>
            <a:endParaRPr sz="2200" dirty="0">
              <a:latin typeface="Century Gothic"/>
              <a:cs typeface="Century Gothic"/>
            </a:endParaRPr>
          </a:p>
          <a:p>
            <a:pPr marL="88900" marR="79375" algn="ctr">
              <a:lnSpc>
                <a:spcPct val="100000"/>
              </a:lnSpc>
            </a:pP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расстройства</a:t>
            </a:r>
            <a:r>
              <a:rPr sz="22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(заболевания),</a:t>
            </a:r>
            <a:r>
              <a:rPr sz="22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обязаны,</a:t>
            </a:r>
            <a:r>
              <a:rPr sz="22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принимать</a:t>
            </a:r>
            <a:r>
              <a:rPr sz="22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меры</a:t>
            </a:r>
            <a:r>
              <a:rPr sz="22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595959"/>
                </a:solidFill>
                <a:latin typeface="Century Gothic"/>
                <a:cs typeface="Century Gothic"/>
              </a:rPr>
              <a:t>по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обеспечению</a:t>
            </a:r>
            <a:r>
              <a:rPr sz="22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оказания</a:t>
            </a:r>
            <a:r>
              <a:rPr sz="2200" spc="-1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подопечным</a:t>
            </a:r>
            <a:r>
              <a:rPr sz="2200" spc="-10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необходимой </a:t>
            </a:r>
            <a:r>
              <a:rPr sz="2200" dirty="0">
                <a:solidFill>
                  <a:srgbClr val="595959"/>
                </a:solidFill>
                <a:latin typeface="Century Gothic"/>
                <a:cs typeface="Century Gothic"/>
              </a:rPr>
              <a:t>медицинской</a:t>
            </a:r>
            <a:r>
              <a:rPr sz="22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помощи.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62000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0728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Обязанности</a:t>
            </a:r>
            <a:r>
              <a:rPr sz="3200" spc="-75" dirty="0"/>
              <a:t> </a:t>
            </a:r>
            <a:r>
              <a:rPr sz="3200" dirty="0"/>
              <a:t>опекунов</a:t>
            </a:r>
            <a:r>
              <a:rPr sz="3200" spc="-60" dirty="0"/>
              <a:t> </a:t>
            </a:r>
            <a:r>
              <a:rPr sz="3200" dirty="0"/>
              <a:t>и</a:t>
            </a:r>
            <a:r>
              <a:rPr sz="3200" spc="-45" dirty="0"/>
              <a:t> </a:t>
            </a:r>
            <a:r>
              <a:rPr sz="3200" spc="-10" dirty="0"/>
              <a:t>попечителей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557017" y="2081276"/>
            <a:ext cx="878332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8805" marR="298450" indent="-29146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4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случае</a:t>
            </a:r>
            <a:r>
              <a:rPr sz="24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улучшения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состояния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здоровья</a:t>
            </a:r>
            <a:r>
              <a:rPr sz="24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подопечного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опекун</a:t>
            </a:r>
            <a:r>
              <a:rPr sz="24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4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обязан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обратиться</a:t>
            </a:r>
            <a:r>
              <a:rPr sz="24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суд</a:t>
            </a:r>
            <a:r>
              <a:rPr sz="2400" spc="-50" dirty="0">
                <a:solidFill>
                  <a:srgbClr val="595959"/>
                </a:solidFill>
                <a:latin typeface="Century Gothic"/>
                <a:cs typeface="Century Gothic"/>
              </a:rPr>
              <a:t> с</a:t>
            </a:r>
            <a:endParaRPr sz="2400">
              <a:latin typeface="Century Gothic"/>
              <a:cs typeface="Century Gothic"/>
            </a:endParaRPr>
          </a:p>
          <a:p>
            <a:pPr marL="234950" marR="5080" indent="-222885">
              <a:lnSpc>
                <a:spcPct val="100000"/>
              </a:lnSpc>
            </a:pP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заявлением</a:t>
            </a:r>
            <a:r>
              <a:rPr sz="24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24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признании</a:t>
            </a:r>
            <a:r>
              <a:rPr sz="24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недееспособного</a:t>
            </a:r>
            <a:r>
              <a:rPr sz="24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гражданина дееспособным</a:t>
            </a:r>
            <a:r>
              <a:rPr sz="24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4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24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признании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недееспособного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гражданина</a:t>
            </a:r>
            <a:r>
              <a:rPr sz="2400" spc="-10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ограниченно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дееспособным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вследствие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психического</a:t>
            </a:r>
            <a:r>
              <a:rPr sz="24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расстройства</a:t>
            </a:r>
            <a:r>
              <a:rPr sz="24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(заболевания)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либо</a:t>
            </a:r>
            <a:r>
              <a:rPr sz="24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595959"/>
                </a:solidFill>
                <a:latin typeface="Century Gothic"/>
                <a:cs typeface="Century Gothic"/>
              </a:rPr>
              <a:t>об</a:t>
            </a:r>
            <a:endParaRPr sz="2400">
              <a:latin typeface="Century Gothic"/>
              <a:cs typeface="Century Gothic"/>
            </a:endParaRPr>
          </a:p>
          <a:p>
            <a:pPr marL="393065" marR="383540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отмене</a:t>
            </a:r>
            <a:r>
              <a:rPr sz="2400" spc="-10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ограничения</a:t>
            </a:r>
            <a:r>
              <a:rPr sz="2400" spc="-1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дееспособности</a:t>
            </a:r>
            <a:r>
              <a:rPr sz="2400" spc="-1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гражданина,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который</a:t>
            </a:r>
            <a:r>
              <a:rPr sz="24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был</a:t>
            </a:r>
            <a:r>
              <a:rPr sz="24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признан</a:t>
            </a:r>
            <a:r>
              <a:rPr sz="24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ограниченно</a:t>
            </a:r>
            <a:r>
              <a:rPr sz="24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дееспособным</a:t>
            </a:r>
            <a:endParaRPr sz="240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</a:pP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вследствие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психического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расстройства</a:t>
            </a:r>
            <a:r>
              <a:rPr sz="24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(заболевания).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" y="645033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43705" y="517398"/>
            <a:ext cx="6607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Содержание</a:t>
            </a:r>
            <a:r>
              <a:rPr sz="4000" spc="-200" dirty="0"/>
              <a:t> </a:t>
            </a:r>
            <a:r>
              <a:rPr sz="4000" spc="-10" dirty="0"/>
              <a:t>подопечных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692654" y="1672793"/>
            <a:ext cx="8705850" cy="3883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52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entury Gothic"/>
                <a:cs typeface="Century Gothic"/>
              </a:rPr>
              <a:t>На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содержание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подопечных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расходуются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суммы,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следуемые</a:t>
            </a:r>
            <a:endParaRPr sz="2000" dirty="0">
              <a:latin typeface="Century Gothic"/>
              <a:cs typeface="Century Gothic"/>
            </a:endParaRPr>
          </a:p>
          <a:p>
            <a:pPr marL="281940" marR="274320" indent="8826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entury Gothic"/>
                <a:cs typeface="Century Gothic"/>
              </a:rPr>
              <a:t>подопечным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в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качестве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пенсий,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пособий,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алиментов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и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других </a:t>
            </a:r>
            <a:r>
              <a:rPr sz="2000" dirty="0">
                <a:latin typeface="Century Gothic"/>
                <a:cs typeface="Century Gothic"/>
              </a:rPr>
              <a:t>текущих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поступлений,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поступают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в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распоряжение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опекуна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или</a:t>
            </a:r>
            <a:endParaRPr sz="2000" dirty="0">
              <a:latin typeface="Century Gothic"/>
              <a:cs typeface="Century Gothic"/>
            </a:endParaRPr>
          </a:p>
          <a:p>
            <a:pPr marL="2540" algn="ctr">
              <a:lnSpc>
                <a:spcPct val="100000"/>
              </a:lnSpc>
            </a:pPr>
            <a:r>
              <a:rPr sz="2000" dirty="0">
                <a:latin typeface="Century Gothic"/>
                <a:cs typeface="Century Gothic"/>
              </a:rPr>
              <a:t>попечителя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spc="-50" dirty="0">
                <a:latin typeface="Century Gothic"/>
                <a:cs typeface="Century Gothic"/>
              </a:rPr>
              <a:t>.</a:t>
            </a:r>
            <a:endParaRPr sz="2000" dirty="0">
              <a:latin typeface="Century Gothic"/>
              <a:cs typeface="Century Gothic"/>
            </a:endParaRPr>
          </a:p>
          <a:p>
            <a:pPr marL="248920" marR="236220" indent="-3175" algn="ctr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latin typeface="Century Gothic"/>
                <a:cs typeface="Century Gothic"/>
              </a:rPr>
              <a:t>Если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этих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сумм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недостаточно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для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покрытия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всех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необходимых </a:t>
            </a:r>
            <a:r>
              <a:rPr sz="2000" dirty="0">
                <a:latin typeface="Century Gothic"/>
                <a:cs typeface="Century Gothic"/>
              </a:rPr>
              <a:t>расходов,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то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они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могут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быть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возмещены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из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другого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имущества, </a:t>
            </a:r>
            <a:r>
              <a:rPr sz="2000" dirty="0">
                <a:latin typeface="Century Gothic"/>
                <a:cs typeface="Century Gothic"/>
              </a:rPr>
              <a:t>принадлежащего</a:t>
            </a:r>
            <a:r>
              <a:rPr sz="2000" spc="-11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подопечному.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935"/>
              </a:spcBef>
            </a:pPr>
            <a:endParaRPr sz="2000" dirty="0">
              <a:latin typeface="Century Gothic"/>
              <a:cs typeface="Century Gothic"/>
            </a:endParaRPr>
          </a:p>
          <a:p>
            <a:pPr marL="2540" algn="ctr">
              <a:lnSpc>
                <a:spcPct val="100000"/>
              </a:lnSpc>
            </a:pPr>
            <a:r>
              <a:rPr sz="280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r>
              <a:rPr sz="2800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Опекуны,</a:t>
            </a:r>
            <a:r>
              <a:rPr sz="2000" b="1" i="1" u="sng" spc="-55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попечители</a:t>
            </a:r>
            <a:r>
              <a:rPr sz="2000" b="1" i="1" u="sng" spc="-50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не</a:t>
            </a:r>
            <a:r>
              <a:rPr sz="2000" b="1" i="1" u="sng" spc="-50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обязаны</a:t>
            </a:r>
            <a:r>
              <a:rPr sz="2000" b="1" i="1" u="sng" spc="-65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содержать</a:t>
            </a:r>
            <a:r>
              <a:rPr sz="2000" b="1" i="1" u="sng" spc="-60" dirty="0">
                <a:latin typeface="Century Gothic"/>
                <a:cs typeface="Century Gothic"/>
              </a:rPr>
              <a:t> </a:t>
            </a:r>
            <a:r>
              <a:rPr sz="2000" b="1" i="1" u="sng" spc="-20" dirty="0">
                <a:latin typeface="Century Gothic"/>
                <a:cs typeface="Century Gothic"/>
              </a:rPr>
              <a:t>лиц,</a:t>
            </a:r>
            <a:endParaRPr sz="2000" b="1" i="1" u="sng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20"/>
              </a:spcBef>
            </a:pPr>
            <a:r>
              <a:rPr sz="2000" b="1" i="1" u="sng" dirty="0">
                <a:latin typeface="Century Gothic"/>
                <a:cs typeface="Century Gothic"/>
              </a:rPr>
              <a:t>находящихся</a:t>
            </a:r>
            <a:r>
              <a:rPr sz="2000" b="1" i="1" u="sng" spc="-35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под</a:t>
            </a:r>
            <a:r>
              <a:rPr sz="2000" b="1" i="1" u="sng" spc="-20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их</a:t>
            </a:r>
            <a:r>
              <a:rPr sz="2000" b="1" i="1" u="sng" spc="-20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опекой,</a:t>
            </a:r>
            <a:r>
              <a:rPr sz="2000" b="1" i="1" u="sng" spc="-45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попечительством,</a:t>
            </a:r>
            <a:r>
              <a:rPr sz="2000" b="1" i="1" u="sng" spc="-65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за</a:t>
            </a:r>
            <a:r>
              <a:rPr sz="2000" b="1" i="1" u="sng" spc="-20" dirty="0">
                <a:latin typeface="Century Gothic"/>
                <a:cs typeface="Century Gothic"/>
              </a:rPr>
              <a:t> </a:t>
            </a:r>
            <a:r>
              <a:rPr sz="2000" b="1" i="1" u="sng" dirty="0">
                <a:latin typeface="Century Gothic"/>
                <a:cs typeface="Century Gothic"/>
              </a:rPr>
              <a:t>счет</a:t>
            </a:r>
            <a:r>
              <a:rPr sz="2000" b="1" i="1" u="sng" spc="-35" dirty="0">
                <a:latin typeface="Century Gothic"/>
                <a:cs typeface="Century Gothic"/>
              </a:rPr>
              <a:t> </a:t>
            </a:r>
            <a:r>
              <a:rPr sz="2000" b="1" i="1" u="sng" spc="-10" dirty="0">
                <a:latin typeface="Century Gothic"/>
                <a:cs typeface="Century Gothic"/>
              </a:rPr>
              <a:t>собственных средств.</a:t>
            </a:r>
            <a:endParaRPr sz="2000" b="1" i="1" u="sng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262626"/>
                </a:solidFill>
              </a:rPr>
              <a:t>Опека</a:t>
            </a:r>
            <a:r>
              <a:rPr sz="3200" spc="-70" dirty="0">
                <a:solidFill>
                  <a:srgbClr val="262626"/>
                </a:solidFill>
              </a:rPr>
              <a:t> </a:t>
            </a:r>
            <a:r>
              <a:rPr sz="2000" dirty="0">
                <a:solidFill>
                  <a:srgbClr val="262626"/>
                </a:solidFill>
              </a:rPr>
              <a:t>устанавливается</a:t>
            </a:r>
            <a:r>
              <a:rPr sz="2000" spc="-65" dirty="0">
                <a:solidFill>
                  <a:srgbClr val="262626"/>
                </a:solidFill>
              </a:rPr>
              <a:t> </a:t>
            </a:r>
            <a:r>
              <a:rPr sz="2000" dirty="0">
                <a:solidFill>
                  <a:srgbClr val="262626"/>
                </a:solidFill>
              </a:rPr>
              <a:t>над</a:t>
            </a:r>
            <a:r>
              <a:rPr sz="2000" spc="-40" dirty="0">
                <a:solidFill>
                  <a:srgbClr val="262626"/>
                </a:solidFill>
              </a:rPr>
              <a:t> </a:t>
            </a:r>
            <a:r>
              <a:rPr sz="2000" dirty="0">
                <a:solidFill>
                  <a:srgbClr val="262626"/>
                </a:solidFill>
              </a:rPr>
              <a:t>гражданами,</a:t>
            </a:r>
            <a:r>
              <a:rPr sz="2000" spc="-60" dirty="0">
                <a:solidFill>
                  <a:srgbClr val="262626"/>
                </a:solidFill>
              </a:rPr>
              <a:t> </a:t>
            </a:r>
            <a:r>
              <a:rPr sz="2000" dirty="0">
                <a:solidFill>
                  <a:srgbClr val="262626"/>
                </a:solidFill>
              </a:rPr>
              <a:t>признанными</a:t>
            </a:r>
            <a:r>
              <a:rPr sz="2000" spc="-45" dirty="0">
                <a:solidFill>
                  <a:srgbClr val="262626"/>
                </a:solidFill>
              </a:rPr>
              <a:t> </a:t>
            </a:r>
            <a:r>
              <a:rPr sz="2000" spc="-10" dirty="0">
                <a:solidFill>
                  <a:srgbClr val="262626"/>
                </a:solidFill>
              </a:rPr>
              <a:t>судом</a:t>
            </a:r>
            <a:endParaRPr sz="20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solidFill>
                  <a:srgbClr val="262626"/>
                </a:solidFill>
              </a:rPr>
              <a:t>недееспособными</a:t>
            </a:r>
            <a:r>
              <a:rPr sz="3200" spc="-10" dirty="0">
                <a:solidFill>
                  <a:srgbClr val="262626"/>
                </a:solidFill>
              </a:rPr>
              <a:t>.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800" dirty="0">
                <a:solidFill>
                  <a:srgbClr val="3F3F3F"/>
                </a:solidFill>
              </a:rPr>
              <a:t>Недееспособным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может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быть</a:t>
            </a:r>
            <a:r>
              <a:rPr sz="1800" spc="-70" dirty="0">
                <a:solidFill>
                  <a:srgbClr val="3F3F3F"/>
                </a:solidFill>
              </a:rPr>
              <a:t> </a:t>
            </a:r>
            <a:r>
              <a:rPr sz="1800" spc="-10" dirty="0">
                <a:solidFill>
                  <a:srgbClr val="3F3F3F"/>
                </a:solidFill>
              </a:rPr>
              <a:t>признан:</a:t>
            </a:r>
            <a:endParaRPr sz="1800"/>
          </a:p>
          <a:p>
            <a:pPr marL="355600" marR="889635" indent="-342900">
              <a:lnSpc>
                <a:spcPct val="100000"/>
              </a:lnSpc>
              <a:spcBef>
                <a:spcPts val="994"/>
              </a:spcBef>
              <a:tabLst>
                <a:tab pos="419100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	</a:t>
            </a:r>
            <a:r>
              <a:rPr sz="1800" dirty="0">
                <a:solidFill>
                  <a:srgbClr val="3F3F3F"/>
                </a:solidFill>
              </a:rPr>
              <a:t>гражданин,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который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вследствие</a:t>
            </a:r>
            <a:r>
              <a:rPr sz="1800" spc="-50" dirty="0">
                <a:solidFill>
                  <a:srgbClr val="3F3F3F"/>
                </a:solidFill>
              </a:rPr>
              <a:t> </a:t>
            </a:r>
            <a:r>
              <a:rPr sz="1800" spc="-10" dirty="0">
                <a:solidFill>
                  <a:srgbClr val="3F3F3F"/>
                </a:solidFill>
              </a:rPr>
              <a:t>психического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spc="-10" dirty="0">
                <a:solidFill>
                  <a:srgbClr val="3F3F3F"/>
                </a:solidFill>
              </a:rPr>
              <a:t>расстройства </a:t>
            </a:r>
            <a:r>
              <a:rPr sz="1800" dirty="0">
                <a:solidFill>
                  <a:srgbClr val="3F3F3F"/>
                </a:solidFill>
              </a:rPr>
              <a:t>(заболевания)</a:t>
            </a:r>
            <a:r>
              <a:rPr sz="1800" spc="-3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не</a:t>
            </a:r>
            <a:r>
              <a:rPr sz="1800" spc="-7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может</a:t>
            </a:r>
            <a:r>
              <a:rPr sz="1800" spc="-5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понимать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значение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своих</a:t>
            </a:r>
            <a:r>
              <a:rPr sz="1800" spc="-7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действий</a:t>
            </a:r>
            <a:r>
              <a:rPr sz="1800" spc="-50" dirty="0">
                <a:solidFill>
                  <a:srgbClr val="3F3F3F"/>
                </a:solidFill>
              </a:rPr>
              <a:t> </a:t>
            </a:r>
            <a:r>
              <a:rPr sz="1800" spc="-25" dirty="0">
                <a:solidFill>
                  <a:srgbClr val="3F3F3F"/>
                </a:solidFill>
              </a:rPr>
              <a:t>или </a:t>
            </a:r>
            <a:r>
              <a:rPr sz="1800" dirty="0">
                <a:solidFill>
                  <a:srgbClr val="3F3F3F"/>
                </a:solidFill>
              </a:rPr>
              <a:t>руководить</a:t>
            </a:r>
            <a:r>
              <a:rPr sz="1800" spc="-75" dirty="0">
                <a:solidFill>
                  <a:srgbClr val="3F3F3F"/>
                </a:solidFill>
              </a:rPr>
              <a:t> </a:t>
            </a:r>
            <a:r>
              <a:rPr sz="1800" spc="-20" dirty="0">
                <a:solidFill>
                  <a:srgbClr val="3F3F3F"/>
                </a:solidFill>
              </a:rPr>
              <a:t>ими;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3F3F3F"/>
                </a:solidFill>
              </a:rPr>
              <a:t>гражданин,</a:t>
            </a:r>
            <a:r>
              <a:rPr sz="1800" spc="-4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который</a:t>
            </a:r>
            <a:r>
              <a:rPr sz="1800" spc="-4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в</a:t>
            </a:r>
            <a:r>
              <a:rPr sz="1800" spc="-6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связи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с</a:t>
            </a:r>
            <a:r>
              <a:rPr sz="1800" spc="-50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заболеванием</a:t>
            </a:r>
            <a:r>
              <a:rPr sz="1800" spc="-1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находится</a:t>
            </a:r>
            <a:r>
              <a:rPr sz="1800" spc="-50" dirty="0">
                <a:solidFill>
                  <a:srgbClr val="3F3F3F"/>
                </a:solidFill>
              </a:rPr>
              <a:t> в</a:t>
            </a:r>
            <a:endParaRPr sz="1800">
              <a:latin typeface="Times New Roman"/>
              <a:cs typeface="Times New Roman"/>
            </a:endParaRPr>
          </a:p>
          <a:p>
            <a:pPr marL="355600" marR="335280">
              <a:lnSpc>
                <a:spcPct val="100000"/>
              </a:lnSpc>
            </a:pPr>
            <a:r>
              <a:rPr sz="1800" dirty="0">
                <a:solidFill>
                  <a:srgbClr val="3F3F3F"/>
                </a:solidFill>
              </a:rPr>
              <a:t>бессознательном</a:t>
            </a:r>
            <a:r>
              <a:rPr sz="1800" spc="-9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состоянии,</a:t>
            </a:r>
            <a:r>
              <a:rPr sz="1800" spc="-10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исключающем</a:t>
            </a:r>
            <a:r>
              <a:rPr sz="1800" spc="-9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возможность</a:t>
            </a:r>
            <a:r>
              <a:rPr sz="1800" spc="-110" dirty="0">
                <a:solidFill>
                  <a:srgbClr val="3F3F3F"/>
                </a:solidFill>
              </a:rPr>
              <a:t> </a:t>
            </a:r>
            <a:r>
              <a:rPr sz="1800" spc="-10" dirty="0">
                <a:solidFill>
                  <a:srgbClr val="3F3F3F"/>
                </a:solidFill>
              </a:rPr>
              <a:t>понимать </a:t>
            </a:r>
            <a:r>
              <a:rPr sz="1800" dirty="0">
                <a:solidFill>
                  <a:srgbClr val="3F3F3F"/>
                </a:solidFill>
              </a:rPr>
              <a:t>значение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своих</a:t>
            </a:r>
            <a:r>
              <a:rPr sz="1800" spc="-7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действий</a:t>
            </a:r>
            <a:r>
              <a:rPr sz="1800" spc="-5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или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dirty="0">
                <a:solidFill>
                  <a:srgbClr val="3F3F3F"/>
                </a:solidFill>
              </a:rPr>
              <a:t>руководить</a:t>
            </a:r>
            <a:r>
              <a:rPr sz="1800" spc="-65" dirty="0">
                <a:solidFill>
                  <a:srgbClr val="3F3F3F"/>
                </a:solidFill>
              </a:rPr>
              <a:t> </a:t>
            </a:r>
            <a:r>
              <a:rPr sz="1800" spc="-20" dirty="0">
                <a:solidFill>
                  <a:srgbClr val="3F3F3F"/>
                </a:solidFill>
              </a:rPr>
              <a:t>ими.</a:t>
            </a:r>
            <a:endParaRPr sz="1800"/>
          </a:p>
          <a:p>
            <a:pPr marL="12700" marR="5080">
              <a:lnSpc>
                <a:spcPct val="100000"/>
              </a:lnSpc>
              <a:spcBef>
                <a:spcPts val="1010"/>
              </a:spcBef>
            </a:pPr>
            <a:r>
              <a:rPr sz="1800" dirty="0">
                <a:solidFill>
                  <a:srgbClr val="FF0000"/>
                </a:solidFill>
              </a:rPr>
              <a:t>ВАЖНО!</a:t>
            </a:r>
            <a:r>
              <a:rPr sz="1800" spc="-7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Гражданин</a:t>
            </a:r>
            <a:r>
              <a:rPr sz="1800" spc="-4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может</a:t>
            </a:r>
            <a:r>
              <a:rPr sz="1800" spc="-4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быть</a:t>
            </a:r>
            <a:r>
              <a:rPr sz="1800" spc="-5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признан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недееспособным</a:t>
            </a:r>
            <a:r>
              <a:rPr sz="1800" spc="-45" dirty="0">
                <a:solidFill>
                  <a:srgbClr val="FF0000"/>
                </a:solidFill>
              </a:rPr>
              <a:t> </a:t>
            </a:r>
            <a:r>
              <a:rPr sz="1800" spc="-10" dirty="0">
                <a:solidFill>
                  <a:srgbClr val="FF0000"/>
                </a:solidFill>
              </a:rPr>
              <a:t>исключительно </a:t>
            </a:r>
            <a:r>
              <a:rPr sz="1800" dirty="0">
                <a:solidFill>
                  <a:srgbClr val="FF0000"/>
                </a:solidFill>
              </a:rPr>
              <a:t>судом</a:t>
            </a:r>
            <a:r>
              <a:rPr sz="1800" spc="-4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в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порядке,</a:t>
            </a:r>
            <a:r>
              <a:rPr sz="1800" spc="-5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установленном</a:t>
            </a:r>
            <a:r>
              <a:rPr sz="1800" spc="-5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гражданским</a:t>
            </a:r>
            <a:r>
              <a:rPr sz="1800" spc="-35" dirty="0">
                <a:solidFill>
                  <a:srgbClr val="FF0000"/>
                </a:solidFill>
              </a:rPr>
              <a:t> </a:t>
            </a:r>
            <a:r>
              <a:rPr sz="1800" spc="-10" dirty="0">
                <a:solidFill>
                  <a:srgbClr val="FF0000"/>
                </a:solidFill>
              </a:rPr>
              <a:t>процессуальным</a:t>
            </a:r>
            <a:endParaRPr sz="1800"/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</a:rPr>
              <a:t>законодательством</a:t>
            </a:r>
            <a:r>
              <a:rPr sz="1800" spc="-7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(по</a:t>
            </a:r>
            <a:r>
              <a:rPr sz="1800" spc="-5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решению</a:t>
            </a:r>
            <a:r>
              <a:rPr sz="1800" spc="-60" dirty="0">
                <a:solidFill>
                  <a:srgbClr val="FF0000"/>
                </a:solidFill>
              </a:rPr>
              <a:t> </a:t>
            </a:r>
            <a:r>
              <a:rPr sz="1800" spc="-10" dirty="0">
                <a:solidFill>
                  <a:srgbClr val="FF0000"/>
                </a:solidFill>
              </a:rPr>
              <a:t>суда).</a:t>
            </a:r>
            <a:endParaRPr sz="1800"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" y="838200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81425" y="965072"/>
            <a:ext cx="653288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595959"/>
                </a:solidFill>
              </a:rPr>
              <a:t>Обязанности</a:t>
            </a:r>
            <a:r>
              <a:rPr sz="3600" spc="-130" dirty="0">
                <a:solidFill>
                  <a:srgbClr val="595959"/>
                </a:solidFill>
              </a:rPr>
              <a:t> </a:t>
            </a:r>
            <a:r>
              <a:rPr sz="3600" dirty="0">
                <a:solidFill>
                  <a:srgbClr val="595959"/>
                </a:solidFill>
              </a:rPr>
              <a:t>по</a:t>
            </a:r>
            <a:r>
              <a:rPr sz="3600" spc="-114" dirty="0">
                <a:solidFill>
                  <a:srgbClr val="595959"/>
                </a:solidFill>
              </a:rPr>
              <a:t> </a:t>
            </a:r>
            <a:r>
              <a:rPr sz="3600" dirty="0">
                <a:solidFill>
                  <a:srgbClr val="595959"/>
                </a:solidFill>
              </a:rPr>
              <a:t>опеке</a:t>
            </a:r>
            <a:r>
              <a:rPr sz="3600" spc="-114" dirty="0">
                <a:solidFill>
                  <a:srgbClr val="595959"/>
                </a:solidFill>
              </a:rPr>
              <a:t> </a:t>
            </a:r>
            <a:r>
              <a:rPr sz="3600" spc="-50" dirty="0">
                <a:solidFill>
                  <a:srgbClr val="595959"/>
                </a:solidFill>
              </a:rPr>
              <a:t>и</a:t>
            </a:r>
            <a:endParaRPr sz="3600" dirty="0"/>
          </a:p>
          <a:p>
            <a:pPr marL="12700" marR="5080" algn="ctr">
              <a:lnSpc>
                <a:spcPct val="100000"/>
              </a:lnSpc>
            </a:pPr>
            <a:r>
              <a:rPr sz="3600" dirty="0">
                <a:solidFill>
                  <a:srgbClr val="595959"/>
                </a:solidFill>
              </a:rPr>
              <a:t>попечительству</a:t>
            </a:r>
            <a:r>
              <a:rPr sz="3600" spc="-65" dirty="0">
                <a:solidFill>
                  <a:srgbClr val="595959"/>
                </a:solidFill>
              </a:rPr>
              <a:t> </a:t>
            </a:r>
            <a:r>
              <a:rPr sz="3600" spc="-10" dirty="0">
                <a:solidFill>
                  <a:srgbClr val="595959"/>
                </a:solidFill>
              </a:rPr>
              <a:t>выполняются </a:t>
            </a:r>
            <a:r>
              <a:rPr sz="3600" b="1" i="1" spc="-10" dirty="0">
                <a:solidFill>
                  <a:srgbClr val="FF0000"/>
                </a:solidFill>
              </a:rPr>
              <a:t>безвозмездно.</a:t>
            </a:r>
            <a:endParaRPr sz="3600" b="1" i="1" dirty="0"/>
          </a:p>
        </p:txBody>
      </p:sp>
      <p:sp>
        <p:nvSpPr>
          <p:cNvPr id="4" name="object 4"/>
          <p:cNvSpPr txBox="1"/>
          <p:nvPr/>
        </p:nvSpPr>
        <p:spPr>
          <a:xfrm>
            <a:off x="2681097" y="2920746"/>
            <a:ext cx="872871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193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Опекун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имеет</a:t>
            </a:r>
            <a:r>
              <a:rPr sz="24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право</a:t>
            </a:r>
            <a:r>
              <a:rPr sz="24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24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возмещение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расходов,</a:t>
            </a:r>
            <a:r>
              <a:rPr sz="24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которые</a:t>
            </a:r>
            <a:r>
              <a:rPr sz="24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он</a:t>
            </a:r>
            <a:r>
              <a:rPr sz="24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понес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из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собственных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средств</a:t>
            </a:r>
            <a:r>
              <a:rPr sz="24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595959"/>
                </a:solidFill>
                <a:latin typeface="Century Gothic"/>
                <a:cs typeface="Century Gothic"/>
              </a:rPr>
              <a:t>на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ремонт,</a:t>
            </a:r>
            <a:r>
              <a:rPr sz="24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содержание</a:t>
            </a:r>
            <a:r>
              <a:rPr sz="24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имущества</a:t>
            </a:r>
            <a:r>
              <a:rPr sz="24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подопечного,</a:t>
            </a:r>
            <a:r>
              <a:rPr sz="2400" spc="-10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другие</a:t>
            </a:r>
            <a:endParaRPr sz="2400" dirty="0">
              <a:latin typeface="Century Gothic"/>
              <a:cs typeface="Century Gothic"/>
            </a:endParaRPr>
          </a:p>
          <a:p>
            <a:pPr marL="6350" algn="ctr">
              <a:lnSpc>
                <a:spcPct val="100000"/>
              </a:lnSpc>
            </a:pP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необходимые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нужды.</a:t>
            </a:r>
            <a:endParaRPr sz="2400" dirty="0">
              <a:latin typeface="Century Gothic"/>
              <a:cs typeface="Century Gothic"/>
            </a:endParaRPr>
          </a:p>
          <a:p>
            <a:pPr marL="102235" marR="83820" algn="ctr">
              <a:lnSpc>
                <a:spcPct val="100000"/>
              </a:lnSpc>
            </a:pPr>
            <a:r>
              <a:rPr sz="240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r>
              <a:rPr sz="2400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Понесенные</a:t>
            </a:r>
            <a:r>
              <a:rPr sz="24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расходы</a:t>
            </a:r>
            <a:r>
              <a:rPr sz="24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возмещаются</a:t>
            </a:r>
            <a:r>
              <a:rPr sz="24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из</a:t>
            </a:r>
            <a:r>
              <a:rPr sz="24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средств подопечного</a:t>
            </a:r>
            <a:r>
              <a:rPr sz="24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после</a:t>
            </a:r>
            <a:r>
              <a:rPr sz="24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получения</a:t>
            </a:r>
            <a:r>
              <a:rPr sz="24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разрешения</a:t>
            </a:r>
            <a:r>
              <a:rPr sz="24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органа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24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4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попечительства.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5600" y="990601"/>
            <a:ext cx="8209280" cy="41569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2570" marR="164465" indent="-66040" algn="ctr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lang="ru-RU" sz="3600" spc="-25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Распоряжение имуществом подопечного</a:t>
            </a:r>
          </a:p>
          <a:p>
            <a:pPr marL="242570" marR="164465" indent="-6604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endParaRPr lang="ru-RU" sz="2000" spc="-25" dirty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242570" marR="164465" indent="-6604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000" spc="-25" dirty="0" smtClean="0">
                <a:solidFill>
                  <a:srgbClr val="262626"/>
                </a:solidFill>
                <a:latin typeface="Century Gothic"/>
                <a:cs typeface="Century Gothic"/>
              </a:rPr>
              <a:t>1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.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	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Суммы,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следуемые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подопечным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качестве</a:t>
            </a:r>
            <a:r>
              <a:rPr sz="2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пенсий,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пособий,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алиментов</a:t>
            </a:r>
            <a:r>
              <a:rPr sz="2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других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текущих</a:t>
            </a:r>
            <a:r>
              <a:rPr sz="2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поступлений,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поступают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распоряжение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опекуна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попечителя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endParaRPr sz="2200" dirty="0">
              <a:latin typeface="Century Gothic"/>
              <a:cs typeface="Century Gothic"/>
            </a:endParaRPr>
          </a:p>
          <a:p>
            <a:pPr marL="725805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расходуются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ими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содержание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подопечных.</a:t>
            </a:r>
            <a:endParaRPr sz="2200" dirty="0"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  <a:spcBef>
                <a:spcPts val="2640"/>
              </a:spcBef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Если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этих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сумм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недостаточно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покрытия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всех</a:t>
            </a:r>
            <a:endParaRPr sz="2200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необходимых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расходов,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то</a:t>
            </a:r>
            <a:r>
              <a:rPr sz="2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они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могут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быть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возмещены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из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другого</a:t>
            </a:r>
            <a:r>
              <a:rPr sz="22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имущества,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принадлежащего</a:t>
            </a:r>
            <a:r>
              <a:rPr sz="22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подопечному.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1289" y="1349756"/>
            <a:ext cx="8693785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960" marR="53340" indent="438784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2.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Доходы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подопечного,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том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числе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причитающиеся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ему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от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управления</a:t>
            </a:r>
            <a:r>
              <a:rPr sz="20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имуществом,</a:t>
            </a:r>
            <a:r>
              <a:rPr sz="20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исключением</a:t>
            </a:r>
            <a:r>
              <a:rPr sz="20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доходов,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которыми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подопечный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вправе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распоряжаться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самостоятельно,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расходуются</a:t>
            </a:r>
            <a:endParaRPr sz="200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исключительно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интересах</a:t>
            </a:r>
            <a:endParaRPr sz="2000">
              <a:latin typeface="Century Gothic"/>
              <a:cs typeface="Century Gothic"/>
            </a:endParaRPr>
          </a:p>
          <a:p>
            <a:pPr marL="195580" marR="17907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предварительного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разрешения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попечительства.</a:t>
            </a:r>
            <a:endParaRPr sz="20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Без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предварительного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разрешения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опекун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вправе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производить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необходимые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endParaRPr sz="2000">
              <a:latin typeface="Century Gothic"/>
              <a:cs typeface="Century Gothic"/>
            </a:endParaRPr>
          </a:p>
          <a:p>
            <a:pPr marL="95885" marR="8572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содержания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расходы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счет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сумм,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причитающихся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подопечному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качестве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дохода.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83001" y="462737"/>
            <a:ext cx="8731885" cy="5819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3.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Опекун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не</a:t>
            </a:r>
            <a:r>
              <a:rPr sz="2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вправе</a:t>
            </a:r>
            <a:r>
              <a:rPr sz="2000" b="1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без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предварительного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разрешения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endParaRPr sz="2000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совершать,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а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давать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согласие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совершение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сделок:</a:t>
            </a:r>
            <a:endParaRPr sz="2000" dirty="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отчуждению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подопечного;</a:t>
            </a:r>
            <a:endParaRPr sz="2000" dirty="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обмену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дарению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подопечного;</a:t>
            </a:r>
            <a:endParaRPr sz="2000" dirty="0">
              <a:latin typeface="Century Gothic"/>
              <a:cs typeface="Century Gothic"/>
            </a:endParaRPr>
          </a:p>
          <a:p>
            <a:pPr marL="444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сдаче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аренду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(в</a:t>
            </a:r>
            <a:r>
              <a:rPr sz="2000" spc="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наем);</a:t>
            </a:r>
            <a:endParaRPr sz="2000" dirty="0"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передаче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безвозмездное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пользование;</a:t>
            </a:r>
            <a:endParaRPr sz="2000" dirty="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передаче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 залог;</a:t>
            </a:r>
            <a:endParaRPr sz="2000" dirty="0">
              <a:latin typeface="Century Gothic"/>
              <a:cs typeface="Century Gothic"/>
            </a:endParaRPr>
          </a:p>
          <a:p>
            <a:pPr marL="155575" indent="-153035" algn="ctr">
              <a:lnSpc>
                <a:spcPct val="100000"/>
              </a:lnSpc>
              <a:buChar char="-"/>
              <a:tabLst>
                <a:tab pos="155575" algn="l"/>
              </a:tabLst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сделок,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влекущих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отказ</a:t>
            </a:r>
            <a:r>
              <a:rPr sz="20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принадлежащих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подопечному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прав;</a:t>
            </a:r>
            <a:endParaRPr sz="2000" dirty="0">
              <a:latin typeface="Century Gothic"/>
              <a:cs typeface="Century Gothic"/>
            </a:endParaRPr>
          </a:p>
          <a:p>
            <a:pPr marL="153670" indent="-153035" algn="ctr">
              <a:lnSpc>
                <a:spcPct val="100000"/>
              </a:lnSpc>
              <a:buChar char="-"/>
              <a:tabLst>
                <a:tab pos="153670" algn="l"/>
              </a:tabLst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сделок,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ведущих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разделу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выделу</a:t>
            </a:r>
            <a:endParaRPr sz="2000" dirty="0">
              <a:latin typeface="Century Gothic"/>
              <a:cs typeface="Century Gothic"/>
            </a:endParaRPr>
          </a:p>
          <a:p>
            <a:pPr marL="444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из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него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долей;</a:t>
            </a:r>
            <a:endParaRPr sz="2000" dirty="0">
              <a:latin typeface="Century Gothic"/>
              <a:cs typeface="Century Gothic"/>
            </a:endParaRPr>
          </a:p>
          <a:p>
            <a:pPr marL="597535" marR="59245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любых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других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сделок,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влекущих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уменьшение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 подопечного.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345"/>
              </a:spcBef>
            </a:pPr>
            <a:endParaRPr sz="2000" dirty="0">
              <a:latin typeface="Century Gothic"/>
              <a:cs typeface="Century Gothic"/>
            </a:endParaRPr>
          </a:p>
          <a:p>
            <a:pPr marL="167640" marR="92075" algn="ctr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2000" b="1" spc="-8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Разрешение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заключение</a:t>
            </a:r>
            <a:r>
              <a:rPr sz="20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договоров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совершение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других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юридических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действий,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указанных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выше,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дается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endParaRPr sz="20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письменной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форме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каждый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раз,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когда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возникает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необходимость</a:t>
            </a:r>
            <a:endParaRPr sz="2000" dirty="0">
              <a:latin typeface="Century Gothic"/>
              <a:cs typeface="Century Gothic"/>
            </a:endParaRPr>
          </a:p>
          <a:p>
            <a:pPr marL="127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совершить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такое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действие.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069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FF0000"/>
                </a:solidFill>
              </a:rPr>
              <a:t>Внимание!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711957" y="1748789"/>
            <a:ext cx="8670925" cy="4049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Опекун,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попечитель,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их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супруги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близкие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родственники</a:t>
            </a:r>
            <a:endParaRPr sz="220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не</a:t>
            </a:r>
            <a:r>
              <a:rPr sz="2200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вправе</a:t>
            </a:r>
            <a:r>
              <a:rPr sz="2200" spc="-4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совершать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сделки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подопечным,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endParaRPr sz="22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исключением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передачи</a:t>
            </a:r>
            <a:r>
              <a:rPr sz="2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подопечному</a:t>
            </a:r>
            <a:r>
              <a:rPr sz="2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качестве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дара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безвозмездное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пользование,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а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также</a:t>
            </a:r>
            <a:endParaRPr sz="2200">
              <a:latin typeface="Century Gothic"/>
              <a:cs typeface="Century Gothic"/>
            </a:endParaRPr>
          </a:p>
          <a:p>
            <a:pPr marL="330835" marR="320675" indent="144780" algn="just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представлять</a:t>
            </a:r>
            <a:r>
              <a:rPr sz="2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при</a:t>
            </a:r>
            <a:r>
              <a:rPr sz="22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заключении</a:t>
            </a:r>
            <a:r>
              <a:rPr sz="22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сделок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или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ведении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судебных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дел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между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подопечным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супругом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опекуна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попечителя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их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близкими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родственниками.</a:t>
            </a:r>
            <a:endParaRPr sz="2200">
              <a:latin typeface="Century Gothic"/>
              <a:cs typeface="Century Gothic"/>
            </a:endParaRPr>
          </a:p>
          <a:p>
            <a:pPr marL="314325" marR="304165" indent="78105" algn="ctr">
              <a:lnSpc>
                <a:spcPct val="100000"/>
              </a:lnSpc>
              <a:spcBef>
                <a:spcPts val="2645"/>
              </a:spcBef>
            </a:pP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В</a:t>
            </a:r>
            <a:r>
              <a:rPr sz="2200" spc="-5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случае</a:t>
            </a:r>
            <a:r>
              <a:rPr sz="2200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совершения</a:t>
            </a:r>
            <a:r>
              <a:rPr sz="2200" spc="-5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таких</a:t>
            </a:r>
            <a:r>
              <a:rPr sz="2200" spc="-6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сделок</a:t>
            </a:r>
            <a:r>
              <a:rPr sz="2200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опекуном</a:t>
            </a:r>
            <a:r>
              <a:rPr sz="2200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FF0000"/>
                </a:solidFill>
                <a:latin typeface="Century Gothic"/>
                <a:cs typeface="Century Gothic"/>
              </a:rPr>
              <a:t>или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попечителем</a:t>
            </a:r>
            <a:r>
              <a:rPr sz="2200" spc="-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они</a:t>
            </a:r>
            <a:r>
              <a:rPr sz="2200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признаются</a:t>
            </a:r>
            <a:r>
              <a:rPr sz="2200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entury Gothic"/>
                <a:cs typeface="Century Gothic"/>
              </a:rPr>
              <a:t>недействительными</a:t>
            </a:r>
            <a:r>
              <a:rPr sz="2200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как</a:t>
            </a:r>
            <a:r>
              <a:rPr sz="2200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FF0000"/>
                </a:solidFill>
                <a:latin typeface="Century Gothic"/>
                <a:cs typeface="Century Gothic"/>
              </a:rPr>
              <a:t>не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соответствующие</a:t>
            </a:r>
            <a:r>
              <a:rPr sz="2200" spc="-6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требованиям</a:t>
            </a:r>
            <a:r>
              <a:rPr sz="22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закона</a:t>
            </a:r>
            <a:r>
              <a:rPr sz="22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в</a:t>
            </a:r>
            <a:r>
              <a:rPr sz="22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соответствии</a:t>
            </a:r>
            <a:r>
              <a:rPr sz="22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spc="-50" dirty="0">
                <a:solidFill>
                  <a:srgbClr val="FF0000"/>
                </a:solidFill>
                <a:latin typeface="Century Gothic"/>
                <a:cs typeface="Century Gothic"/>
              </a:rPr>
              <a:t>с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Гражданским</a:t>
            </a:r>
            <a:r>
              <a:rPr sz="2200" spc="-1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кодексом</a:t>
            </a:r>
            <a:r>
              <a:rPr sz="2200" spc="-1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FF0000"/>
                </a:solidFill>
                <a:latin typeface="Century Gothic"/>
                <a:cs typeface="Century Gothic"/>
              </a:rPr>
              <a:t>Республики</a:t>
            </a:r>
            <a:r>
              <a:rPr sz="2200" spc="-9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entury Gothic"/>
                <a:cs typeface="Century Gothic"/>
              </a:rPr>
              <a:t>Беларусь.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1" y="381000"/>
            <a:ext cx="8713850" cy="61330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2445" marR="493395" indent="-12700" algn="ctr">
              <a:lnSpc>
                <a:spcPct val="100000"/>
              </a:lnSpc>
              <a:spcBef>
                <a:spcPts val="105"/>
              </a:spcBef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Опись имущества</a:t>
            </a:r>
          </a:p>
          <a:p>
            <a:pPr marL="512445" marR="493395" indent="-12700" algn="ctr">
              <a:lnSpc>
                <a:spcPct val="100000"/>
              </a:lnSpc>
              <a:spcBef>
                <a:spcPts val="105"/>
              </a:spcBef>
            </a:pPr>
            <a:endParaRPr lang="ru-RU" sz="2000" dirty="0" smtClean="0">
              <a:solidFill>
                <a:srgbClr val="595959"/>
              </a:solidFill>
              <a:latin typeface="Century Gothic"/>
              <a:cs typeface="Century Gothic"/>
            </a:endParaRPr>
          </a:p>
          <a:p>
            <a:pPr marL="512445" marR="493395" indent="-12700" algn="ctr">
              <a:lnSpc>
                <a:spcPct val="100000"/>
              </a:lnSpc>
              <a:spcBef>
                <a:spcPts val="105"/>
              </a:spcBef>
            </a:pPr>
            <a:r>
              <a:rPr sz="2000" dirty="0" err="1" smtClean="0">
                <a:solidFill>
                  <a:srgbClr val="595959"/>
                </a:solidFill>
                <a:latin typeface="Century Gothic"/>
                <a:cs typeface="Century Gothic"/>
              </a:rPr>
              <a:t>Органы</a:t>
            </a:r>
            <a:r>
              <a:rPr sz="2000" spc="-45" dirty="0" smtClean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немедленно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получении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сведений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признании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гражданина</a:t>
            </a:r>
            <a:r>
              <a:rPr sz="20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</a:t>
            </a:r>
            <a:r>
              <a:rPr sz="20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или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ограниченным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дееспособности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обязаны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составить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опись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имущества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такого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гражданина.</a:t>
            </a:r>
            <a:endParaRPr sz="2000" dirty="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Опись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имущества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составляется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обязательном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порядке,</a:t>
            </a:r>
            <a:endParaRPr sz="2000" dirty="0">
              <a:latin typeface="Century Gothic"/>
              <a:cs typeface="Century Gothic"/>
            </a:endParaRPr>
          </a:p>
          <a:p>
            <a:pPr marL="215265" marR="208279" algn="ctr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независимо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от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того,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будет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недееспособный,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ограниченный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в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дееспособности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гражданин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определен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учреждение</a:t>
            </a:r>
            <a:endParaRPr sz="2000" dirty="0">
              <a:latin typeface="Century Gothic"/>
              <a:cs typeface="Century Gothic"/>
            </a:endParaRPr>
          </a:p>
          <a:p>
            <a:pPr marL="12065" marR="5080" algn="ctr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социального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обслуживания,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здравоохранения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либо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над</a:t>
            </a:r>
            <a:r>
              <a:rPr sz="20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ним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будет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установлена</a:t>
            </a:r>
            <a:r>
              <a:rPr sz="20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опека.</a:t>
            </a:r>
            <a:endParaRPr sz="2000" dirty="0">
              <a:latin typeface="Century Gothic"/>
              <a:cs typeface="Century Gothic"/>
            </a:endParaRPr>
          </a:p>
          <a:p>
            <a:pPr marL="7620" algn="ctr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составлении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описи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могут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быть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привлечены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кандидаты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endParaRPr sz="2000" dirty="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опекуны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 (попечители).</a:t>
            </a:r>
            <a:endParaRPr sz="20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Подписывается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опись</a:t>
            </a:r>
            <a:r>
              <a:rPr sz="20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всеми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лицами,</a:t>
            </a:r>
            <a:r>
              <a:rPr sz="20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присутствовавшими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20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ее</a:t>
            </a:r>
            <a:endParaRPr sz="2000" dirty="0">
              <a:latin typeface="Century Gothic"/>
              <a:cs typeface="Century Gothic"/>
            </a:endParaRPr>
          </a:p>
          <a:p>
            <a:pPr marL="2540" algn="ctr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составлении.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Она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должна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быть</a:t>
            </a:r>
            <a:r>
              <a:rPr sz="20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подписана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лицом,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принявшим</a:t>
            </a:r>
            <a:endParaRPr sz="2000" dirty="0">
              <a:latin typeface="Century Gothic"/>
              <a:cs typeface="Century Gothic"/>
            </a:endParaRPr>
          </a:p>
          <a:p>
            <a:pPr marL="1905" algn="ctr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временно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имущество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20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хранение.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0726" y="927353"/>
            <a:ext cx="8576310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995" marR="80010" indent="63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опись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заносятся</a:t>
            </a:r>
            <a:r>
              <a:rPr sz="18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предметы</a:t>
            </a:r>
            <a:r>
              <a:rPr sz="18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домашней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обстановки,</a:t>
            </a:r>
            <a:r>
              <a:rPr sz="18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хозяйственные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и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носильные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вещи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указанием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 отличительных</a:t>
            </a:r>
            <a:r>
              <a:rPr sz="18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признаков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каждой</a:t>
            </a:r>
            <a:r>
              <a:rPr sz="18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из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них,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а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18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указывается</a:t>
            </a:r>
            <a:r>
              <a:rPr sz="18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правоустанавливающий</a:t>
            </a:r>
            <a:r>
              <a:rPr sz="18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документ</a:t>
            </a:r>
            <a:r>
              <a:rPr sz="18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(соответствующий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договор,</a:t>
            </a:r>
            <a:r>
              <a:rPr sz="1800" spc="-10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регистрационное</a:t>
            </a:r>
            <a:r>
              <a:rPr sz="18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удостоверение,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свидетельство</a:t>
            </a:r>
            <a:endParaRPr sz="18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(удостоверение)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18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государственной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регистрации,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свидетельство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18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праве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наследство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т.д.), подтверждающий</a:t>
            </a:r>
            <a:r>
              <a:rPr sz="18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право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собственности</a:t>
            </a:r>
            <a:r>
              <a:rPr sz="18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жилое помещение.</a:t>
            </a:r>
            <a:endParaRPr sz="1800">
              <a:latin typeface="Century Gothic"/>
              <a:cs typeface="Century Gothic"/>
            </a:endParaRPr>
          </a:p>
          <a:p>
            <a:pPr marL="90170" marR="83820" algn="ctr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Кандидаты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опекуны,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попечители,</a:t>
            </a:r>
            <a:r>
              <a:rPr sz="18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близкие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родственники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другие</a:t>
            </a:r>
            <a:r>
              <a:rPr sz="18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члены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семьи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граждан,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признанных</a:t>
            </a:r>
            <a:r>
              <a:rPr sz="18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недееспособными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8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ограниченными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endParaRPr sz="18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дееспособности,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а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любые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другие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лица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обязаны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оказывать</a:t>
            </a:r>
            <a:endParaRPr sz="1800">
              <a:latin typeface="Century Gothic"/>
              <a:cs typeface="Century Gothic"/>
            </a:endParaRPr>
          </a:p>
          <a:p>
            <a:pPr marL="33655" marR="27305" algn="ctr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содействие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сотрудникам</a:t>
            </a:r>
            <a:r>
              <a:rPr sz="18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органа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r>
              <a:rPr sz="18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установлении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достоверного</a:t>
            </a:r>
            <a:r>
              <a:rPr sz="18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перечня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имущества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граждан,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нуждающихся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опеке</a:t>
            </a:r>
            <a:endParaRPr sz="180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</a:pP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(попечительстве).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115"/>
              </a:spcBef>
            </a:pPr>
            <a:endParaRPr sz="1800">
              <a:latin typeface="Century Gothic"/>
              <a:cs typeface="Century Gothic"/>
            </a:endParaRPr>
          </a:p>
          <a:p>
            <a:pPr marL="410209" marR="401955" algn="ctr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1800" spc="-8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Сокрытие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имущества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таких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граждан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не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допускается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и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преследуется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18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закону.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76754" y="1639316"/>
            <a:ext cx="8719820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При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наличии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у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банковского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вклада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(депозита),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ценных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бумаг,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размер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суммы,</a:t>
            </a:r>
            <a:endParaRPr sz="2800">
              <a:latin typeface="Century Gothic"/>
              <a:cs typeface="Century Gothic"/>
            </a:endParaRPr>
          </a:p>
          <a:p>
            <a:pPr marL="758190" marR="75628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название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банка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номер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счета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учету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банковского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вклада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(депозита)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также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endParaRPr sz="28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обязательном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порядке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вносится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опись.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0" y="304800"/>
            <a:ext cx="8619109" cy="62138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960" marR="53340" indent="5080" algn="ctr">
              <a:lnSpc>
                <a:spcPct val="100000"/>
              </a:lnSpc>
              <a:spcBef>
                <a:spcPts val="95"/>
              </a:spcBef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Порядок управления имуществом подопечных</a:t>
            </a:r>
          </a:p>
          <a:p>
            <a:pPr marL="60960" marR="53340" indent="5080" algn="ctr">
              <a:lnSpc>
                <a:spcPct val="100000"/>
              </a:lnSpc>
              <a:spcBef>
                <a:spcPts val="95"/>
              </a:spcBef>
            </a:pPr>
            <a:endParaRPr lang="ru-RU" sz="2200" dirty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60960" marR="53340" indent="5080" algn="ctr">
              <a:lnSpc>
                <a:spcPct val="100000"/>
              </a:lnSpc>
              <a:spcBef>
                <a:spcPts val="95"/>
              </a:spcBef>
            </a:pPr>
            <a:r>
              <a:rPr sz="22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2200" spc="-40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ведут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учет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не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только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лиц,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признанных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установленном</a:t>
            </a:r>
            <a:r>
              <a:rPr sz="2200" spc="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порядке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недееспособными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ограниченных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дееспособности,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но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учет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таких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лиц.</a:t>
            </a:r>
            <a:endParaRPr sz="2200" dirty="0">
              <a:latin typeface="Century Gothic"/>
              <a:cs typeface="Century Gothic"/>
            </a:endParaRPr>
          </a:p>
          <a:p>
            <a:pPr marL="12700" marR="5080" indent="-1270" algn="ctr">
              <a:lnSpc>
                <a:spcPct val="100000"/>
              </a:lnSpc>
              <a:spcBef>
                <a:spcPts val="2640"/>
              </a:spcBef>
            </a:pP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Под</a:t>
            </a:r>
            <a:r>
              <a:rPr sz="22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имуществом</a:t>
            </a:r>
            <a:r>
              <a:rPr sz="2200" spc="-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понимаются</a:t>
            </a:r>
            <a:r>
              <a:rPr sz="2200" spc="-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недвижимые</a:t>
            </a:r>
            <a:r>
              <a:rPr sz="2200" spc="-8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и</a:t>
            </a:r>
            <a:r>
              <a:rPr sz="22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движимые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вещи</a:t>
            </a:r>
            <a:r>
              <a:rPr sz="22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(включая</a:t>
            </a:r>
            <a:r>
              <a:rPr sz="2200" spc="-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денежные</a:t>
            </a:r>
            <a:r>
              <a:rPr sz="22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средства</a:t>
            </a:r>
            <a:r>
              <a:rPr sz="22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и</a:t>
            </a:r>
            <a:r>
              <a:rPr sz="22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ценные</a:t>
            </a:r>
            <a:r>
              <a:rPr sz="22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бумаги),</a:t>
            </a:r>
            <a:r>
              <a:rPr sz="2200" spc="-20" dirty="0">
                <a:solidFill>
                  <a:srgbClr val="00AF4F"/>
                </a:solidFill>
                <a:latin typeface="Century Gothic"/>
                <a:cs typeface="Century Gothic"/>
              </a:rPr>
              <a:t> иное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имущество,</a:t>
            </a:r>
            <a:r>
              <a:rPr sz="22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2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том</a:t>
            </a:r>
            <a:r>
              <a:rPr sz="22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числе</a:t>
            </a:r>
            <a:r>
              <a:rPr sz="22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имущественные</a:t>
            </a:r>
            <a:r>
              <a:rPr sz="22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права,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установленные</a:t>
            </a:r>
            <a:r>
              <a:rPr sz="2200" spc="-1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гражданским</a:t>
            </a:r>
            <a:r>
              <a:rPr sz="2200" spc="-1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законодательством.</a:t>
            </a:r>
            <a:endParaRPr sz="2200" dirty="0">
              <a:latin typeface="Century Gothic"/>
              <a:cs typeface="Century Gothic"/>
            </a:endParaRPr>
          </a:p>
          <a:p>
            <a:pPr marL="462280" marR="448945" algn="ctr">
              <a:lnSpc>
                <a:spcPct val="100000"/>
              </a:lnSpc>
              <a:spcBef>
                <a:spcPts val="2645"/>
              </a:spcBef>
            </a:pP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Имуществом</a:t>
            </a:r>
            <a:r>
              <a:rPr sz="2200" spc="-6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подопечного</a:t>
            </a:r>
            <a:r>
              <a:rPr sz="2200" spc="-8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признается</a:t>
            </a:r>
            <a:r>
              <a:rPr sz="2200" spc="-8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имущество,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перешедшее</a:t>
            </a:r>
            <a:r>
              <a:rPr sz="22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подопечному</a:t>
            </a:r>
            <a:r>
              <a:rPr sz="22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200" spc="-2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порядке</a:t>
            </a:r>
            <a:r>
              <a:rPr sz="2200" spc="-2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наследования,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полученное</a:t>
            </a:r>
            <a:r>
              <a:rPr sz="22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им</a:t>
            </a:r>
            <a:r>
              <a:rPr sz="22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200" spc="-5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дар,</a:t>
            </a:r>
            <a:r>
              <a:rPr sz="22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а</a:t>
            </a:r>
            <a:r>
              <a:rPr sz="22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также</a:t>
            </a:r>
            <a:r>
              <a:rPr sz="22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полученное</a:t>
            </a:r>
            <a:r>
              <a:rPr sz="2200" spc="-2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по</a:t>
            </a:r>
            <a:r>
              <a:rPr sz="22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другим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основаниям</a:t>
            </a:r>
            <a:r>
              <a:rPr sz="22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2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соответствии</a:t>
            </a:r>
            <a:r>
              <a:rPr sz="2200" spc="-5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00AF4F"/>
                </a:solidFill>
                <a:latin typeface="Century Gothic"/>
                <a:cs typeface="Century Gothic"/>
              </a:rPr>
              <a:t>с</a:t>
            </a:r>
            <a:r>
              <a:rPr sz="2200" spc="-2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Century Gothic"/>
                <a:cs typeface="Century Gothic"/>
              </a:rPr>
              <a:t>законодательством</a:t>
            </a:r>
            <a:r>
              <a:rPr sz="1600" spc="-10" dirty="0">
                <a:solidFill>
                  <a:srgbClr val="00AF4F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0245" y="956309"/>
            <a:ext cx="863536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0504" marR="215265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Опекуны</a:t>
            </a:r>
            <a:r>
              <a:rPr sz="20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попечители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осуществляют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управление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имуществом подопечных.</a:t>
            </a:r>
            <a:endParaRPr sz="20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2400"/>
              </a:spcBef>
              <a:tabLst>
                <a:tab pos="2508250" algn="l"/>
                <a:tab pos="6528434" algn="l"/>
              </a:tabLst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Целью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управления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	является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реализация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защита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	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имущественных</a:t>
            </a:r>
            <a:endParaRPr sz="2000" dirty="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прав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подопечных.</a:t>
            </a:r>
            <a:endParaRPr sz="2000" dirty="0">
              <a:latin typeface="Century Gothic"/>
              <a:cs typeface="Century Gothic"/>
            </a:endParaRPr>
          </a:p>
          <a:p>
            <a:pPr marL="287020" marR="208915" algn="ctr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Под</a:t>
            </a:r>
            <a:r>
              <a:rPr sz="20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реализацией</a:t>
            </a:r>
            <a:r>
              <a:rPr sz="20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защитой</a:t>
            </a:r>
            <a:r>
              <a:rPr sz="2000" spc="-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имущественных</a:t>
            </a:r>
            <a:r>
              <a:rPr sz="2000" spc="-5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прав</a:t>
            </a:r>
            <a:r>
              <a:rPr sz="20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00AF4F"/>
                </a:solidFill>
                <a:latin typeface="Century Gothic"/>
                <a:cs typeface="Century Gothic"/>
              </a:rPr>
              <a:t>подопечных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подразумевается</a:t>
            </a:r>
            <a:r>
              <a:rPr sz="2000" spc="-6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выявление,</a:t>
            </a:r>
            <a:r>
              <a:rPr sz="20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учет,</a:t>
            </a:r>
            <a:r>
              <a:rPr sz="20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хранение</a:t>
            </a:r>
            <a:r>
              <a:rPr sz="2000" spc="-6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имущества</a:t>
            </a:r>
            <a:r>
              <a:rPr sz="20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00AF4F"/>
                </a:solidFill>
                <a:latin typeface="Century Gothic"/>
                <a:cs typeface="Century Gothic"/>
              </a:rPr>
              <a:t>и</a:t>
            </a:r>
            <a:endParaRPr sz="2000" dirty="0">
              <a:latin typeface="Century Gothic"/>
              <a:cs typeface="Century Gothic"/>
            </a:endParaRPr>
          </a:p>
          <a:p>
            <a:pPr marL="11430" algn="ctr">
              <a:lnSpc>
                <a:spcPct val="100000"/>
              </a:lnSpc>
            </a:pP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управление</a:t>
            </a:r>
            <a:r>
              <a:rPr sz="20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им,</a:t>
            </a:r>
            <a:r>
              <a:rPr sz="2000" spc="-1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истребование</a:t>
            </a:r>
            <a:r>
              <a:rPr sz="20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имущества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от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лиц,</a:t>
            </a:r>
            <a:endParaRPr sz="2000" dirty="0">
              <a:latin typeface="Century Gothic"/>
              <a:cs typeface="Century Gothic"/>
            </a:endParaRPr>
          </a:p>
          <a:p>
            <a:pPr marL="457834" marR="450215" algn="ctr">
              <a:lnSpc>
                <a:spcPct val="100000"/>
              </a:lnSpc>
            </a:pP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незаконно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завладевших</a:t>
            </a:r>
            <a:r>
              <a:rPr sz="2000" spc="-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им,</a:t>
            </a:r>
            <a:r>
              <a:rPr sz="2000" spc="-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взыскание</a:t>
            </a:r>
            <a:r>
              <a:rPr sz="2000" spc="-2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денежных</a:t>
            </a:r>
            <a:r>
              <a:rPr sz="2000" spc="-3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средств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00AF4F"/>
                </a:solidFill>
                <a:latin typeface="Century Gothic"/>
                <a:cs typeface="Century Gothic"/>
              </a:rPr>
              <a:t>с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должников</a:t>
            </a:r>
            <a:r>
              <a:rPr sz="2000" spc="-4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пользу</a:t>
            </a:r>
            <a:r>
              <a:rPr sz="20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подопечного,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взыскание</a:t>
            </a:r>
            <a:r>
              <a:rPr sz="20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00AF4F"/>
                </a:solidFill>
                <a:latin typeface="Century Gothic"/>
                <a:cs typeface="Century Gothic"/>
              </a:rPr>
              <a:t>возмещение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причиненных</a:t>
            </a:r>
            <a:r>
              <a:rPr sz="2000" spc="-4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подопечному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убытков</a:t>
            </a:r>
            <a:r>
              <a:rPr sz="20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и</a:t>
            </a:r>
            <a:r>
              <a:rPr sz="2000" spc="-3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т.п.</a:t>
            </a:r>
            <a:endParaRPr sz="2000" dirty="0">
              <a:latin typeface="Century Gothic"/>
              <a:cs typeface="Century Gothic"/>
            </a:endParaRPr>
          </a:p>
          <a:p>
            <a:pPr marL="1905" algn="ctr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Опекуны,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ежегодно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представляют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орган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endParaRPr sz="2000" dirty="0">
              <a:latin typeface="Century Gothic"/>
              <a:cs typeface="Century Gothic"/>
            </a:endParaRPr>
          </a:p>
          <a:p>
            <a:pPr marL="704850" marR="694690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отчет</a:t>
            </a:r>
            <a:r>
              <a:rPr sz="2000" spc="-4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управлению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этим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имуществом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хранению.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820" rIns="0" bIns="0" rtlCol="0">
            <a:spAutoFit/>
          </a:bodyPr>
          <a:lstStyle/>
          <a:p>
            <a:pPr marL="315976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solidFill>
                  <a:srgbClr val="262626"/>
                </a:solidFill>
              </a:rPr>
              <a:t>Опекуны: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319654" y="1754250"/>
            <a:ext cx="8935085" cy="3729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" algn="ctr">
              <a:lnSpc>
                <a:spcPts val="332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3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назначаются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порядке,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установленном</a:t>
            </a:r>
            <a:endParaRPr sz="240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  <a:spcBef>
                <a:spcPts val="20"/>
              </a:spcBef>
            </a:pP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законодательством,</a:t>
            </a:r>
            <a:r>
              <a:rPr sz="24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выступают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защиту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прав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и</a:t>
            </a:r>
            <a:endParaRPr sz="24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интересов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</a:t>
            </a:r>
            <a:r>
              <a:rPr sz="24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отношениях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4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любыми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лицами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организациями,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том</a:t>
            </a:r>
            <a:r>
              <a:rPr sz="24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числе</a:t>
            </a:r>
            <a:r>
              <a:rPr sz="24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судах,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без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специального полномочия;</a:t>
            </a:r>
            <a:endParaRPr sz="2400">
              <a:latin typeface="Century Gothic"/>
              <a:cs typeface="Century Gothic"/>
            </a:endParaRPr>
          </a:p>
          <a:p>
            <a:pPr marL="326390" marR="233045" algn="ctr">
              <a:lnSpc>
                <a:spcPct val="100000"/>
              </a:lnSpc>
              <a:spcBef>
                <a:spcPts val="2885"/>
              </a:spcBef>
            </a:pPr>
            <a:r>
              <a:rPr sz="2200" b="1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2200" b="1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являются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представителями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силу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закона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(законными</a:t>
            </a:r>
            <a:r>
              <a:rPr sz="2400" spc="-1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представителями)</a:t>
            </a:r>
            <a:endParaRPr sz="2400">
              <a:latin typeface="Century Gothic"/>
              <a:cs typeface="Century Gothic"/>
            </a:endParaRPr>
          </a:p>
          <a:p>
            <a:pPr marL="870585" marR="776605"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совершают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их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имени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их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интересах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все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необходимые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сделки.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304800"/>
            <a:ext cx="8875775" cy="61330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Отчуждение имущества подопечного</a:t>
            </a:r>
          </a:p>
          <a:p>
            <a:pPr algn="ctr">
              <a:lnSpc>
                <a:spcPct val="100000"/>
              </a:lnSpc>
              <a:spcBef>
                <a:spcPts val="105"/>
              </a:spcBef>
            </a:pPr>
            <a:endParaRPr lang="ru-RU" sz="2000" dirty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Отчуждение</a:t>
            </a:r>
            <a:r>
              <a:rPr sz="2000" spc="-50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(кроме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жилых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помещений)</a:t>
            </a:r>
            <a:endParaRPr sz="2000" dirty="0">
              <a:latin typeface="Century Gothic"/>
              <a:cs typeface="Century Gothic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стоимостью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до</a:t>
            </a:r>
            <a:r>
              <a:rPr sz="2000" b="1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300</a:t>
            </a:r>
            <a:r>
              <a:rPr sz="2000" b="1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базовых</a:t>
            </a:r>
            <a:r>
              <a:rPr sz="2000" b="1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величин</a:t>
            </a:r>
            <a:r>
              <a:rPr sz="2000" b="1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может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производиться</a:t>
            </a:r>
            <a:endParaRPr sz="2000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разрешения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руководителя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структурного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подразделения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местной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администрации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района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городе,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осуществляющего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государственно-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властные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полномочия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сфере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труда,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занятости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социальной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защиты.</a:t>
            </a:r>
            <a:endParaRPr sz="2000" dirty="0">
              <a:latin typeface="Century Gothic"/>
              <a:cs typeface="Century Gothic"/>
            </a:endParaRPr>
          </a:p>
          <a:p>
            <a:pPr marL="384175" marR="370840" indent="-5080" algn="ctr">
              <a:lnSpc>
                <a:spcPct val="100000"/>
              </a:lnSpc>
            </a:pP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lang="ru-RU" sz="2000" dirty="0" smtClean="0">
                <a:solidFill>
                  <a:srgbClr val="00AF4F"/>
                </a:solidFill>
                <a:latin typeface="Century Gothic"/>
                <a:cs typeface="Century Gothic"/>
              </a:rPr>
              <a:t>Дзержинском районе</a:t>
            </a:r>
            <a:r>
              <a:rPr sz="2000" dirty="0" smtClean="0">
                <a:solidFill>
                  <a:srgbClr val="00AF4F"/>
                </a:solidFill>
                <a:latin typeface="Century Gothic"/>
                <a:cs typeface="Century Gothic"/>
              </a:rPr>
              <a:t>-</a:t>
            </a:r>
            <a:r>
              <a:rPr sz="2000" spc="-25" dirty="0" smtClean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с</a:t>
            </a:r>
            <a:r>
              <a:rPr sz="2000" spc="-1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разрешения</a:t>
            </a:r>
            <a:r>
              <a:rPr sz="2000" spc="-55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0070BF"/>
                </a:solidFill>
                <a:latin typeface="Century Gothic"/>
                <a:cs typeface="Century Gothic"/>
              </a:rPr>
              <a:t>начальника </a:t>
            </a:r>
            <a:r>
              <a:rPr sz="2000" dirty="0" err="1">
                <a:solidFill>
                  <a:srgbClr val="0070BF"/>
                </a:solidFill>
                <a:latin typeface="Century Gothic"/>
                <a:cs typeface="Century Gothic"/>
              </a:rPr>
              <a:t>управления</a:t>
            </a:r>
            <a:r>
              <a:rPr sz="2000" spc="-6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2000" spc="-65" dirty="0" smtClean="0">
                <a:solidFill>
                  <a:srgbClr val="0070BF"/>
                </a:solidFill>
                <a:latin typeface="Century Gothic"/>
                <a:cs typeface="Century Gothic"/>
              </a:rPr>
              <a:t>по труду, занятости и социальной защите </a:t>
            </a:r>
            <a:r>
              <a:rPr lang="ru-RU" sz="2000" dirty="0" smtClean="0">
                <a:solidFill>
                  <a:srgbClr val="0070BF"/>
                </a:solidFill>
                <a:latin typeface="Century Gothic"/>
                <a:cs typeface="Century Gothic"/>
              </a:rPr>
              <a:t>Дзержинского районного исполнительного комитета</a:t>
            </a:r>
            <a:r>
              <a:rPr sz="20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.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350"/>
              </a:spcBef>
            </a:pPr>
            <a:endParaRPr sz="2000" dirty="0">
              <a:latin typeface="Century Gothic"/>
              <a:cs typeface="Century Gothic"/>
            </a:endParaRPr>
          </a:p>
          <a:p>
            <a:pPr marL="86995" marR="80645" indent="190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случае,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если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стоимость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FF0000"/>
                </a:solidFill>
                <a:latin typeface="Century Gothic"/>
                <a:cs typeface="Century Gothic"/>
              </a:rPr>
              <a:t>превышает</a:t>
            </a:r>
            <a:r>
              <a:rPr sz="2000" spc="-7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FF0000"/>
                </a:solidFill>
                <a:latin typeface="Century Gothic"/>
                <a:cs typeface="Century Gothic"/>
              </a:rPr>
              <a:t>300</a:t>
            </a:r>
            <a:r>
              <a:rPr sz="2000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entury Gothic"/>
                <a:cs typeface="Century Gothic"/>
              </a:rPr>
              <a:t>базовых </a:t>
            </a:r>
            <a:r>
              <a:rPr sz="2000" dirty="0">
                <a:solidFill>
                  <a:srgbClr val="FF0000"/>
                </a:solidFill>
                <a:latin typeface="Century Gothic"/>
                <a:cs typeface="Century Gothic"/>
              </a:rPr>
              <a:t>величин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,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является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жилым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помещением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его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частью,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отчуждение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осуществляется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решению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местного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исполнительного</a:t>
            </a:r>
            <a:r>
              <a:rPr sz="20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распорядительного</a:t>
            </a:r>
            <a:r>
              <a:rPr sz="20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органа.</a:t>
            </a:r>
            <a:endParaRPr sz="2000" dirty="0">
              <a:latin typeface="Century Gothic"/>
              <a:cs typeface="Century Gothic"/>
            </a:endParaRPr>
          </a:p>
          <a:p>
            <a:pPr marL="291465" marR="285115" algn="ctr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AF4F"/>
                </a:solidFill>
                <a:latin typeface="Century Gothic"/>
                <a:cs typeface="Century Gothic"/>
              </a:rPr>
              <a:t>В</a:t>
            </a:r>
            <a:r>
              <a:rPr sz="2000" spc="-20" dirty="0">
                <a:solidFill>
                  <a:srgbClr val="00AF4F"/>
                </a:solidFill>
                <a:latin typeface="Century Gothic"/>
                <a:cs typeface="Century Gothic"/>
              </a:rPr>
              <a:t> </a:t>
            </a:r>
            <a:r>
              <a:rPr lang="ru-RU" sz="2000" dirty="0" smtClean="0">
                <a:solidFill>
                  <a:srgbClr val="00AF4F"/>
                </a:solidFill>
                <a:latin typeface="Century Gothic"/>
                <a:cs typeface="Century Gothic"/>
              </a:rPr>
              <a:t>Дзержинском районе</a:t>
            </a:r>
            <a:r>
              <a:rPr sz="2000" dirty="0" smtClean="0">
                <a:solidFill>
                  <a:srgbClr val="0070BF"/>
                </a:solidFill>
                <a:latin typeface="Century Gothic"/>
                <a:cs typeface="Century Gothic"/>
              </a:rPr>
              <a:t>–</a:t>
            </a:r>
            <a:r>
              <a:rPr sz="2000" spc="-30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0070BF"/>
                </a:solidFill>
                <a:latin typeface="Century Gothic"/>
                <a:cs typeface="Century Gothic"/>
              </a:rPr>
              <a:t>по</a:t>
            </a:r>
            <a:r>
              <a:rPr sz="2000" spc="-2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2000" dirty="0" err="1">
                <a:solidFill>
                  <a:srgbClr val="0070BF"/>
                </a:solidFill>
                <a:latin typeface="Century Gothic"/>
                <a:cs typeface="Century Gothic"/>
              </a:rPr>
              <a:t>решению</a:t>
            </a:r>
            <a:r>
              <a:rPr sz="2000" spc="-5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20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Дзержинского районного исполнительного комитета.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0642" y="1076705"/>
            <a:ext cx="839343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При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необходимости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защиты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интересов</a:t>
            </a:r>
            <a:endParaRPr sz="2800">
              <a:latin typeface="Century Gothic"/>
              <a:cs typeface="Century Gothic"/>
            </a:endParaRPr>
          </a:p>
          <a:p>
            <a:pPr marL="161925" marR="15176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вправе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также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ограничить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право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опекуна</a:t>
            </a:r>
            <a:endParaRPr sz="2800">
              <a:latin typeface="Century Gothic"/>
              <a:cs typeface="Century Gothic"/>
            </a:endParaRPr>
          </a:p>
          <a:p>
            <a:pPr marL="835660" marR="82613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распоряжаться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банковским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вкладом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(депозитом)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8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этих</a:t>
            </a:r>
            <a:r>
              <a:rPr sz="28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случаях</a:t>
            </a:r>
            <a:r>
              <a:rPr sz="28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попечительства,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давая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разрешение</a:t>
            </a:r>
            <a:r>
              <a:rPr sz="28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получение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суммы</a:t>
            </a:r>
            <a:endParaRPr sz="2800">
              <a:latin typeface="Century Gothic"/>
              <a:cs typeface="Century Gothic"/>
            </a:endParaRPr>
          </a:p>
          <a:p>
            <a:pPr marL="233679" marR="217804" indent="-63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банковского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вклада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(депозита),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указывают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банку</a:t>
            </a:r>
            <a:r>
              <a:rPr sz="2800" spc="-1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размер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суммы,</a:t>
            </a:r>
            <a:r>
              <a:rPr sz="2800" spc="-1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подлежащей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выдаче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опекуну,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попечителю.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8242" y="649299"/>
            <a:ext cx="869886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2755" marR="443230" indent="-190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Разрешение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отчуждение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расходование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денежных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средств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выдается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опекуну,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попечителю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письменном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виде.</a:t>
            </a:r>
            <a:endParaRPr sz="2800">
              <a:latin typeface="Century Gothic"/>
              <a:cs typeface="Century Gothic"/>
            </a:endParaRPr>
          </a:p>
          <a:p>
            <a:pPr marL="387350" marR="377825" algn="ctr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разрешении</a:t>
            </a:r>
            <a:r>
              <a:rPr sz="28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указывается,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какие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нужды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может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быть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израсходована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</a:t>
            </a:r>
            <a:endParaRPr sz="2800">
              <a:latin typeface="Century Gothic"/>
              <a:cs typeface="Century Gothic"/>
            </a:endParaRPr>
          </a:p>
          <a:p>
            <a:pPr marL="444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800" spc="-1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полученная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сумма.</a:t>
            </a:r>
            <a:endParaRPr sz="2800">
              <a:latin typeface="Century Gothic"/>
              <a:cs typeface="Century Gothic"/>
            </a:endParaRPr>
          </a:p>
          <a:p>
            <a:pPr marL="12700" marR="5080" indent="240665" algn="just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Копии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документов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разрешении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отчуждения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отчетная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документация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опекуна,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попечителя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800" spc="-1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результатам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отчуждения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хранятся</a:t>
            </a:r>
            <a:endParaRPr sz="2800">
              <a:latin typeface="Century Gothic"/>
              <a:cs typeface="Century Gothic"/>
            </a:endParaRPr>
          </a:p>
          <a:p>
            <a:pPr marL="1811020" algn="just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личном</a:t>
            </a:r>
            <a:r>
              <a:rPr sz="28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деле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7677" y="1076705"/>
            <a:ext cx="8578850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8435" marR="16891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Денежные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средства,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вырученные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2800" spc="-1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продажи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800" spc="-1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подопечного,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вносятся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8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имя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8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3360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Данные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внесенной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сумме,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названии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банка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номере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текущего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(расчетного)</a:t>
            </a:r>
            <a:r>
              <a:rPr sz="2800" spc="-1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банковского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счета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представляются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8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обязательном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порядке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органы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8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внесения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опись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800" spc="-1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2250" y="1136141"/>
            <a:ext cx="8572500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При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продаже</a:t>
            </a:r>
            <a:r>
              <a:rPr sz="3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3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по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разрешению</a:t>
            </a:r>
            <a:r>
              <a:rPr sz="3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3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3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endParaRPr sz="3200">
              <a:latin typeface="Century Gothic"/>
              <a:cs typeface="Century Gothic"/>
            </a:endParaRPr>
          </a:p>
          <a:p>
            <a:pPr marL="762635" marR="756285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32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носильных</a:t>
            </a:r>
            <a:r>
              <a:rPr sz="3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вещей,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мебели</a:t>
            </a:r>
            <a:r>
              <a:rPr sz="3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другого</a:t>
            </a:r>
            <a:r>
              <a:rPr sz="3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endParaRPr sz="3200">
              <a:latin typeface="Century Gothic"/>
              <a:cs typeface="Century Gothic"/>
            </a:endParaRPr>
          </a:p>
          <a:p>
            <a:pPr marL="695325" marR="688340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32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копии</a:t>
            </a:r>
            <a:r>
              <a:rPr sz="3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товарных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чеков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представляются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32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endParaRPr sz="3200">
              <a:latin typeface="Century Gothic"/>
              <a:cs typeface="Century Gothic"/>
            </a:endParaRPr>
          </a:p>
          <a:p>
            <a:pPr marL="318770" marR="312420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3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хранения</a:t>
            </a:r>
            <a:r>
              <a:rPr sz="3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личном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деле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4338" y="956309"/>
            <a:ext cx="869188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6220" marR="233679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тех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случаях,</a:t>
            </a:r>
            <a:r>
              <a:rPr sz="24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когда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опекуну,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попечителю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разрешено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расходовать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средства,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вырученные</a:t>
            </a:r>
            <a:r>
              <a:rPr sz="24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24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продажи</a:t>
            </a:r>
            <a:endParaRPr sz="2400">
              <a:latin typeface="Century Gothic"/>
              <a:cs typeface="Century Gothic"/>
            </a:endParaRPr>
          </a:p>
          <a:p>
            <a:pPr marL="280670" marR="271780" indent="-5080"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подопечного,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приобретение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другого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вида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(покупка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жилого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помещения,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дачи,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вступление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организацию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застройщиков,</a:t>
            </a:r>
            <a:endParaRPr sz="2400">
              <a:latin typeface="Century Gothic"/>
              <a:cs typeface="Century Gothic"/>
            </a:endParaRPr>
          </a:p>
          <a:p>
            <a:pPr marL="12065" marR="5080" algn="ctr">
              <a:lnSpc>
                <a:spcPct val="100000"/>
              </a:lnSpc>
            </a:pP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приобретение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музыкального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инструмента,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скота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др.),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опекуну,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попечителю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обязательном</a:t>
            </a:r>
            <a:r>
              <a:rPr sz="24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порядке</a:t>
            </a:r>
            <a:endParaRPr sz="24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необходимо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представить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данные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приобретенном</a:t>
            </a:r>
            <a:endParaRPr sz="2400">
              <a:latin typeface="Century Gothic"/>
              <a:cs typeface="Century Gothic"/>
            </a:endParaRPr>
          </a:p>
          <a:p>
            <a:pPr marL="687705" marR="684530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имуществе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орган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для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внесения</a:t>
            </a:r>
            <a:r>
              <a:rPr sz="24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опись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4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815"/>
              </a:spcBef>
            </a:pPr>
            <a:endParaRPr sz="2400">
              <a:latin typeface="Century Gothic"/>
              <a:cs typeface="Century Gothic"/>
            </a:endParaRPr>
          </a:p>
          <a:p>
            <a:pPr marL="641985" marR="638175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Опекун,</a:t>
            </a:r>
            <a:r>
              <a:rPr sz="24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принимает</a:t>
            </a:r>
            <a:r>
              <a:rPr sz="24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приобретенное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хранение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управление.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7198" y="1136141"/>
            <a:ext cx="8641715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83615" marR="974090" indent="34417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3200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 случае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раздела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наследственного</a:t>
            </a:r>
            <a:r>
              <a:rPr sz="3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endParaRPr sz="32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соглашению</a:t>
            </a:r>
            <a:r>
              <a:rPr sz="3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между</a:t>
            </a:r>
            <a:r>
              <a:rPr sz="3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наследниками,</a:t>
            </a:r>
            <a:r>
              <a:rPr sz="3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если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среди</a:t>
            </a:r>
            <a:r>
              <a:rPr sz="3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наследников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имеются</a:t>
            </a:r>
            <a:r>
              <a:rPr sz="3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лица,</a:t>
            </a:r>
            <a:endParaRPr sz="3200">
              <a:latin typeface="Century Gothic"/>
              <a:cs typeface="Century Gothic"/>
            </a:endParaRPr>
          </a:p>
          <a:p>
            <a:pPr marL="239395" marR="222885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нуждающиеся</a:t>
            </a:r>
            <a:r>
              <a:rPr sz="3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опеке,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попечительстве,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раздел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указанного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endParaRPr sz="3200">
              <a:latin typeface="Century Gothic"/>
              <a:cs typeface="Century Gothic"/>
            </a:endParaRPr>
          </a:p>
          <a:p>
            <a:pPr marL="212090" marR="196215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производится</a:t>
            </a:r>
            <a:r>
              <a:rPr sz="3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3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обязательным</a:t>
            </a:r>
            <a:r>
              <a:rPr sz="3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участием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попечительства.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2145" y="646252"/>
            <a:ext cx="871474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3600" spc="-6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endParaRPr sz="3600">
              <a:latin typeface="Century Gothic"/>
              <a:cs typeface="Century Gothic"/>
            </a:endParaRPr>
          </a:p>
          <a:p>
            <a:pPr marL="410209" marR="404495" indent="514984">
              <a:lnSpc>
                <a:spcPct val="100000"/>
              </a:lnSpc>
              <a:spcBef>
                <a:spcPts val="4325"/>
              </a:spcBef>
            </a:pP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Опекун,</a:t>
            </a:r>
            <a:r>
              <a:rPr sz="36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 </a:t>
            </a:r>
            <a:r>
              <a:rPr sz="3600" dirty="0">
                <a:solidFill>
                  <a:srgbClr val="FF0000"/>
                </a:solidFill>
                <a:latin typeface="Century Gothic"/>
                <a:cs typeface="Century Gothic"/>
              </a:rPr>
              <a:t>не</a:t>
            </a:r>
            <a:r>
              <a:rPr sz="3600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FF0000"/>
                </a:solidFill>
                <a:latin typeface="Century Gothic"/>
                <a:cs typeface="Century Gothic"/>
              </a:rPr>
              <a:t>вправе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самостоятельно,</a:t>
            </a:r>
            <a:r>
              <a:rPr sz="36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без</a:t>
            </a:r>
            <a:r>
              <a:rPr sz="36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разрешения</a:t>
            </a:r>
            <a:endParaRPr sz="3600">
              <a:latin typeface="Century Gothic"/>
              <a:cs typeface="Century Gothic"/>
            </a:endParaRPr>
          </a:p>
          <a:p>
            <a:pPr marL="12700" marR="5080" indent="699770">
              <a:lnSpc>
                <a:spcPct val="100000"/>
              </a:lnSpc>
            </a:pP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36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36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36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распоряжаться</a:t>
            </a:r>
            <a:r>
              <a:rPr sz="36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жилым</a:t>
            </a:r>
            <a:r>
              <a:rPr sz="36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помещением</a:t>
            </a:r>
            <a:endParaRPr sz="3600">
              <a:latin typeface="Century Gothic"/>
              <a:cs typeface="Century Gothic"/>
            </a:endParaRPr>
          </a:p>
          <a:p>
            <a:pPr marL="1399540" marR="633730" indent="-760730">
              <a:lnSpc>
                <a:spcPct val="100000"/>
              </a:lnSpc>
              <a:spcBef>
                <a:spcPts val="5"/>
              </a:spcBef>
            </a:pP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подопечного,</a:t>
            </a:r>
            <a:r>
              <a:rPr sz="36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а</a:t>
            </a:r>
            <a:r>
              <a:rPr sz="36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также</a:t>
            </a:r>
            <a:r>
              <a:rPr sz="36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spc="-10" dirty="0">
                <a:solidFill>
                  <a:srgbClr val="262626"/>
                </a:solidFill>
                <a:latin typeface="Century Gothic"/>
                <a:cs typeface="Century Gothic"/>
              </a:rPr>
              <a:t>заключать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сделки</a:t>
            </a:r>
            <a:r>
              <a:rPr sz="36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  <a:latin typeface="Century Gothic"/>
                <a:cs typeface="Century Gothic"/>
              </a:rPr>
              <a:t>относительно</a:t>
            </a:r>
            <a:r>
              <a:rPr sz="36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spc="-20" dirty="0">
                <a:solidFill>
                  <a:srgbClr val="262626"/>
                </a:solidFill>
                <a:latin typeface="Century Gothic"/>
                <a:cs typeface="Century Gothic"/>
              </a:rPr>
              <a:t>его.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5570" y="1064768"/>
            <a:ext cx="7560945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3200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endParaRPr sz="32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3840"/>
              </a:spcBef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Граждане,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вселившиеся</a:t>
            </a:r>
            <a:r>
              <a:rPr sz="3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3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жилое</a:t>
            </a:r>
            <a:endParaRPr sz="32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помещение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 качестве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опекунов</a:t>
            </a:r>
            <a:r>
              <a:rPr sz="3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попечителей,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самостоятельного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права</a:t>
            </a:r>
            <a:r>
              <a:rPr sz="3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это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помещение</a:t>
            </a:r>
            <a:r>
              <a:rPr sz="3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не</a:t>
            </a:r>
            <a:r>
              <a:rPr sz="3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приобретают,</a:t>
            </a:r>
            <a:r>
              <a:rPr sz="3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35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endParaRPr sz="3200">
              <a:latin typeface="Century Gothic"/>
              <a:cs typeface="Century Gothic"/>
            </a:endParaRPr>
          </a:p>
          <a:p>
            <a:pPr marL="79375" marR="73025" algn="ctr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исключением</a:t>
            </a:r>
            <a:r>
              <a:rPr sz="3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случаев</a:t>
            </a:r>
            <a:r>
              <a:rPr sz="3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признания</a:t>
            </a:r>
            <a:r>
              <a:rPr sz="3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25" dirty="0">
                <a:solidFill>
                  <a:srgbClr val="262626"/>
                </a:solidFill>
                <a:latin typeface="Century Gothic"/>
                <a:cs typeface="Century Gothic"/>
              </a:rPr>
              <a:t>их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членами</a:t>
            </a:r>
            <a:r>
              <a:rPr sz="3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семьи</a:t>
            </a:r>
            <a:r>
              <a:rPr sz="3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200" spc="-10" dirty="0">
                <a:solidFill>
                  <a:srgbClr val="262626"/>
                </a:solidFill>
                <a:latin typeface="Century Gothic"/>
                <a:cs typeface="Century Gothic"/>
              </a:rPr>
              <a:t>нанимателя.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0" y="609600"/>
            <a:ext cx="8678417" cy="43268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6705" marR="299720" algn="ctr">
              <a:lnSpc>
                <a:spcPct val="100000"/>
              </a:lnSpc>
              <a:spcBef>
                <a:spcPts val="100"/>
              </a:spcBef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Century Gothic"/>
                <a:cs typeface="Century Gothic"/>
              </a:rPr>
              <a:t>Отчет опекуна, попечителя</a:t>
            </a:r>
          </a:p>
          <a:p>
            <a:pPr marL="306705" marR="299720" algn="ctr">
              <a:lnSpc>
                <a:spcPct val="100000"/>
              </a:lnSpc>
              <a:spcBef>
                <a:spcPts val="100"/>
              </a:spcBef>
            </a:pPr>
            <a:endParaRPr lang="ru-RU" sz="2700" dirty="0" smtClean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306705" marR="299720" algn="ctr">
              <a:lnSpc>
                <a:spcPct val="100000"/>
              </a:lnSpc>
              <a:spcBef>
                <a:spcPts val="100"/>
              </a:spcBef>
            </a:pPr>
            <a:r>
              <a:rPr sz="27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Опекун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,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</a:t>
            </a:r>
            <a:r>
              <a:rPr sz="27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ведет</a:t>
            </a:r>
            <a:r>
              <a:rPr sz="27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учет</a:t>
            </a:r>
            <a:r>
              <a:rPr sz="27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получаемых</a:t>
            </a:r>
            <a:r>
              <a:rPr sz="27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на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7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сумм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произведенных</a:t>
            </a:r>
            <a:r>
              <a:rPr sz="27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из</a:t>
            </a:r>
            <a:r>
              <a:rPr sz="27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них</a:t>
            </a:r>
            <a:endParaRPr sz="2700" dirty="0">
              <a:latin typeface="Century Gothic"/>
              <a:cs typeface="Century Gothic"/>
            </a:endParaRPr>
          </a:p>
          <a:p>
            <a:pPr marL="5715" algn="ctr">
              <a:lnSpc>
                <a:spcPct val="100000"/>
              </a:lnSpc>
            </a:pP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расходов.</a:t>
            </a:r>
            <a:endParaRPr sz="2700" dirty="0">
              <a:latin typeface="Century Gothic"/>
              <a:cs typeface="Century Gothic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3240"/>
              </a:spcBef>
            </a:pP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Письменный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отчет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r>
              <a:rPr sz="27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предыдущий</a:t>
            </a:r>
            <a:r>
              <a:rPr sz="27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год</a:t>
            </a:r>
            <a:r>
              <a:rPr sz="27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50" dirty="0">
                <a:solidFill>
                  <a:srgbClr val="262626"/>
                </a:solidFill>
                <a:latin typeface="Century Gothic"/>
                <a:cs typeface="Century Gothic"/>
              </a:rPr>
              <a:t>о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хранении</a:t>
            </a:r>
            <a:r>
              <a:rPr sz="27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7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27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7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управлении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им</a:t>
            </a:r>
            <a:r>
              <a:rPr sz="27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представляет</a:t>
            </a:r>
            <a:r>
              <a:rPr sz="27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7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орган</a:t>
            </a:r>
            <a:r>
              <a:rPr sz="27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7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7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ежегодно</a:t>
            </a:r>
            <a:r>
              <a:rPr sz="27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FF0000"/>
                </a:solidFill>
                <a:latin typeface="Century Gothic"/>
                <a:cs typeface="Century Gothic"/>
              </a:rPr>
              <a:t>не</a:t>
            </a:r>
            <a:r>
              <a:rPr sz="2700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FF0000"/>
                </a:solidFill>
                <a:latin typeface="Century Gothic"/>
                <a:cs typeface="Century Gothic"/>
              </a:rPr>
              <a:t>позднее</a:t>
            </a:r>
            <a:r>
              <a:rPr sz="2700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FF0000"/>
                </a:solidFill>
                <a:latin typeface="Century Gothic"/>
                <a:cs typeface="Century Gothic"/>
              </a:rPr>
              <a:t>1</a:t>
            </a:r>
            <a:r>
              <a:rPr sz="2700" spc="-10" dirty="0">
                <a:solidFill>
                  <a:srgbClr val="FF0000"/>
                </a:solidFill>
                <a:latin typeface="Century Gothic"/>
                <a:cs typeface="Century Gothic"/>
              </a:rPr>
              <a:t> февраля.</a:t>
            </a:r>
            <a:endParaRPr sz="27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38933" y="647776"/>
            <a:ext cx="928243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262626"/>
                </a:solidFill>
                <a:latin typeface="Century Gothic"/>
                <a:cs typeface="Century Gothic"/>
              </a:rPr>
              <a:t>Недееспособный</a:t>
            </a:r>
            <a:r>
              <a:rPr sz="3600" b="1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600" dirty="0">
                <a:solidFill>
                  <a:srgbClr val="262626"/>
                </a:solidFill>
              </a:rPr>
              <a:t>гражданин</a:t>
            </a:r>
            <a:r>
              <a:rPr sz="3600" spc="-55" dirty="0">
                <a:solidFill>
                  <a:srgbClr val="262626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не</a:t>
            </a:r>
            <a:r>
              <a:rPr sz="3600" spc="-4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вправе </a:t>
            </a:r>
            <a:r>
              <a:rPr sz="3600" dirty="0">
                <a:solidFill>
                  <a:srgbClr val="00AF4F"/>
                </a:solidFill>
              </a:rPr>
              <a:t>своими</a:t>
            </a:r>
            <a:r>
              <a:rPr sz="3600" spc="-65" dirty="0">
                <a:solidFill>
                  <a:srgbClr val="00AF4F"/>
                </a:solidFill>
              </a:rPr>
              <a:t> </a:t>
            </a:r>
            <a:r>
              <a:rPr sz="3600" dirty="0">
                <a:solidFill>
                  <a:srgbClr val="00AF4F"/>
                </a:solidFill>
              </a:rPr>
              <a:t>действиями</a:t>
            </a:r>
            <a:r>
              <a:rPr sz="3600" spc="-75" dirty="0">
                <a:solidFill>
                  <a:srgbClr val="00AF4F"/>
                </a:solidFill>
              </a:rPr>
              <a:t> </a:t>
            </a:r>
            <a:r>
              <a:rPr sz="3600" dirty="0">
                <a:solidFill>
                  <a:srgbClr val="262626"/>
                </a:solidFill>
              </a:rPr>
              <a:t>приобретать</a:t>
            </a:r>
            <a:r>
              <a:rPr sz="3600" spc="-65" dirty="0">
                <a:solidFill>
                  <a:srgbClr val="262626"/>
                </a:solidFill>
              </a:rPr>
              <a:t> </a:t>
            </a:r>
            <a:r>
              <a:rPr sz="3600" spc="-50" dirty="0">
                <a:solidFill>
                  <a:srgbClr val="262626"/>
                </a:solidFill>
              </a:rPr>
              <a:t>и</a:t>
            </a:r>
            <a:endParaRPr sz="3600">
              <a:latin typeface="Century Gothic"/>
              <a:cs typeface="Century Gothic"/>
            </a:endParaRPr>
          </a:p>
          <a:p>
            <a:pPr marL="622300" marR="615315" algn="ctr">
              <a:lnSpc>
                <a:spcPts val="4320"/>
              </a:lnSpc>
              <a:spcBef>
                <a:spcPts val="95"/>
              </a:spcBef>
            </a:pPr>
            <a:r>
              <a:rPr sz="3600" dirty="0">
                <a:solidFill>
                  <a:srgbClr val="262626"/>
                </a:solidFill>
              </a:rPr>
              <a:t>осуществлять</a:t>
            </a:r>
            <a:r>
              <a:rPr sz="3600" spc="-50" dirty="0">
                <a:solidFill>
                  <a:srgbClr val="262626"/>
                </a:solidFill>
              </a:rPr>
              <a:t> </a:t>
            </a:r>
            <a:r>
              <a:rPr sz="3600" dirty="0">
                <a:solidFill>
                  <a:srgbClr val="262626"/>
                </a:solidFill>
              </a:rPr>
              <a:t>гражданские</a:t>
            </a:r>
            <a:r>
              <a:rPr sz="3600" spc="-50" dirty="0">
                <a:solidFill>
                  <a:srgbClr val="262626"/>
                </a:solidFill>
              </a:rPr>
              <a:t> </a:t>
            </a:r>
            <a:r>
              <a:rPr sz="3600" spc="-10" dirty="0">
                <a:solidFill>
                  <a:srgbClr val="262626"/>
                </a:solidFill>
              </a:rPr>
              <a:t>права, </a:t>
            </a:r>
            <a:r>
              <a:rPr sz="3600" dirty="0">
                <a:solidFill>
                  <a:srgbClr val="262626"/>
                </a:solidFill>
              </a:rPr>
              <a:t>создавать</a:t>
            </a:r>
            <a:r>
              <a:rPr sz="3600" spc="-65" dirty="0">
                <a:solidFill>
                  <a:srgbClr val="262626"/>
                </a:solidFill>
              </a:rPr>
              <a:t> </a:t>
            </a:r>
            <a:r>
              <a:rPr sz="3600" dirty="0">
                <a:solidFill>
                  <a:srgbClr val="262626"/>
                </a:solidFill>
              </a:rPr>
              <a:t>для</a:t>
            </a:r>
            <a:r>
              <a:rPr sz="3600" spc="-105" dirty="0">
                <a:solidFill>
                  <a:srgbClr val="262626"/>
                </a:solidFill>
              </a:rPr>
              <a:t> </a:t>
            </a:r>
            <a:r>
              <a:rPr sz="3600" dirty="0">
                <a:solidFill>
                  <a:srgbClr val="262626"/>
                </a:solidFill>
              </a:rPr>
              <a:t>себя</a:t>
            </a:r>
            <a:r>
              <a:rPr sz="3600" spc="-85" dirty="0">
                <a:solidFill>
                  <a:srgbClr val="262626"/>
                </a:solidFill>
              </a:rPr>
              <a:t> </a:t>
            </a:r>
            <a:r>
              <a:rPr sz="3600" spc="-10" dirty="0">
                <a:solidFill>
                  <a:srgbClr val="262626"/>
                </a:solidFill>
              </a:rPr>
              <a:t>гражданские </a:t>
            </a:r>
            <a:r>
              <a:rPr sz="3600" dirty="0">
                <a:solidFill>
                  <a:srgbClr val="262626"/>
                </a:solidFill>
              </a:rPr>
              <a:t>обязанности</a:t>
            </a:r>
            <a:r>
              <a:rPr sz="3600" spc="-90" dirty="0">
                <a:solidFill>
                  <a:srgbClr val="262626"/>
                </a:solidFill>
              </a:rPr>
              <a:t> </a:t>
            </a:r>
            <a:r>
              <a:rPr sz="3600" dirty="0">
                <a:solidFill>
                  <a:srgbClr val="262626"/>
                </a:solidFill>
              </a:rPr>
              <a:t>и</a:t>
            </a:r>
            <a:r>
              <a:rPr sz="3600" spc="-110" dirty="0">
                <a:solidFill>
                  <a:srgbClr val="262626"/>
                </a:solidFill>
              </a:rPr>
              <a:t> </a:t>
            </a:r>
            <a:r>
              <a:rPr sz="3600" dirty="0">
                <a:solidFill>
                  <a:srgbClr val="262626"/>
                </a:solidFill>
              </a:rPr>
              <a:t>исполнять</a:t>
            </a:r>
            <a:r>
              <a:rPr sz="3600" spc="-110" dirty="0">
                <a:solidFill>
                  <a:srgbClr val="262626"/>
                </a:solidFill>
              </a:rPr>
              <a:t> </a:t>
            </a:r>
            <a:r>
              <a:rPr sz="3600" spc="-25" dirty="0">
                <a:solidFill>
                  <a:srgbClr val="262626"/>
                </a:solidFill>
              </a:rPr>
              <a:t>их.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2253233" y="3943858"/>
            <a:ext cx="9062720" cy="1701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Например: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совершать</a:t>
            </a:r>
            <a:r>
              <a:rPr sz="22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сделки,</a:t>
            </a:r>
            <a:endParaRPr sz="22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распоряжаться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имуществом,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включая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пенсию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другие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доходы,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представлять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свои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интересы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суде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других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органах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endParaRPr sz="22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организациях,</a:t>
            </a:r>
            <a:endParaRPr sz="2200">
              <a:latin typeface="Century Gothic"/>
              <a:cs typeface="Century Gothic"/>
            </a:endParaRPr>
          </a:p>
          <a:p>
            <a:pPr marR="1270" algn="ctr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вступать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брак,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участвовать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выборах</a:t>
            </a:r>
            <a:r>
              <a:rPr sz="2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многое</a:t>
            </a:r>
            <a:r>
              <a:rPr sz="22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другое.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2814" y="1322069"/>
            <a:ext cx="8691880" cy="4049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2485" marR="389255" indent="-428625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Годовой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отчет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должен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содержать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сведения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состоянии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месте</a:t>
            </a:r>
            <a:r>
              <a:rPr sz="2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его</a:t>
            </a:r>
            <a:r>
              <a:rPr sz="2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хранения,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приобретении</a:t>
            </a:r>
            <a:endParaRPr sz="2200">
              <a:latin typeface="Century Gothic"/>
              <a:cs typeface="Century Gothic"/>
            </a:endParaRPr>
          </a:p>
          <a:p>
            <a:pPr marL="356870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взамен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проданного,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доходах,</a:t>
            </a:r>
            <a:r>
              <a:rPr sz="22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полученных</a:t>
            </a:r>
            <a:r>
              <a:rPr sz="22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endParaRPr sz="2200">
              <a:latin typeface="Century Gothic"/>
              <a:cs typeface="Century Gothic"/>
            </a:endParaRPr>
          </a:p>
          <a:p>
            <a:pPr marL="560070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управления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имуществом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произведенных</a:t>
            </a:r>
            <a:r>
              <a:rPr sz="2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расходах.</a:t>
            </a:r>
            <a:endParaRPr sz="2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85"/>
              </a:spcBef>
            </a:pPr>
            <a:endParaRPr sz="2200">
              <a:latin typeface="Century Gothic"/>
              <a:cs typeface="Century Gothic"/>
            </a:endParaRPr>
          </a:p>
          <a:p>
            <a:pPr marL="12700" marR="5080" indent="685800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Если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разрешения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2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использованы</a:t>
            </a:r>
            <a:r>
              <a:rPr sz="2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</a:t>
            </a:r>
            <a:r>
              <a:rPr sz="22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2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нужд</a:t>
            </a:r>
            <a:r>
              <a:rPr sz="2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носильные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вещи,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вещи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домашнего</a:t>
            </a:r>
            <a:r>
              <a:rPr sz="22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обихода,</a:t>
            </a:r>
            <a:r>
              <a:rPr sz="22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значащиеся</a:t>
            </a:r>
            <a:r>
              <a:rPr sz="22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endParaRPr sz="220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описи</a:t>
            </a:r>
            <a:r>
              <a:rPr sz="22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(не</a:t>
            </a:r>
            <a:r>
              <a:rPr sz="22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представляющие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ценности,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скоропортящиеся,</a:t>
            </a:r>
            <a:endParaRPr sz="22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могущие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прийти</a:t>
            </a:r>
            <a:r>
              <a:rPr sz="22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непригодность),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об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этом</a:t>
            </a:r>
            <a:r>
              <a:rPr sz="22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также</a:t>
            </a:r>
            <a:endParaRPr sz="2200">
              <a:latin typeface="Century Gothic"/>
              <a:cs typeface="Century Gothic"/>
            </a:endParaRPr>
          </a:p>
          <a:p>
            <a:pPr marL="2540" algn="ctr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указывается</a:t>
            </a:r>
            <a:r>
              <a:rPr sz="22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262626"/>
                </a:solidFill>
                <a:latin typeface="Century Gothic"/>
                <a:cs typeface="Century Gothic"/>
              </a:rPr>
              <a:t>годовом</a:t>
            </a:r>
            <a:r>
              <a:rPr sz="22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Century Gothic"/>
                <a:cs typeface="Century Gothic"/>
              </a:rPr>
              <a:t>отчете.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1957" y="895553"/>
            <a:ext cx="867092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отчете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опекуна,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попечителя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должны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20" dirty="0">
                <a:solidFill>
                  <a:srgbClr val="262626"/>
                </a:solidFill>
                <a:latin typeface="Century Gothic"/>
                <a:cs typeface="Century Gothic"/>
              </a:rPr>
              <a:t>быть</a:t>
            </a:r>
            <a:endParaRPr sz="2800">
              <a:latin typeface="Century Gothic"/>
              <a:cs typeface="Century Gothic"/>
            </a:endParaRPr>
          </a:p>
          <a:p>
            <a:pPr marL="33655" marR="24130" algn="ctr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перечислены</a:t>
            </a:r>
            <a:r>
              <a:rPr sz="28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указаны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даты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получения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сумм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с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текущего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(расчетного)</a:t>
            </a:r>
            <a:r>
              <a:rPr sz="2800" spc="-1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банковского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счета</a:t>
            </a:r>
            <a:endParaRPr sz="2800">
              <a:latin typeface="Century Gothic"/>
              <a:cs typeface="Century Gothic"/>
            </a:endParaRPr>
          </a:p>
          <a:p>
            <a:pPr marL="203200" marR="118110" indent="-74930" algn="just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подопечного,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сумм,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вырученных</a:t>
            </a:r>
            <a:r>
              <a:rPr sz="28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отчуждения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течение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отчетного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года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затрат,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произведенных</a:t>
            </a:r>
            <a:r>
              <a:rPr sz="28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из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них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нужд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800">
              <a:latin typeface="Century Gothic"/>
              <a:cs typeface="Century Gothic"/>
            </a:endParaRPr>
          </a:p>
          <a:p>
            <a:pPr marL="103505" algn="ctr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2800" spc="-1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endParaRPr sz="2800">
              <a:latin typeface="Century Gothic"/>
              <a:cs typeface="Century Gothic"/>
            </a:endParaRPr>
          </a:p>
          <a:p>
            <a:pPr marL="12065" marR="5080" indent="1905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К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отчету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прилагаются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оправдательные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документы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(копии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товарных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чеков,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квитанции</a:t>
            </a:r>
            <a:r>
              <a:rPr sz="28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25" dirty="0">
                <a:solidFill>
                  <a:srgbClr val="262626"/>
                </a:solidFill>
                <a:latin typeface="Century Gothic"/>
                <a:cs typeface="Century Gothic"/>
              </a:rPr>
              <a:t>об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уплате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налогов,</a:t>
            </a:r>
            <a:r>
              <a:rPr sz="28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страховых</a:t>
            </a:r>
            <a:r>
              <a:rPr sz="28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сумм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другие</a:t>
            </a:r>
            <a:endParaRPr sz="280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платежные</a:t>
            </a:r>
            <a:r>
              <a:rPr sz="2800" spc="-1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документы).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2200" y="685800"/>
            <a:ext cx="8972296" cy="56547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Отчуждение,</a:t>
            </a:r>
            <a:r>
              <a:rPr lang="ru-RU" sz="2800" spc="-3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аренда,</a:t>
            </a:r>
            <a:r>
              <a:rPr lang="ru-RU" sz="2800" spc="-5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наем,</a:t>
            </a:r>
            <a:r>
              <a:rPr lang="ru-RU" sz="2800" spc="-3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залог,</a:t>
            </a:r>
            <a:r>
              <a:rPr lang="ru-RU" sz="2800" spc="-6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предоставление</a:t>
            </a:r>
            <a:r>
              <a:rPr lang="ru-RU" sz="2800" spc="-3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spc="-50" dirty="0" smtClean="0">
                <a:solidFill>
                  <a:schemeClr val="accent3">
                    <a:lumMod val="50000"/>
                  </a:schemeClr>
                </a:solidFill>
              </a:rPr>
              <a:t>в </a:t>
            </a:r>
            <a:r>
              <a:rPr lang="ru-RU" sz="2800" spc="-10" dirty="0" smtClean="0">
                <a:solidFill>
                  <a:schemeClr val="accent3">
                    <a:lumMod val="50000"/>
                  </a:schemeClr>
                </a:solidFill>
              </a:rPr>
              <a:t>безвозмездное</a:t>
            </a:r>
            <a:r>
              <a:rPr lang="ru-RU" sz="2800" spc="-4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пользование</a:t>
            </a:r>
            <a:r>
              <a:rPr lang="ru-RU" sz="2800" spc="-4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жилых</a:t>
            </a:r>
            <a:r>
              <a:rPr lang="ru-RU" sz="2800" spc="-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spc="-10" dirty="0" smtClean="0">
                <a:solidFill>
                  <a:schemeClr val="accent3">
                    <a:lumMod val="50000"/>
                  </a:schemeClr>
                </a:solidFill>
              </a:rPr>
              <a:t>помещений,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принадлежащих</a:t>
            </a:r>
            <a:r>
              <a:rPr lang="ru-RU" sz="2800" spc="-9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на</a:t>
            </a:r>
            <a:r>
              <a:rPr lang="ru-RU" sz="2800" spc="-5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праве</a:t>
            </a:r>
            <a:r>
              <a:rPr lang="ru-RU" sz="2800" spc="-5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spc="-10" dirty="0" smtClean="0">
                <a:solidFill>
                  <a:schemeClr val="accent3">
                    <a:lumMod val="50000"/>
                  </a:schemeClr>
                </a:solidFill>
              </a:rPr>
              <a:t>собственности недееспособным</a:t>
            </a:r>
            <a:r>
              <a:rPr lang="ru-RU" sz="2800" spc="-9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или</a:t>
            </a:r>
            <a:r>
              <a:rPr lang="ru-RU" sz="2800" spc="-114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ограниченным</a:t>
            </a:r>
            <a:r>
              <a:rPr lang="ru-RU" sz="2800" spc="-9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spc="-50" dirty="0" smtClean="0">
                <a:solidFill>
                  <a:schemeClr val="accent3">
                    <a:lumMod val="50000"/>
                  </a:schemeClr>
                </a:solidFill>
              </a:rPr>
              <a:t>в</a:t>
            </a:r>
            <a:endParaRPr lang="ru-RU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2700" algn="ctr">
              <a:lnSpc>
                <a:spcPct val="100000"/>
              </a:lnSpc>
              <a:spcBef>
                <a:spcPts val="5"/>
              </a:spcBef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дееспособности</a:t>
            </a:r>
            <a:r>
              <a:rPr lang="ru-RU" sz="2800" spc="-4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spc="-10" dirty="0" smtClean="0">
                <a:solidFill>
                  <a:schemeClr val="accent3">
                    <a:lumMod val="50000"/>
                  </a:schemeClr>
                </a:solidFill>
              </a:rPr>
              <a:t>гражданам</a:t>
            </a:r>
            <a:endParaRPr lang="ru-RU" sz="2500" dirty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endParaRPr lang="ru-RU" sz="2500" dirty="0" smtClean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5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Отчуждение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,</a:t>
            </a:r>
            <a:r>
              <a:rPr sz="25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аренда,</a:t>
            </a:r>
            <a:r>
              <a:rPr sz="25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наем,</a:t>
            </a:r>
            <a:r>
              <a:rPr sz="25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залог,</a:t>
            </a:r>
            <a:r>
              <a:rPr sz="25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предоставление</a:t>
            </a:r>
            <a:r>
              <a:rPr sz="25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50" dirty="0">
                <a:solidFill>
                  <a:srgbClr val="262626"/>
                </a:solidFill>
                <a:latin typeface="Century Gothic"/>
                <a:cs typeface="Century Gothic"/>
              </a:rPr>
              <a:t>в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безвозмездное</a:t>
            </a:r>
            <a:r>
              <a:rPr sz="25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пользование</a:t>
            </a:r>
            <a:r>
              <a:rPr sz="25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жилых</a:t>
            </a:r>
            <a:r>
              <a:rPr sz="2500" spc="-1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помещений,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принадлежащих</a:t>
            </a:r>
            <a:r>
              <a:rPr sz="25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5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праве</a:t>
            </a:r>
            <a:r>
              <a:rPr sz="25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собственности</a:t>
            </a:r>
            <a:endParaRPr sz="2500" dirty="0">
              <a:latin typeface="Century Gothic"/>
              <a:cs typeface="Century Gothic"/>
            </a:endParaRPr>
          </a:p>
          <a:p>
            <a:pPr marL="951230" marR="311785" indent="-628650">
              <a:lnSpc>
                <a:spcPct val="100000"/>
              </a:lnSpc>
            </a:pP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гражданам,</a:t>
            </a:r>
            <a:r>
              <a:rPr sz="25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признанным</a:t>
            </a:r>
            <a:r>
              <a:rPr sz="25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недееспособными</a:t>
            </a:r>
            <a:r>
              <a:rPr sz="25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25" dirty="0">
                <a:solidFill>
                  <a:srgbClr val="262626"/>
                </a:solidFill>
                <a:latin typeface="Century Gothic"/>
                <a:cs typeface="Century Gothic"/>
              </a:rPr>
              <a:t>или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ограниченным</a:t>
            </a:r>
            <a:r>
              <a:rPr sz="25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5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дееспособности</a:t>
            </a:r>
            <a:r>
              <a:rPr sz="25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судом, осуществляются</a:t>
            </a:r>
            <a:r>
              <a:rPr sz="25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только</a:t>
            </a:r>
            <a:r>
              <a:rPr sz="25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после</a:t>
            </a:r>
            <a:r>
              <a:rPr sz="25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получения</a:t>
            </a:r>
            <a:endParaRPr sz="2500" dirty="0">
              <a:latin typeface="Century Gothic"/>
              <a:cs typeface="Century Gothic"/>
            </a:endParaRPr>
          </a:p>
          <a:p>
            <a:pPr marL="3006090" marR="1145540" indent="-1850389">
              <a:lnSpc>
                <a:spcPct val="100000"/>
              </a:lnSpc>
              <a:spcBef>
                <a:spcPts val="5"/>
              </a:spcBef>
            </a:pP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письменного</a:t>
            </a:r>
            <a:r>
              <a:rPr sz="25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согласия</a:t>
            </a:r>
            <a:r>
              <a:rPr sz="25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5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5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5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5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попечительства.</a:t>
            </a:r>
            <a:endParaRPr sz="25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2729" y="985265"/>
            <a:ext cx="8512810" cy="2906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Орган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7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FF0000"/>
                </a:solidFill>
                <a:latin typeface="Century Gothic"/>
                <a:cs typeface="Century Gothic"/>
              </a:rPr>
              <a:t>вправе</a:t>
            </a:r>
            <a:r>
              <a:rPr sz="2700" spc="-7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FF0000"/>
                </a:solidFill>
                <a:latin typeface="Century Gothic"/>
                <a:cs typeface="Century Gothic"/>
              </a:rPr>
              <a:t>отказать</a:t>
            </a:r>
            <a:r>
              <a:rPr sz="2700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700" spc="-50" dirty="0">
                <a:solidFill>
                  <a:srgbClr val="262626"/>
                </a:solidFill>
                <a:latin typeface="Century Gothic"/>
                <a:cs typeface="Century Gothic"/>
              </a:rPr>
              <a:t>в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даче</a:t>
            </a:r>
            <a:r>
              <a:rPr sz="27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такого</a:t>
            </a:r>
            <a:r>
              <a:rPr sz="27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согласия,</a:t>
            </a:r>
            <a:r>
              <a:rPr sz="27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если</a:t>
            </a:r>
            <a:r>
              <a:rPr sz="27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отчуждение,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аренда,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наем,</a:t>
            </a:r>
            <a:r>
              <a:rPr sz="27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залог,</a:t>
            </a:r>
            <a:r>
              <a:rPr sz="27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предоставление</a:t>
            </a:r>
            <a:r>
              <a:rPr sz="27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7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безвозмездное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пользование</a:t>
            </a:r>
            <a:r>
              <a:rPr sz="27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жилых</a:t>
            </a:r>
            <a:r>
              <a:rPr sz="27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помещений</a:t>
            </a:r>
            <a:r>
              <a:rPr sz="27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могут</a:t>
            </a:r>
            <a:endParaRPr sz="27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существенно</a:t>
            </a:r>
            <a:r>
              <a:rPr sz="27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ухудшить</a:t>
            </a:r>
            <a:r>
              <a:rPr sz="27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жилищные</a:t>
            </a:r>
            <a:r>
              <a:rPr sz="27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условия</a:t>
            </a:r>
            <a:endParaRPr sz="2700">
              <a:latin typeface="Century Gothic"/>
              <a:cs typeface="Century Gothic"/>
            </a:endParaRPr>
          </a:p>
          <a:p>
            <a:pPr marL="231775" marR="227329" algn="ctr">
              <a:lnSpc>
                <a:spcPct val="100000"/>
              </a:lnSpc>
            </a:pP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</a:t>
            </a:r>
            <a:r>
              <a:rPr sz="27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причинить</a:t>
            </a:r>
            <a:r>
              <a:rPr sz="27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вред</a:t>
            </a:r>
            <a:r>
              <a:rPr sz="27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их</a:t>
            </a:r>
            <a:r>
              <a:rPr sz="27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интересам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либо</a:t>
            </a:r>
            <a:r>
              <a:rPr sz="27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имущественному</a:t>
            </a:r>
            <a:r>
              <a:rPr sz="27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7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положению.</a:t>
            </a:r>
            <a:endParaRPr sz="27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71952" y="1396949"/>
            <a:ext cx="8564880" cy="37067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существенным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ухудшением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жилищных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условий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понимаются:</a:t>
            </a:r>
            <a:endParaRPr sz="2000" dirty="0">
              <a:latin typeface="Century Gothic"/>
              <a:cs typeface="Century Gothic"/>
            </a:endParaRPr>
          </a:p>
          <a:p>
            <a:pPr marL="12700" marR="51435" indent="153035">
              <a:lnSpc>
                <a:spcPct val="100000"/>
              </a:lnSpc>
              <a:spcBef>
                <a:spcPts val="2405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обеспеченность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жилым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помещением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общей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площадью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менее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пятнадцати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квадратных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 err="1">
                <a:solidFill>
                  <a:srgbClr val="262626"/>
                </a:solidFill>
                <a:latin typeface="Century Gothic"/>
                <a:cs typeface="Century Gothic"/>
              </a:rPr>
              <a:t>метров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000" spc="-30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одного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человека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случае,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если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обеспеченность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была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пятнадцать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квадратных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метров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более</a:t>
            </a:r>
            <a:r>
              <a:rPr sz="2000" spc="-10" dirty="0" smtClean="0">
                <a:solidFill>
                  <a:srgbClr val="262626"/>
                </a:solidFill>
                <a:latin typeface="Century Gothic"/>
                <a:cs typeface="Century Gothic"/>
              </a:rPr>
              <a:t>;</a:t>
            </a:r>
            <a:endParaRPr sz="2000" dirty="0">
              <a:latin typeface="Century Gothic"/>
              <a:cs typeface="Century Gothic"/>
            </a:endParaRPr>
          </a:p>
          <a:p>
            <a:pPr marL="165735" indent="-153035">
              <a:lnSpc>
                <a:spcPct val="100000"/>
              </a:lnSpc>
              <a:spcBef>
                <a:spcPts val="2400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несоответствие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жилого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помещения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установленным</a:t>
            </a:r>
            <a:r>
              <a:rPr sz="20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для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проживания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санитарным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техническим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требованиям;</a:t>
            </a:r>
            <a:endParaRPr sz="2000" dirty="0">
              <a:latin typeface="Century Gothic"/>
              <a:cs typeface="Century Gothic"/>
            </a:endParaRPr>
          </a:p>
          <a:p>
            <a:pPr marL="12700" marR="278765" indent="153035">
              <a:lnSpc>
                <a:spcPct val="100000"/>
              </a:lnSpc>
              <a:spcBef>
                <a:spcPts val="2405"/>
              </a:spcBef>
              <a:buChar char="-"/>
              <a:tabLst>
                <a:tab pos="165735" algn="l"/>
              </a:tabLst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несоответствие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жилого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помещения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типовым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потребительским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качествам,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если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занимаемое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жилое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помещение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таким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качествам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соответствует.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609600"/>
            <a:ext cx="8819515" cy="59330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8625" marR="415290" algn="ctr">
              <a:lnSpc>
                <a:spcPct val="100000"/>
              </a:lnSpc>
              <a:spcBef>
                <a:spcPts val="105"/>
              </a:spcBef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Запрет</a:t>
            </a:r>
            <a:r>
              <a:rPr lang="ru-RU" sz="3200" spc="-8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на</a:t>
            </a:r>
            <a:r>
              <a:rPr lang="ru-RU" sz="3200" spc="-9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отчуждение</a:t>
            </a:r>
            <a:r>
              <a:rPr lang="ru-RU" sz="3200" spc="-6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жилых</a:t>
            </a:r>
            <a:r>
              <a:rPr lang="ru-RU" sz="3200" spc="-9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помещений,</a:t>
            </a:r>
            <a:r>
              <a:rPr lang="ru-RU" sz="3200" spc="-6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в</a:t>
            </a:r>
            <a:r>
              <a:rPr lang="ru-RU" sz="3200" spc="-9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которых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проживают</a:t>
            </a:r>
            <a:r>
              <a:rPr lang="ru-RU" sz="3200" spc="-5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недееспособные</a:t>
            </a:r>
            <a:r>
              <a:rPr lang="ru-RU" sz="3200" spc="-5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и</a:t>
            </a:r>
            <a:r>
              <a:rPr lang="ru-RU" sz="3200" spc="-1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ограниченные</a:t>
            </a:r>
            <a:r>
              <a:rPr lang="ru-RU" sz="3200" spc="-4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50" dirty="0" smtClean="0">
                <a:solidFill>
                  <a:schemeClr val="accent3">
                    <a:lumMod val="50000"/>
                  </a:schemeClr>
                </a:solidFill>
              </a:rPr>
              <a:t>в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дееспособности</a:t>
            </a:r>
            <a:r>
              <a:rPr lang="ru-RU" sz="3200" spc="-114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граждане</a:t>
            </a:r>
            <a:endParaRPr lang="ru-RU" sz="2000" dirty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428625" marR="415290" algn="ctr">
              <a:lnSpc>
                <a:spcPct val="100000"/>
              </a:lnSpc>
              <a:spcBef>
                <a:spcPts val="105"/>
              </a:spcBef>
            </a:pPr>
            <a:r>
              <a:rPr sz="20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Отчуждение</a:t>
            </a:r>
            <a:r>
              <a:rPr sz="2000" spc="-60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собственником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жилого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помещения,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котором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проживают</a:t>
            </a:r>
            <a:r>
              <a:rPr sz="20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граждане,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признанные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недееспособными</a:t>
            </a:r>
            <a:r>
              <a:rPr sz="20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или</a:t>
            </a:r>
            <a:endParaRPr sz="20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ограниченные</a:t>
            </a:r>
            <a:r>
              <a:rPr sz="20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дееспособности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судом,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допускается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только</a:t>
            </a:r>
            <a:r>
              <a:rPr sz="20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endParaRPr sz="2000" dirty="0">
              <a:latin typeface="Century Gothic"/>
              <a:cs typeface="Century Gothic"/>
            </a:endParaRPr>
          </a:p>
          <a:p>
            <a:pPr marL="190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письменного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согласия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попечительства.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864"/>
              </a:spcBef>
            </a:pPr>
            <a:endParaRPr sz="2000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связи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чем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такие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жилые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помещения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устанавливается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entury Gothic"/>
                <a:cs typeface="Century Gothic"/>
              </a:rPr>
              <a:t>запрет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отчуждение</a:t>
            </a:r>
            <a:endParaRPr sz="2000" dirty="0">
              <a:latin typeface="Century Gothic"/>
              <a:cs typeface="Century Gothic"/>
            </a:endParaRPr>
          </a:p>
          <a:p>
            <a:pPr marL="421005" marR="402590" algn="ctr">
              <a:lnSpc>
                <a:spcPct val="100000"/>
              </a:lnSpc>
              <a:spcBef>
                <a:spcPts val="5"/>
              </a:spcBef>
              <a:tabLst>
                <a:tab pos="1003935" algn="l"/>
              </a:tabLst>
            </a:pP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без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	письменного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согласия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попечительства,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который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подлежит</a:t>
            </a:r>
            <a:r>
              <a:rPr sz="20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обязательной</a:t>
            </a:r>
            <a:r>
              <a:rPr sz="20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регистрации</a:t>
            </a:r>
            <a:endParaRPr sz="2000" dirty="0"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территориальной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организациями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государственной</a:t>
            </a:r>
            <a:endParaRPr sz="2000" dirty="0"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регистрации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недвижимого</a:t>
            </a:r>
            <a:r>
              <a:rPr sz="20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имущества,</a:t>
            </a:r>
            <a:r>
              <a:rPr sz="20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прав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него</a:t>
            </a:r>
            <a:r>
              <a:rPr sz="20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сделок</a:t>
            </a:r>
            <a:r>
              <a:rPr sz="20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endParaRPr sz="2000" dirty="0">
              <a:latin typeface="Century Gothic"/>
              <a:cs typeface="Century Gothic"/>
            </a:endParaRPr>
          </a:p>
          <a:p>
            <a:pPr marL="4445" algn="ctr">
              <a:lnSpc>
                <a:spcPct val="100000"/>
              </a:lnSpc>
            </a:pP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ним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0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месту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нахождения</a:t>
            </a:r>
            <a:r>
              <a:rPr sz="20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этих</a:t>
            </a:r>
            <a:r>
              <a:rPr sz="20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262626"/>
                </a:solidFill>
                <a:latin typeface="Century Gothic"/>
                <a:cs typeface="Century Gothic"/>
              </a:rPr>
              <a:t>жилых</a:t>
            </a:r>
            <a:r>
              <a:rPr sz="2000" spc="-1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помещений.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533401"/>
            <a:ext cx="8883396" cy="608435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5"/>
              </a:spcBef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Контроль</a:t>
            </a:r>
            <a:r>
              <a:rPr lang="ru-RU" sz="3200" spc="-8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за</a:t>
            </a:r>
            <a:r>
              <a:rPr lang="ru-RU" sz="3200" spc="-9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деятельностью</a:t>
            </a:r>
            <a:r>
              <a:rPr lang="ru-RU" sz="3200" spc="-6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опекунов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и</a:t>
            </a:r>
            <a:r>
              <a:rPr lang="ru-RU" sz="3200" spc="-1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spc="-10" dirty="0" smtClean="0">
                <a:solidFill>
                  <a:schemeClr val="accent3">
                    <a:lumMod val="50000"/>
                  </a:schemeClr>
                </a:solidFill>
              </a:rPr>
              <a:t>попечителей</a:t>
            </a:r>
            <a:endParaRPr lang="ru-RU" sz="2900" dirty="0" smtClean="0">
              <a:solidFill>
                <a:schemeClr val="accent3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105"/>
              </a:spcBef>
            </a:pPr>
            <a:endParaRPr lang="ru-RU" sz="2900" dirty="0">
              <a:solidFill>
                <a:srgbClr val="262626"/>
              </a:solidFill>
              <a:latin typeface="Century Gothic"/>
              <a:cs typeface="Century Gothic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105"/>
              </a:spcBef>
            </a:pPr>
            <a:r>
              <a:rPr sz="2900" dirty="0" err="1" smtClean="0">
                <a:solidFill>
                  <a:srgbClr val="262626"/>
                </a:solidFill>
                <a:latin typeface="Century Gothic"/>
                <a:cs typeface="Century Gothic"/>
              </a:rPr>
              <a:t>Контроль</a:t>
            </a:r>
            <a:r>
              <a:rPr sz="2900" spc="-35" dirty="0" smtClean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r>
              <a:rPr sz="2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деятельностью</a:t>
            </a:r>
            <a:r>
              <a:rPr sz="2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опекунов</a:t>
            </a:r>
            <a:r>
              <a:rPr sz="29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попечителей</a:t>
            </a:r>
            <a:r>
              <a:rPr sz="2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осуществляется</a:t>
            </a:r>
            <a:r>
              <a:rPr sz="29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органами</a:t>
            </a:r>
            <a:r>
              <a:rPr sz="2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опеки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9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9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9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месту</a:t>
            </a:r>
            <a:r>
              <a:rPr sz="2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spc="-10" dirty="0">
                <a:solidFill>
                  <a:srgbClr val="262626"/>
                </a:solidFill>
                <a:latin typeface="Century Gothic"/>
                <a:cs typeface="Century Gothic"/>
              </a:rPr>
              <a:t>жительства</a:t>
            </a:r>
            <a:endParaRPr sz="2900" dirty="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9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подопечных.</a:t>
            </a:r>
            <a:endParaRPr sz="2900" dirty="0">
              <a:latin typeface="Century Gothic"/>
              <a:cs typeface="Century Gothic"/>
            </a:endParaRPr>
          </a:p>
          <a:p>
            <a:pPr marL="1270" algn="ctr">
              <a:lnSpc>
                <a:spcPts val="3475"/>
              </a:lnSpc>
              <a:spcBef>
                <a:spcPts val="3490"/>
              </a:spcBef>
            </a:pPr>
            <a:r>
              <a:rPr sz="29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endParaRPr sz="2900" dirty="0">
              <a:latin typeface="Century Gothic"/>
              <a:cs typeface="Century Gothic"/>
            </a:endParaRPr>
          </a:p>
          <a:p>
            <a:pPr marL="560070" marR="553085" algn="ctr">
              <a:lnSpc>
                <a:spcPts val="3479"/>
              </a:lnSpc>
              <a:spcBef>
                <a:spcPts val="115"/>
              </a:spcBef>
            </a:pP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2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spc="-10" dirty="0">
                <a:solidFill>
                  <a:srgbClr val="262626"/>
                </a:solidFill>
                <a:latin typeface="Century Gothic"/>
                <a:cs typeface="Century Gothic"/>
              </a:rPr>
              <a:t>обязаны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проводить</a:t>
            </a:r>
            <a:r>
              <a:rPr sz="2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контрольные</a:t>
            </a:r>
            <a:r>
              <a:rPr sz="29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spc="-10" dirty="0">
                <a:solidFill>
                  <a:srgbClr val="262626"/>
                </a:solidFill>
                <a:latin typeface="Century Gothic"/>
                <a:cs typeface="Century Gothic"/>
              </a:rPr>
              <a:t>обследования</a:t>
            </a:r>
            <a:endParaRPr sz="2900" dirty="0">
              <a:latin typeface="Century Gothic"/>
              <a:cs typeface="Century Gothic"/>
            </a:endParaRPr>
          </a:p>
          <a:p>
            <a:pPr marL="47625" marR="40005" algn="ctr">
              <a:lnSpc>
                <a:spcPts val="3479"/>
              </a:lnSpc>
            </a:pP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условий</a:t>
            </a:r>
            <a:r>
              <a:rPr sz="2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жизни</a:t>
            </a:r>
            <a:r>
              <a:rPr sz="2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</a:t>
            </a:r>
            <a:r>
              <a:rPr sz="29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не</a:t>
            </a:r>
            <a:r>
              <a:rPr sz="2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реже</a:t>
            </a:r>
            <a:r>
              <a:rPr sz="29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двух</a:t>
            </a:r>
            <a:r>
              <a:rPr sz="2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dirty="0">
                <a:solidFill>
                  <a:srgbClr val="262626"/>
                </a:solidFill>
                <a:latin typeface="Century Gothic"/>
                <a:cs typeface="Century Gothic"/>
              </a:rPr>
              <a:t>раз</a:t>
            </a:r>
            <a:r>
              <a:rPr sz="2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900" spc="-50" dirty="0">
                <a:solidFill>
                  <a:srgbClr val="262626"/>
                </a:solidFill>
                <a:latin typeface="Century Gothic"/>
                <a:cs typeface="Century Gothic"/>
              </a:rPr>
              <a:t>в </a:t>
            </a:r>
            <a:r>
              <a:rPr sz="2900" spc="-20" dirty="0">
                <a:solidFill>
                  <a:srgbClr val="262626"/>
                </a:solidFill>
                <a:latin typeface="Century Gothic"/>
                <a:cs typeface="Century Gothic"/>
              </a:rPr>
              <a:t>год.</a:t>
            </a:r>
            <a:endParaRPr sz="29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35529" y="477392"/>
            <a:ext cx="8997950" cy="5878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 marR="7874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Так</a:t>
            </a:r>
            <a:r>
              <a:rPr sz="24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как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за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органами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закреплена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обязанность</a:t>
            </a:r>
            <a:r>
              <a:rPr sz="24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контролю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условий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жизни</a:t>
            </a:r>
            <a:r>
              <a:rPr sz="24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опекаемых,</a:t>
            </a:r>
            <a:endParaRPr sz="2400" dirty="0">
              <a:latin typeface="Century Gothic"/>
              <a:cs typeface="Century Gothic"/>
            </a:endParaRPr>
          </a:p>
          <a:p>
            <a:pPr marL="1270"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представители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органа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могут</a:t>
            </a:r>
            <a:endParaRPr sz="24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выезжать</a:t>
            </a:r>
            <a:r>
              <a:rPr sz="24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проверку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выполнения</a:t>
            </a:r>
            <a:r>
              <a:rPr sz="24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возложенных</a:t>
            </a:r>
            <a:endParaRPr sz="2400" dirty="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обязанностей</a:t>
            </a:r>
            <a:r>
              <a:rPr sz="2400" spc="-9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entury Gothic"/>
                <a:cs typeface="Century Gothic"/>
              </a:rPr>
              <a:t>без</a:t>
            </a:r>
            <a:r>
              <a:rPr sz="2400" b="1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предупреждения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.</a:t>
            </a:r>
            <a:endParaRPr sz="2400" dirty="0">
              <a:latin typeface="Century Gothic"/>
              <a:cs typeface="Century Gothic"/>
            </a:endParaRPr>
          </a:p>
          <a:p>
            <a:pPr marL="86995" marR="76200" indent="-3810" algn="ctr">
              <a:lnSpc>
                <a:spcPct val="100000"/>
              </a:lnSpc>
              <a:spcBef>
                <a:spcPts val="2880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Важными</a:t>
            </a:r>
            <a:r>
              <a:rPr sz="24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условиями</a:t>
            </a:r>
            <a:r>
              <a:rPr sz="2400" spc="-1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прохождения</a:t>
            </a:r>
            <a:r>
              <a:rPr sz="24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проверки</a:t>
            </a:r>
            <a:r>
              <a:rPr sz="24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являются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чистота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дома,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состояние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здоровья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подопечного,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наличие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продуктов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питания,</a:t>
            </a:r>
            <a:r>
              <a:rPr sz="24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лекарственных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средств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средств</a:t>
            </a:r>
            <a:endParaRPr sz="2400" dirty="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гигиены,</a:t>
            </a:r>
            <a:r>
              <a:rPr sz="24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предметов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одежды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обуви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сезону,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спального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места</a:t>
            </a:r>
            <a:r>
              <a:rPr sz="24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иных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необходимостей</a:t>
            </a:r>
            <a:r>
              <a:rPr sz="24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каждом</a:t>
            </a:r>
            <a:r>
              <a:rPr sz="24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отдельном</a:t>
            </a:r>
            <a:endParaRPr sz="2400" dirty="0">
              <a:latin typeface="Century Gothic"/>
              <a:cs typeface="Century Gothic"/>
            </a:endParaRPr>
          </a:p>
          <a:p>
            <a:pPr marL="3810" algn="ctr">
              <a:lnSpc>
                <a:spcPct val="100000"/>
              </a:lnSpc>
            </a:pP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случае.</a:t>
            </a:r>
            <a:endParaRPr sz="2400" dirty="0">
              <a:latin typeface="Century Gothic"/>
              <a:cs typeface="Century Gothic"/>
            </a:endParaRPr>
          </a:p>
          <a:p>
            <a:pPr marL="553085" marR="545465" algn="ctr">
              <a:lnSpc>
                <a:spcPct val="100000"/>
              </a:lnSpc>
              <a:spcBef>
                <a:spcPts val="2880"/>
              </a:spcBef>
            </a:pP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Во</a:t>
            </a:r>
            <a:r>
              <a:rPr sz="24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время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проверки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сотрудники</a:t>
            </a:r>
            <a:r>
              <a:rPr sz="24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могут</a:t>
            </a:r>
            <a:r>
              <a:rPr sz="24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запрашивать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документы,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чеки</a:t>
            </a:r>
            <a:r>
              <a:rPr sz="24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произведенные</a:t>
            </a:r>
            <a:r>
              <a:rPr sz="24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262626"/>
                </a:solidFill>
                <a:latin typeface="Century Gothic"/>
                <a:cs typeface="Century Gothic"/>
              </a:rPr>
              <a:t>расходы</a:t>
            </a:r>
            <a:r>
              <a:rPr sz="24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262626"/>
                </a:solidFill>
                <a:latin typeface="Century Gothic"/>
                <a:cs typeface="Century Gothic"/>
              </a:rPr>
              <a:t>для </a:t>
            </a:r>
            <a:r>
              <a:rPr sz="24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подопечного.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7198" y="1040968"/>
            <a:ext cx="8641715" cy="4277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7830" marR="408305" algn="ctr">
              <a:lnSpc>
                <a:spcPct val="100000"/>
              </a:lnSpc>
              <a:spcBef>
                <a:spcPts val="95"/>
              </a:spcBef>
            </a:pP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При</a:t>
            </a:r>
            <a:r>
              <a:rPr sz="31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обнаружении</a:t>
            </a:r>
            <a:r>
              <a:rPr sz="31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недобросовестного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отношения</a:t>
            </a:r>
            <a:r>
              <a:rPr sz="31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опекуна,</a:t>
            </a:r>
            <a:r>
              <a:rPr sz="31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попечителя</a:t>
            </a:r>
            <a:r>
              <a:rPr sz="31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50" dirty="0">
                <a:solidFill>
                  <a:srgbClr val="262626"/>
                </a:solidFill>
                <a:latin typeface="Century Gothic"/>
                <a:cs typeface="Century Gothic"/>
              </a:rPr>
              <a:t>к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имуществу</a:t>
            </a:r>
            <a:r>
              <a:rPr sz="31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подопечного</a:t>
            </a:r>
            <a:r>
              <a:rPr sz="31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(порча</a:t>
            </a:r>
            <a:r>
              <a:rPr sz="3100" spc="-1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20" dirty="0">
                <a:solidFill>
                  <a:srgbClr val="262626"/>
                </a:solidFill>
                <a:latin typeface="Century Gothic"/>
                <a:cs typeface="Century Gothic"/>
              </a:rPr>
              <a:t>его,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хранение</a:t>
            </a:r>
            <a:r>
              <a:rPr sz="31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не</a:t>
            </a:r>
            <a:r>
              <a:rPr sz="31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надлежащем</a:t>
            </a:r>
            <a:r>
              <a:rPr sz="31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виде,</a:t>
            </a:r>
            <a:endParaRPr sz="3100">
              <a:latin typeface="Century Gothic"/>
              <a:cs typeface="Century Gothic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расходование</a:t>
            </a:r>
            <a:r>
              <a:rPr sz="31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не</a:t>
            </a:r>
            <a:r>
              <a:rPr sz="31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по</a:t>
            </a:r>
            <a:r>
              <a:rPr sz="31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назначению</a:t>
            </a:r>
            <a:r>
              <a:rPr sz="31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31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20" dirty="0">
                <a:solidFill>
                  <a:srgbClr val="262626"/>
                </a:solidFill>
                <a:latin typeface="Century Gothic"/>
                <a:cs typeface="Century Gothic"/>
              </a:rPr>
              <a:t>др.)</a:t>
            </a:r>
            <a:endParaRPr sz="3100">
              <a:latin typeface="Century Gothic"/>
              <a:cs typeface="Century Gothic"/>
            </a:endParaRPr>
          </a:p>
          <a:p>
            <a:pPr marL="12700" marR="5080" algn="ctr">
              <a:lnSpc>
                <a:spcPct val="100000"/>
              </a:lnSpc>
            </a:pP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31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31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31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31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составляют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об</a:t>
            </a:r>
            <a:r>
              <a:rPr sz="31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этом</a:t>
            </a:r>
            <a:r>
              <a:rPr sz="31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акт</a:t>
            </a:r>
            <a:r>
              <a:rPr sz="31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предъявляют</a:t>
            </a:r>
            <a:r>
              <a:rPr sz="31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требования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50" dirty="0">
                <a:solidFill>
                  <a:srgbClr val="262626"/>
                </a:solidFill>
                <a:latin typeface="Century Gothic"/>
                <a:cs typeface="Century Gothic"/>
              </a:rPr>
              <a:t>к</a:t>
            </a:r>
            <a:endParaRPr sz="3100">
              <a:latin typeface="Century Gothic"/>
              <a:cs typeface="Century Gothic"/>
            </a:endParaRPr>
          </a:p>
          <a:p>
            <a:pPr marL="526415" marR="517525" indent="177800">
              <a:lnSpc>
                <a:spcPct val="100000"/>
              </a:lnSpc>
              <a:spcBef>
                <a:spcPts val="5"/>
              </a:spcBef>
            </a:pP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опекуну,</a:t>
            </a:r>
            <a:r>
              <a:rPr sz="31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попечителю</a:t>
            </a:r>
            <a:r>
              <a:rPr sz="31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о</a:t>
            </a:r>
            <a:r>
              <a:rPr sz="3100" spc="-10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возмещении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ущерба,</a:t>
            </a:r>
            <a:r>
              <a:rPr sz="3100" spc="-1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dirty="0">
                <a:solidFill>
                  <a:srgbClr val="262626"/>
                </a:solidFill>
                <a:latin typeface="Century Gothic"/>
                <a:cs typeface="Century Gothic"/>
              </a:rPr>
              <a:t>причиненного</a:t>
            </a:r>
            <a:r>
              <a:rPr sz="3100" spc="-1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31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подопечному.</a:t>
            </a:r>
            <a:endParaRPr sz="31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87573" y="1076705"/>
            <a:ext cx="871918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1675" marR="69342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При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установлении</a:t>
            </a:r>
            <a:r>
              <a:rPr sz="28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факта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использования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опекуном,</a:t>
            </a:r>
            <a:r>
              <a:rPr sz="2800" spc="-1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попечителем</a:t>
            </a:r>
            <a:r>
              <a:rPr sz="2800" spc="-1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имущества</a:t>
            </a:r>
            <a:endParaRPr sz="2800">
              <a:latin typeface="Century Gothic"/>
              <a:cs typeface="Century Gothic"/>
            </a:endParaRPr>
          </a:p>
          <a:p>
            <a:pPr marL="34925" marR="24130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14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личных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интересах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(использование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2800" spc="-10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корыстных</a:t>
            </a:r>
            <a:r>
              <a:rPr sz="28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целях)</a:t>
            </a:r>
            <a:r>
              <a:rPr sz="28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органы</a:t>
            </a:r>
            <a:r>
              <a:rPr sz="28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опеки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5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endParaRPr sz="2800">
              <a:latin typeface="Century Gothic"/>
              <a:cs typeface="Century Gothic"/>
            </a:endParaRPr>
          </a:p>
          <a:p>
            <a:pPr marL="12065" marR="5080" algn="ctr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попечительства</a:t>
            </a:r>
            <a:r>
              <a:rPr sz="2800" spc="-1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отстраняют</a:t>
            </a:r>
            <a:r>
              <a:rPr sz="2800" spc="-1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опекуна,</a:t>
            </a:r>
            <a:r>
              <a:rPr sz="2800" spc="-1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попечителя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опекунских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обязанностей</a:t>
            </a:r>
            <a:r>
              <a:rPr sz="28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2800" spc="-1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передают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материал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прокурору.</a:t>
            </a:r>
            <a:endParaRPr sz="2800">
              <a:latin typeface="Century Gothic"/>
              <a:cs typeface="Century Gothic"/>
            </a:endParaRPr>
          </a:p>
          <a:p>
            <a:pPr marL="828040" marR="815975" algn="ctr">
              <a:lnSpc>
                <a:spcPct val="100000"/>
              </a:lnSpc>
              <a:spcBef>
                <a:spcPts val="3365"/>
              </a:spcBef>
            </a:pP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Одновременно</a:t>
            </a:r>
            <a:r>
              <a:rPr sz="2800" spc="-11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принимаются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меры</a:t>
            </a:r>
            <a:r>
              <a:rPr sz="2800" spc="-1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25" dirty="0">
                <a:solidFill>
                  <a:srgbClr val="262626"/>
                </a:solidFill>
                <a:latin typeface="Century Gothic"/>
                <a:cs typeface="Century Gothic"/>
              </a:rPr>
              <a:t>по </a:t>
            </a:r>
            <a:r>
              <a:rPr sz="2800" dirty="0">
                <a:solidFill>
                  <a:srgbClr val="262626"/>
                </a:solidFill>
                <a:latin typeface="Century Gothic"/>
                <a:cs typeface="Century Gothic"/>
              </a:rPr>
              <a:t>возмещению</a:t>
            </a:r>
            <a:r>
              <a:rPr sz="2800" spc="-1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262626"/>
                </a:solidFill>
                <a:latin typeface="Century Gothic"/>
                <a:cs typeface="Century Gothic"/>
              </a:rPr>
              <a:t>ущерба.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262626"/>
                </a:solidFill>
              </a:rPr>
              <a:t>Попечительство</a:t>
            </a:r>
            <a:r>
              <a:rPr sz="3200" spc="-85" dirty="0">
                <a:solidFill>
                  <a:srgbClr val="262626"/>
                </a:solidFill>
              </a:rPr>
              <a:t> </a:t>
            </a:r>
            <a:r>
              <a:rPr sz="2400" dirty="0">
                <a:solidFill>
                  <a:srgbClr val="262626"/>
                </a:solidFill>
              </a:rPr>
              <a:t>устанавливается</a:t>
            </a:r>
            <a:r>
              <a:rPr sz="2400" spc="-50" dirty="0">
                <a:solidFill>
                  <a:srgbClr val="262626"/>
                </a:solidFill>
              </a:rPr>
              <a:t> </a:t>
            </a:r>
            <a:r>
              <a:rPr sz="2400" dirty="0">
                <a:solidFill>
                  <a:srgbClr val="262626"/>
                </a:solidFill>
              </a:rPr>
              <a:t>над</a:t>
            </a:r>
            <a:r>
              <a:rPr sz="2400" spc="-30" dirty="0">
                <a:solidFill>
                  <a:srgbClr val="262626"/>
                </a:solidFill>
              </a:rPr>
              <a:t> </a:t>
            </a:r>
            <a:r>
              <a:rPr sz="2400" spc="-10" dirty="0">
                <a:solidFill>
                  <a:srgbClr val="262626"/>
                </a:solidFill>
              </a:rPr>
              <a:t>гражданами,</a:t>
            </a:r>
            <a:endParaRPr sz="2400"/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400" spc="-10" dirty="0">
                <a:solidFill>
                  <a:srgbClr val="262626"/>
                </a:solidFill>
              </a:rPr>
              <a:t>ограниченными</a:t>
            </a:r>
            <a:r>
              <a:rPr sz="2400" spc="-65" dirty="0">
                <a:solidFill>
                  <a:srgbClr val="262626"/>
                </a:solidFill>
              </a:rPr>
              <a:t> </a:t>
            </a:r>
            <a:r>
              <a:rPr sz="2400" dirty="0">
                <a:solidFill>
                  <a:srgbClr val="262626"/>
                </a:solidFill>
              </a:rPr>
              <a:t>судом</a:t>
            </a:r>
            <a:r>
              <a:rPr sz="2400" spc="-50" dirty="0">
                <a:solidFill>
                  <a:srgbClr val="262626"/>
                </a:solidFill>
              </a:rPr>
              <a:t> </a:t>
            </a:r>
            <a:r>
              <a:rPr sz="2400" dirty="0">
                <a:solidFill>
                  <a:srgbClr val="262626"/>
                </a:solidFill>
              </a:rPr>
              <a:t>в</a:t>
            </a:r>
            <a:r>
              <a:rPr sz="2400" spc="-55" dirty="0">
                <a:solidFill>
                  <a:srgbClr val="262626"/>
                </a:solidFill>
              </a:rPr>
              <a:t> </a:t>
            </a:r>
            <a:r>
              <a:rPr sz="2400" spc="-10" dirty="0">
                <a:solidFill>
                  <a:srgbClr val="262626"/>
                </a:solidFill>
              </a:rPr>
              <a:t>дееспособности.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2668270" y="2036191"/>
            <a:ext cx="8180705" cy="355155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Может</a:t>
            </a:r>
            <a:r>
              <a:rPr sz="1800" spc="-4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быть</a:t>
            </a:r>
            <a:r>
              <a:rPr sz="1800" spc="-4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ограничен</a:t>
            </a:r>
            <a:r>
              <a:rPr sz="1800" spc="-4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дееспособности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судом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:</a:t>
            </a:r>
            <a:endParaRPr sz="1800">
              <a:latin typeface="Century Gothic"/>
              <a:cs typeface="Century Gothic"/>
            </a:endParaRPr>
          </a:p>
          <a:p>
            <a:pPr marL="355600" marR="626110" indent="-342900">
              <a:lnSpc>
                <a:spcPct val="100000"/>
              </a:lnSpc>
              <a:spcBef>
                <a:spcPts val="994"/>
              </a:spcBef>
              <a:tabLst>
                <a:tab pos="419100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	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гражданин,</a:t>
            </a:r>
            <a:r>
              <a:rPr sz="1800" spc="-8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который</a:t>
            </a:r>
            <a:r>
              <a:rPr sz="1800" spc="-9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вследствие</a:t>
            </a:r>
            <a:r>
              <a:rPr sz="1800" spc="-8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злоупотребления</a:t>
            </a:r>
            <a:r>
              <a:rPr sz="1800" spc="-6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спиртными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напитками,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наркотическими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средствами,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психотропными</a:t>
            </a:r>
            <a:endParaRPr sz="1800">
              <a:latin typeface="Century Gothic"/>
              <a:cs typeface="Century Gothic"/>
            </a:endParaRPr>
          </a:p>
          <a:p>
            <a:pPr marL="355600" marR="1121410">
              <a:lnSpc>
                <a:spcPct val="100000"/>
              </a:lnSpc>
            </a:pP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веществами,</a:t>
            </a:r>
            <a:r>
              <a:rPr sz="1800" spc="-2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их</a:t>
            </a:r>
            <a:r>
              <a:rPr sz="1800" spc="-4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аналогами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ставит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свою</a:t>
            </a:r>
            <a:r>
              <a:rPr sz="1800" spc="-6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семью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</a:t>
            </a:r>
            <a:r>
              <a:rPr sz="1800" spc="-5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тяжелое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материальное</a:t>
            </a:r>
            <a:r>
              <a:rPr sz="1800" spc="-11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положение;</a:t>
            </a:r>
            <a:endParaRPr sz="1800">
              <a:latin typeface="Century Gothic"/>
              <a:cs typeface="Century Gothic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гражданин,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у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которого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вследствие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психического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расстройства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(заболевания)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ограниченна</a:t>
            </a:r>
            <a:r>
              <a:rPr sz="1800" spc="-7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способность</a:t>
            </a:r>
            <a:r>
              <a:rPr sz="1800" spc="-8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понимать</a:t>
            </a:r>
            <a:r>
              <a:rPr sz="1800" spc="-7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значение</a:t>
            </a:r>
            <a:r>
              <a:rPr sz="1800" spc="-6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своих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действий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или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руководить</a:t>
            </a:r>
            <a:r>
              <a:rPr sz="1800" spc="-6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20" dirty="0">
                <a:solidFill>
                  <a:srgbClr val="3F3F3F"/>
                </a:solidFill>
                <a:latin typeface="Century Gothic"/>
                <a:cs typeface="Century Gothic"/>
              </a:rPr>
              <a:t>ими.</a:t>
            </a:r>
            <a:endParaRPr sz="1800">
              <a:latin typeface="Century Gothic"/>
              <a:cs typeface="Century Gothic"/>
            </a:endParaRPr>
          </a:p>
          <a:p>
            <a:pPr marL="12700" marR="836930">
              <a:lnSpc>
                <a:spcPct val="100000"/>
              </a:lnSpc>
              <a:spcBef>
                <a:spcPts val="1010"/>
              </a:spcBef>
            </a:pP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r>
              <a:rPr sz="1800" spc="-6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Гражданин</a:t>
            </a:r>
            <a:r>
              <a:rPr sz="1800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может</a:t>
            </a:r>
            <a:r>
              <a:rPr sz="1800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быть</a:t>
            </a:r>
            <a:r>
              <a:rPr sz="1800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ограничен</a:t>
            </a:r>
            <a:r>
              <a:rPr sz="1800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в</a:t>
            </a:r>
            <a:r>
              <a:rPr sz="1800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entury Gothic"/>
                <a:cs typeface="Century Gothic"/>
              </a:rPr>
              <a:t>дееспособности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исключительно</a:t>
            </a:r>
            <a:r>
              <a:rPr sz="1800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судом</a:t>
            </a:r>
            <a:r>
              <a:rPr sz="1800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в</a:t>
            </a:r>
            <a:r>
              <a:rPr sz="18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порядке,</a:t>
            </a:r>
            <a:r>
              <a:rPr sz="18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установленном</a:t>
            </a:r>
            <a:r>
              <a:rPr sz="1800" spc="-5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entury Gothic"/>
                <a:cs typeface="Century Gothic"/>
              </a:rPr>
              <a:t>гражданским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процессуальным</a:t>
            </a:r>
            <a:r>
              <a:rPr sz="1800" spc="-8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законодательством</a:t>
            </a:r>
            <a:r>
              <a:rPr sz="1800" spc="-6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(по</a:t>
            </a:r>
            <a:r>
              <a:rPr sz="1800" spc="-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0000"/>
                </a:solidFill>
                <a:latin typeface="Century Gothic"/>
                <a:cs typeface="Century Gothic"/>
              </a:rPr>
              <a:t>решению</a:t>
            </a:r>
            <a:r>
              <a:rPr sz="1800" spc="-7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entury Gothic"/>
                <a:cs typeface="Century Gothic"/>
              </a:rPr>
              <a:t>суда).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3201" y="941070"/>
            <a:ext cx="706628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25675" marR="5080" indent="-221361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Обжалование</a:t>
            </a:r>
            <a:r>
              <a:rPr sz="3200" spc="-75" dirty="0"/>
              <a:t> </a:t>
            </a:r>
            <a:r>
              <a:rPr sz="3200" dirty="0"/>
              <a:t>действий</a:t>
            </a:r>
            <a:r>
              <a:rPr sz="3200" spc="-90" dirty="0"/>
              <a:t> </a:t>
            </a:r>
            <a:r>
              <a:rPr sz="3200" spc="-10" dirty="0"/>
              <a:t>опекунов, попечителей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08253" rIns="0" bIns="0" rtlCol="0">
            <a:spAutoFit/>
          </a:bodyPr>
          <a:lstStyle/>
          <a:p>
            <a:pPr marL="88900" marR="5080" indent="926465">
              <a:lnSpc>
                <a:spcPct val="100000"/>
              </a:lnSpc>
              <a:spcBef>
                <a:spcPts val="100"/>
              </a:spcBef>
            </a:pPr>
            <a:r>
              <a:rPr dirty="0"/>
              <a:t>Действия</a:t>
            </a:r>
            <a:r>
              <a:rPr spc="-105" dirty="0"/>
              <a:t> </a:t>
            </a:r>
            <a:r>
              <a:rPr dirty="0"/>
              <a:t>опекунов,</a:t>
            </a:r>
            <a:r>
              <a:rPr spc="-90" dirty="0"/>
              <a:t> </a:t>
            </a:r>
            <a:r>
              <a:rPr dirty="0"/>
              <a:t>попечителей</a:t>
            </a:r>
            <a:r>
              <a:rPr spc="-114" dirty="0"/>
              <a:t> </a:t>
            </a:r>
            <a:r>
              <a:rPr dirty="0"/>
              <a:t>могут</a:t>
            </a:r>
            <a:r>
              <a:rPr spc="-90" dirty="0"/>
              <a:t> </a:t>
            </a:r>
            <a:r>
              <a:rPr spc="-20" dirty="0"/>
              <a:t>быть </a:t>
            </a:r>
            <a:r>
              <a:rPr dirty="0"/>
              <a:t>обжалованы</a:t>
            </a:r>
            <a:r>
              <a:rPr spc="-75" dirty="0"/>
              <a:t> </a:t>
            </a:r>
            <a:r>
              <a:rPr dirty="0"/>
              <a:t>любым</a:t>
            </a:r>
            <a:r>
              <a:rPr spc="-35" dirty="0"/>
              <a:t> </a:t>
            </a:r>
            <a:r>
              <a:rPr dirty="0"/>
              <a:t>лицом,</a:t>
            </a:r>
            <a:r>
              <a:rPr spc="-60" dirty="0"/>
              <a:t> </a:t>
            </a:r>
            <a:r>
              <a:rPr dirty="0"/>
              <a:t>в</a:t>
            </a:r>
            <a:r>
              <a:rPr spc="-30" dirty="0"/>
              <a:t> </a:t>
            </a:r>
            <a:r>
              <a:rPr dirty="0"/>
              <a:t>том</a:t>
            </a:r>
            <a:r>
              <a:rPr spc="-40" dirty="0"/>
              <a:t> </a:t>
            </a:r>
            <a:r>
              <a:rPr dirty="0"/>
              <a:t>числе</a:t>
            </a:r>
            <a:r>
              <a:rPr spc="-40" dirty="0"/>
              <a:t> </a:t>
            </a:r>
            <a:r>
              <a:rPr dirty="0"/>
              <a:t>и</a:t>
            </a:r>
            <a:r>
              <a:rPr spc="-50" dirty="0"/>
              <a:t> </a:t>
            </a:r>
            <a:r>
              <a:rPr spc="-10" dirty="0"/>
              <a:t>подопечным, </a:t>
            </a:r>
            <a:r>
              <a:rPr dirty="0"/>
              <a:t>в</a:t>
            </a:r>
            <a:r>
              <a:rPr spc="-45" dirty="0"/>
              <a:t> </a:t>
            </a:r>
            <a:r>
              <a:rPr dirty="0"/>
              <a:t>органы</a:t>
            </a:r>
            <a:r>
              <a:rPr spc="-45" dirty="0"/>
              <a:t> </a:t>
            </a:r>
            <a:r>
              <a:rPr dirty="0"/>
              <a:t>опеки</a:t>
            </a:r>
            <a:r>
              <a:rPr spc="-55" dirty="0"/>
              <a:t> </a:t>
            </a:r>
            <a:r>
              <a:rPr dirty="0"/>
              <a:t>и</a:t>
            </a:r>
            <a:r>
              <a:rPr spc="-50" dirty="0"/>
              <a:t> </a:t>
            </a:r>
            <a:r>
              <a:rPr dirty="0"/>
              <a:t>попечительства</a:t>
            </a:r>
            <a:r>
              <a:rPr spc="-50" dirty="0"/>
              <a:t> </a:t>
            </a:r>
            <a:r>
              <a:rPr dirty="0"/>
              <a:t>по</a:t>
            </a:r>
            <a:r>
              <a:rPr spc="-45" dirty="0"/>
              <a:t> </a:t>
            </a:r>
            <a:r>
              <a:rPr dirty="0"/>
              <a:t>месту</a:t>
            </a:r>
            <a:r>
              <a:rPr spc="-45" dirty="0"/>
              <a:t> </a:t>
            </a:r>
            <a:r>
              <a:rPr spc="-10" dirty="0"/>
              <a:t>жительства подопечного,</a:t>
            </a:r>
            <a:r>
              <a:rPr spc="-40" dirty="0"/>
              <a:t> </a:t>
            </a:r>
            <a:r>
              <a:rPr dirty="0"/>
              <a:t>а</a:t>
            </a:r>
            <a:r>
              <a:rPr spc="-20" dirty="0"/>
              <a:t> </a:t>
            </a:r>
            <a:r>
              <a:rPr dirty="0"/>
              <a:t>лицом,</a:t>
            </a:r>
            <a:r>
              <a:rPr spc="-50" dirty="0"/>
              <a:t> </a:t>
            </a:r>
            <a:r>
              <a:rPr dirty="0"/>
              <a:t>достигшим</a:t>
            </a:r>
            <a:r>
              <a:rPr spc="-20" dirty="0"/>
              <a:t> </a:t>
            </a:r>
            <a:r>
              <a:rPr dirty="0"/>
              <a:t>четырнадцати</a:t>
            </a:r>
            <a:r>
              <a:rPr spc="-35" dirty="0"/>
              <a:t> </a:t>
            </a:r>
            <a:r>
              <a:rPr spc="-20" dirty="0"/>
              <a:t>лет,</a:t>
            </a:r>
          </a:p>
          <a:p>
            <a:pPr marL="3858260">
              <a:lnSpc>
                <a:spcPct val="100000"/>
              </a:lnSpc>
              <a:spcBef>
                <a:spcPts val="994"/>
              </a:spcBef>
            </a:pPr>
            <a:r>
              <a:rPr dirty="0"/>
              <a:t>-</a:t>
            </a:r>
            <a:r>
              <a:rPr spc="-10" dirty="0"/>
              <a:t> </a:t>
            </a:r>
            <a:r>
              <a:rPr dirty="0"/>
              <a:t>в</a:t>
            </a:r>
            <a:r>
              <a:rPr spc="-10" dirty="0"/>
              <a:t> </a:t>
            </a:r>
            <a:r>
              <a:rPr spc="-20" dirty="0"/>
              <a:t>суд.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81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68270" y="360934"/>
            <a:ext cx="867473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9664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262626"/>
                </a:solidFill>
              </a:rPr>
              <a:t>Органы</a:t>
            </a:r>
            <a:r>
              <a:rPr sz="2800" spc="-7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опеки</a:t>
            </a:r>
            <a:r>
              <a:rPr sz="2800" spc="-9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и</a:t>
            </a:r>
            <a:r>
              <a:rPr sz="2800" spc="-8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попечительства</a:t>
            </a:r>
            <a:r>
              <a:rPr sz="2800" spc="-5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и</a:t>
            </a:r>
            <a:r>
              <a:rPr sz="2800" spc="-85" dirty="0">
                <a:solidFill>
                  <a:srgbClr val="262626"/>
                </a:solidFill>
              </a:rPr>
              <a:t> </a:t>
            </a:r>
            <a:r>
              <a:rPr sz="2800" spc="-10" dirty="0">
                <a:solidFill>
                  <a:srgbClr val="262626"/>
                </a:solidFill>
              </a:rPr>
              <a:t>органы, осуществляющие</a:t>
            </a:r>
            <a:r>
              <a:rPr sz="2800" spc="-70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функции</a:t>
            </a:r>
            <a:r>
              <a:rPr sz="2800" spc="-9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по</a:t>
            </a:r>
            <a:r>
              <a:rPr sz="2800" spc="-10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опеке</a:t>
            </a:r>
            <a:r>
              <a:rPr sz="2800" spc="-85" dirty="0">
                <a:solidFill>
                  <a:srgbClr val="262626"/>
                </a:solidFill>
              </a:rPr>
              <a:t> </a:t>
            </a:r>
            <a:r>
              <a:rPr sz="2800" spc="-50" dirty="0">
                <a:solidFill>
                  <a:srgbClr val="262626"/>
                </a:solidFill>
              </a:rPr>
              <a:t>и</a:t>
            </a:r>
            <a:endParaRPr sz="2800"/>
          </a:p>
          <a:p>
            <a:pPr marL="12700" marR="5080">
              <a:lnSpc>
                <a:spcPct val="100000"/>
              </a:lnSpc>
            </a:pPr>
            <a:r>
              <a:rPr sz="2800" dirty="0">
                <a:solidFill>
                  <a:srgbClr val="262626"/>
                </a:solidFill>
              </a:rPr>
              <a:t>попечительству,</a:t>
            </a:r>
            <a:r>
              <a:rPr sz="2800" spc="-130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для</a:t>
            </a:r>
            <a:r>
              <a:rPr sz="2800" spc="-170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выполнения</a:t>
            </a:r>
            <a:r>
              <a:rPr sz="2800" spc="-130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возложенных</a:t>
            </a:r>
            <a:r>
              <a:rPr sz="2800" spc="-140" dirty="0">
                <a:solidFill>
                  <a:srgbClr val="262626"/>
                </a:solidFill>
              </a:rPr>
              <a:t> </a:t>
            </a:r>
            <a:r>
              <a:rPr sz="2800" spc="-25" dirty="0">
                <a:solidFill>
                  <a:srgbClr val="262626"/>
                </a:solidFill>
              </a:rPr>
              <a:t>на </a:t>
            </a:r>
            <a:r>
              <a:rPr sz="2800" dirty="0">
                <a:solidFill>
                  <a:srgbClr val="262626"/>
                </a:solidFill>
              </a:rPr>
              <a:t>них</a:t>
            </a:r>
            <a:r>
              <a:rPr sz="2800" spc="-12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262626"/>
                </a:solidFill>
              </a:rPr>
              <a:t>обязанностей</a:t>
            </a:r>
            <a:r>
              <a:rPr sz="2800" spc="-65" dirty="0">
                <a:solidFill>
                  <a:srgbClr val="262626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имеют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право</a:t>
            </a:r>
            <a:r>
              <a:rPr sz="2800" spc="-10" dirty="0">
                <a:solidFill>
                  <a:srgbClr val="262626"/>
                </a:solidFill>
              </a:rPr>
              <a:t>: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2668270" y="2743326"/>
            <a:ext cx="8391525" cy="3302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115" indent="-145415">
              <a:lnSpc>
                <a:spcPts val="2165"/>
              </a:lnSpc>
              <a:spcBef>
                <a:spcPts val="95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требовать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от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физических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юридических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представления</a:t>
            </a:r>
            <a:endParaRPr sz="1900">
              <a:latin typeface="Century Gothic"/>
              <a:cs typeface="Century Gothic"/>
            </a:endParaRPr>
          </a:p>
          <a:p>
            <a:pPr marL="12700">
              <a:lnSpc>
                <a:spcPts val="2165"/>
              </a:lnSpc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необходимых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документов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10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справок;</a:t>
            </a:r>
            <a:endParaRPr sz="1900">
              <a:latin typeface="Century Gothic"/>
              <a:cs typeface="Century Gothic"/>
            </a:endParaRPr>
          </a:p>
          <a:p>
            <a:pPr marL="12700" marR="1082040" indent="145415">
              <a:lnSpc>
                <a:spcPts val="2050"/>
              </a:lnSpc>
              <a:spcBef>
                <a:spcPts val="1030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производить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 обследование</a:t>
            </a:r>
            <a:r>
              <a:rPr sz="19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опрос</a:t>
            </a:r>
            <a:r>
              <a:rPr sz="19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целях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получения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необходимых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сведений</a:t>
            </a:r>
            <a:r>
              <a:rPr sz="19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для</a:t>
            </a:r>
            <a:r>
              <a:rPr sz="19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решения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вопросов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19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и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попечительства;</a:t>
            </a:r>
            <a:endParaRPr sz="1900">
              <a:latin typeface="Century Gothic"/>
              <a:cs typeface="Century Gothic"/>
            </a:endParaRPr>
          </a:p>
          <a:p>
            <a:pPr marL="12700" marR="53975" indent="146050">
              <a:lnSpc>
                <a:spcPct val="90100"/>
              </a:lnSpc>
              <a:spcBef>
                <a:spcPts val="980"/>
              </a:spcBef>
              <a:buChar char="-"/>
              <a:tabLst>
                <a:tab pos="158750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вызывать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для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беседы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объяснений</a:t>
            </a:r>
            <a:r>
              <a:rPr sz="19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опекунов,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попечителей</a:t>
            </a:r>
            <a:r>
              <a:rPr sz="19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других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граждан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19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вопросам,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связанным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защитой</a:t>
            </a:r>
            <a:r>
              <a:rPr sz="19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прав</a:t>
            </a:r>
            <a:r>
              <a:rPr sz="19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опекаемых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и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подопечных;</a:t>
            </a:r>
            <a:endParaRPr sz="1900">
              <a:latin typeface="Century Gothic"/>
              <a:cs typeface="Century Gothic"/>
            </a:endParaRPr>
          </a:p>
          <a:p>
            <a:pPr marL="12700" marR="5080" indent="145415">
              <a:lnSpc>
                <a:spcPts val="2050"/>
              </a:lnSpc>
              <a:spcBef>
                <a:spcPts val="1025"/>
              </a:spcBef>
              <a:buChar char="-"/>
              <a:tabLst>
                <a:tab pos="158115" algn="l"/>
              </a:tabLst>
            </a:pP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выдавать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заинтересованным</a:t>
            </a:r>
            <a:r>
              <a:rPr sz="19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физическим</a:t>
            </a:r>
            <a:r>
              <a:rPr sz="19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юридическим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лицам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50" dirty="0">
                <a:solidFill>
                  <a:srgbClr val="595959"/>
                </a:solidFill>
                <a:latin typeface="Century Gothic"/>
                <a:cs typeface="Century Gothic"/>
              </a:rPr>
              <a:t>в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пределах</a:t>
            </a:r>
            <a:r>
              <a:rPr sz="1900" spc="-10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своей</a:t>
            </a:r>
            <a:r>
              <a:rPr sz="19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компетенции</a:t>
            </a:r>
            <a:r>
              <a:rPr sz="19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справки</a:t>
            </a:r>
            <a:r>
              <a:rPr sz="1900" spc="-9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заключения,</a:t>
            </a:r>
            <a:r>
              <a:rPr sz="19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касающиеся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вопросов</a:t>
            </a:r>
            <a:r>
              <a:rPr sz="19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9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попечительства.</a:t>
            </a:r>
            <a:endParaRPr sz="19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9800" y="457200"/>
            <a:ext cx="9181719" cy="59368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Освобождение</a:t>
            </a:r>
            <a:r>
              <a:rPr lang="ru-RU" sz="2400" spc="-16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опекунов,</a:t>
            </a:r>
            <a:r>
              <a:rPr lang="ru-RU" sz="2400" spc="-165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попечителей</a:t>
            </a:r>
            <a:r>
              <a:rPr lang="ru-RU" sz="2400" spc="-15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spc="-25" dirty="0" smtClean="0">
                <a:solidFill>
                  <a:schemeClr val="accent3">
                    <a:lumMod val="50000"/>
                  </a:schemeClr>
                </a:solidFill>
              </a:rPr>
              <a:t>от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выполнения</a:t>
            </a:r>
            <a:r>
              <a:rPr lang="ru-RU" sz="2400" spc="-9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ими</a:t>
            </a:r>
            <a:r>
              <a:rPr lang="ru-RU" sz="2400" spc="-114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своих</a:t>
            </a:r>
            <a:r>
              <a:rPr lang="ru-RU" sz="2400" spc="-12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spc="-10" dirty="0" smtClean="0">
                <a:solidFill>
                  <a:schemeClr val="accent3">
                    <a:lumMod val="50000"/>
                  </a:schemeClr>
                </a:solidFill>
              </a:rPr>
              <a:t>обязанностей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  <a:spcBef>
                <a:spcPts val="95"/>
              </a:spcBef>
            </a:pPr>
            <a:endParaRPr lang="ru-RU" sz="1600" dirty="0" smtClean="0">
              <a:solidFill>
                <a:srgbClr val="647252"/>
              </a:solidFill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600" dirty="0" err="1" smtClean="0">
                <a:solidFill>
                  <a:srgbClr val="647252"/>
                </a:solidFill>
                <a:latin typeface="Century Gothic"/>
                <a:cs typeface="Century Gothic"/>
              </a:rPr>
              <a:t>Орган</a:t>
            </a:r>
            <a:r>
              <a:rPr sz="1600" spc="-80" dirty="0" smtClean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опеки</a:t>
            </a:r>
            <a:r>
              <a:rPr sz="1600" spc="-50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и</a:t>
            </a:r>
            <a:r>
              <a:rPr sz="1600" spc="-60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647252"/>
                </a:solidFill>
                <a:latin typeface="Century Gothic"/>
                <a:cs typeface="Century Gothic"/>
              </a:rPr>
              <a:t>попечительства</a:t>
            </a:r>
            <a:r>
              <a:rPr sz="1600" spc="-45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освобождает</a:t>
            </a:r>
            <a:r>
              <a:rPr sz="1600" spc="-25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опекунов,</a:t>
            </a:r>
            <a:r>
              <a:rPr sz="1600" spc="-55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попечителей</a:t>
            </a:r>
            <a:r>
              <a:rPr sz="1600" spc="-40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от</a:t>
            </a:r>
            <a:r>
              <a:rPr sz="1600" spc="-55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647252"/>
                </a:solidFill>
                <a:latin typeface="Century Gothic"/>
                <a:cs typeface="Century Gothic"/>
              </a:rPr>
              <a:t>выполнения</a:t>
            </a:r>
            <a:endParaRPr sz="1600" dirty="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ими</a:t>
            </a:r>
            <a:r>
              <a:rPr sz="1600" spc="-40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647252"/>
                </a:solidFill>
                <a:latin typeface="Century Gothic"/>
                <a:cs typeface="Century Gothic"/>
              </a:rPr>
              <a:t>своих</a:t>
            </a:r>
            <a:r>
              <a:rPr sz="1600" spc="-50" dirty="0">
                <a:solidFill>
                  <a:srgbClr val="647252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647252"/>
                </a:solidFill>
                <a:latin typeface="Century Gothic"/>
                <a:cs typeface="Century Gothic"/>
              </a:rPr>
              <a:t>обязанностей:</a:t>
            </a:r>
            <a:endParaRPr sz="1600" dirty="0">
              <a:latin typeface="Century Gothic"/>
              <a:cs typeface="Century Gothic"/>
            </a:endParaRPr>
          </a:p>
          <a:p>
            <a:pPr marL="147955" marR="140970" algn="ctr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случае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признания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опекунов,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попечителей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недееспособными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ограниченно дееспособными;</a:t>
            </a:r>
            <a:endParaRPr sz="1600" dirty="0">
              <a:latin typeface="Century Gothic"/>
              <a:cs typeface="Century Gothic"/>
            </a:endParaRPr>
          </a:p>
          <a:p>
            <a:pPr marL="12700" marR="5080" indent="121920" algn="ctr">
              <a:lnSpc>
                <a:spcPct val="100000"/>
              </a:lnSpc>
              <a:spcBef>
                <a:spcPts val="1920"/>
              </a:spcBef>
              <a:buChar char="-"/>
              <a:tabLst>
                <a:tab pos="134620" algn="l"/>
              </a:tabLst>
            </a:pP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возникновении</a:t>
            </a:r>
            <a:r>
              <a:rPr sz="16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заболеваний,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включенных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перечень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заболеваний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которых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невозможно</a:t>
            </a:r>
            <a:r>
              <a:rPr sz="1600" spc="-10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 err="1">
                <a:solidFill>
                  <a:srgbClr val="595959"/>
                </a:solidFill>
                <a:latin typeface="Century Gothic"/>
                <a:cs typeface="Century Gothic"/>
              </a:rPr>
              <a:t>осуществление</a:t>
            </a:r>
            <a:r>
              <a:rPr sz="1600" spc="-9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возложенных</a:t>
            </a:r>
            <a:r>
              <a:rPr sz="1600" spc="-1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обязанностей;</a:t>
            </a:r>
            <a:endParaRPr sz="1600" dirty="0">
              <a:latin typeface="Century Gothic"/>
              <a:cs typeface="Century Gothic"/>
            </a:endParaRPr>
          </a:p>
          <a:p>
            <a:pPr marL="53340" marR="44450" indent="121920" algn="ctr">
              <a:lnSpc>
                <a:spcPct val="100000"/>
              </a:lnSpc>
              <a:spcBef>
                <a:spcPts val="1920"/>
              </a:spcBef>
              <a:buChar char="-"/>
              <a:tabLst>
                <a:tab pos="175260" algn="l"/>
              </a:tabLst>
            </a:pP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помещении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совершеннолетних</a:t>
            </a:r>
            <a:r>
              <a:rPr sz="16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подопечных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социальные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пансионаты,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том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числе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детские,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для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постоянного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проживания,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а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учреждения,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исполняющие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наказание</a:t>
            </a:r>
            <a:r>
              <a:rPr sz="16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иные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меры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уголовной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ответственности,</a:t>
            </a:r>
            <a:r>
              <a:rPr sz="16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психиатрический</a:t>
            </a:r>
            <a:r>
              <a:rPr sz="16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стационар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(при</a:t>
            </a:r>
            <a:r>
              <a:rPr sz="1600" spc="-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помещении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принудительное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лечение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соответствии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Уголовным</a:t>
            </a:r>
            <a:endParaRPr sz="1600" dirty="0">
              <a:latin typeface="Century Gothic"/>
              <a:cs typeface="Century Gothic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кодексом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Республики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Беларусь),</a:t>
            </a:r>
            <a:r>
              <a:rPr sz="16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иные</a:t>
            </a:r>
            <a:r>
              <a:rPr sz="16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учреждения.</a:t>
            </a:r>
            <a:endParaRPr sz="1600" dirty="0">
              <a:latin typeface="Century Gothic"/>
              <a:cs typeface="Century Gothic"/>
            </a:endParaRPr>
          </a:p>
          <a:p>
            <a:pPr marL="123825" marR="115570" algn="ctr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Опекуны,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попечители</a:t>
            </a:r>
            <a:r>
              <a:rPr sz="16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могут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быть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освобождены</a:t>
            </a:r>
            <a:r>
              <a:rPr sz="16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от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своих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Century Gothic"/>
                <a:cs typeface="Century Gothic"/>
              </a:rPr>
              <a:t>их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личной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просьбе,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если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органы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r>
              <a:rPr sz="16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признают,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что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эта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просьба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вызвана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уважительными</a:t>
            </a:r>
            <a:r>
              <a:rPr sz="16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причинами</a:t>
            </a:r>
            <a:r>
              <a:rPr sz="16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(заболевание</a:t>
            </a:r>
            <a:r>
              <a:rPr sz="16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опекуна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попечителя,</a:t>
            </a:r>
            <a:endParaRPr sz="1600" dirty="0">
              <a:latin typeface="Century Gothic"/>
              <a:cs typeface="Century Gothic"/>
            </a:endParaRPr>
          </a:p>
          <a:p>
            <a:pPr marL="139065" marR="130810" indent="635" algn="ctr">
              <a:lnSpc>
                <a:spcPct val="100000"/>
              </a:lnSpc>
            </a:pP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изменение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состава</a:t>
            </a:r>
            <a:r>
              <a:rPr sz="1600" spc="-7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семьи,</a:t>
            </a:r>
            <a:r>
              <a:rPr sz="16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материальных</a:t>
            </a:r>
            <a:r>
              <a:rPr sz="1600" spc="-8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условий,</a:t>
            </a:r>
            <a:r>
              <a:rPr sz="16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отсутствие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необходимого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контакта</a:t>
            </a:r>
            <a:r>
              <a:rPr sz="16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с</a:t>
            </a:r>
            <a:r>
              <a:rPr sz="16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подопечным,</a:t>
            </a:r>
            <a:r>
              <a:rPr sz="16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переезд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6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постоянное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жительство</a:t>
            </a:r>
            <a:r>
              <a:rPr sz="16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6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другую</a:t>
            </a:r>
            <a:r>
              <a:rPr sz="16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595959"/>
                </a:solidFill>
                <a:latin typeface="Century Gothic"/>
                <a:cs typeface="Century Gothic"/>
              </a:rPr>
              <a:t>местность</a:t>
            </a:r>
            <a:r>
              <a:rPr sz="16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595959"/>
                </a:solidFill>
                <a:latin typeface="Century Gothic"/>
                <a:cs typeface="Century Gothic"/>
              </a:rPr>
              <a:t>и </a:t>
            </a:r>
            <a:r>
              <a:rPr sz="1600" spc="-10" dirty="0">
                <a:solidFill>
                  <a:srgbClr val="595959"/>
                </a:solidFill>
                <a:latin typeface="Century Gothic"/>
                <a:cs typeface="Century Gothic"/>
              </a:rPr>
              <a:t>т.п.).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9800" y="304800"/>
            <a:ext cx="8853931" cy="12747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5610" marR="5080" indent="-1693545" algn="ctr">
              <a:lnSpc>
                <a:spcPct val="100000"/>
              </a:lnSpc>
              <a:spcBef>
                <a:spcPts val="100"/>
              </a:spcBef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Отстранение</a:t>
            </a:r>
            <a:r>
              <a:rPr lang="ru-RU" sz="2800" spc="-105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опекунов,</a:t>
            </a:r>
            <a:r>
              <a:rPr lang="ru-RU" sz="2800" spc="-2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spc="-10" dirty="0">
                <a:solidFill>
                  <a:schemeClr val="accent3">
                    <a:lumMod val="50000"/>
                  </a:schemeClr>
                </a:solidFill>
              </a:rPr>
              <a:t>попечителей</a:t>
            </a:r>
            <a:r>
              <a:rPr lang="ru-RU" sz="1800" dirty="0" smtClean="0">
                <a:solidFill>
                  <a:srgbClr val="595959"/>
                </a:solidFill>
              </a:rPr>
              <a:t/>
            </a:r>
            <a:br>
              <a:rPr lang="ru-RU" sz="1800" dirty="0" smtClean="0">
                <a:solidFill>
                  <a:srgbClr val="595959"/>
                </a:solidFill>
              </a:rPr>
            </a:br>
            <a:r>
              <a:rPr lang="ru-RU" sz="1800" dirty="0">
                <a:solidFill>
                  <a:srgbClr val="595959"/>
                </a:solidFill>
              </a:rPr>
              <a:t/>
            </a:r>
            <a:br>
              <a:rPr lang="ru-RU" sz="1800" dirty="0">
                <a:solidFill>
                  <a:srgbClr val="595959"/>
                </a:solidFill>
              </a:rPr>
            </a:br>
            <a:r>
              <a:rPr sz="1800" dirty="0" err="1" smtClean="0">
                <a:solidFill>
                  <a:srgbClr val="595959"/>
                </a:solidFill>
              </a:rPr>
              <a:t>Орган</a:t>
            </a:r>
            <a:r>
              <a:rPr sz="1800" spc="-30" dirty="0" smtClean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опеки</a:t>
            </a:r>
            <a:r>
              <a:rPr sz="1800" spc="-30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и</a:t>
            </a:r>
            <a:r>
              <a:rPr sz="1800" spc="-40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попечительства</a:t>
            </a:r>
            <a:r>
              <a:rPr sz="1800" spc="-20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отстраняет</a:t>
            </a:r>
            <a:r>
              <a:rPr sz="1800" spc="-35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опекуна</a:t>
            </a:r>
            <a:r>
              <a:rPr sz="1800" spc="-45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или</a:t>
            </a:r>
            <a:r>
              <a:rPr sz="1800" spc="-15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попечителя</a:t>
            </a:r>
            <a:r>
              <a:rPr sz="1800" spc="-20" dirty="0">
                <a:solidFill>
                  <a:srgbClr val="595959"/>
                </a:solidFill>
              </a:rPr>
              <a:t> </a:t>
            </a:r>
            <a:r>
              <a:rPr sz="1800" spc="-25" dirty="0">
                <a:solidFill>
                  <a:srgbClr val="595959"/>
                </a:solidFill>
              </a:rPr>
              <a:t>от </a:t>
            </a:r>
            <a:r>
              <a:rPr sz="1800" dirty="0">
                <a:solidFill>
                  <a:srgbClr val="595959"/>
                </a:solidFill>
              </a:rPr>
              <a:t>выполнения</a:t>
            </a:r>
            <a:r>
              <a:rPr sz="1800" spc="-105" dirty="0">
                <a:solidFill>
                  <a:srgbClr val="595959"/>
                </a:solidFill>
              </a:rPr>
              <a:t> </a:t>
            </a:r>
            <a:r>
              <a:rPr sz="1800" dirty="0">
                <a:solidFill>
                  <a:srgbClr val="595959"/>
                </a:solidFill>
              </a:rPr>
              <a:t>возложенных</a:t>
            </a:r>
            <a:r>
              <a:rPr sz="1800" spc="-85" dirty="0">
                <a:solidFill>
                  <a:srgbClr val="595959"/>
                </a:solidFill>
              </a:rPr>
              <a:t> </a:t>
            </a:r>
            <a:r>
              <a:rPr sz="1800" spc="-10" dirty="0">
                <a:solidFill>
                  <a:srgbClr val="595959"/>
                </a:solidFill>
              </a:rPr>
              <a:t>обязанностей: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2762250" y="1719834"/>
            <a:ext cx="8606155" cy="39677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10435" marR="410845" indent="-1824989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случае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ненадлежащего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выполнения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опекуном</a:t>
            </a:r>
            <a:r>
              <a:rPr sz="18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попечителем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возложенных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него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обязанностей;</a:t>
            </a:r>
            <a:endParaRPr sz="1800" dirty="0">
              <a:latin typeface="Century Gothic"/>
              <a:cs typeface="Century Gothic"/>
            </a:endParaRPr>
          </a:p>
          <a:p>
            <a:pPr marL="1304925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1800" spc="4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лишения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опекуна,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</a:t>
            </a:r>
            <a:r>
              <a:rPr sz="1800" spc="-1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родительских</a:t>
            </a:r>
            <a:r>
              <a:rPr sz="18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прав;</a:t>
            </a:r>
            <a:endParaRPr sz="1800" dirty="0">
              <a:latin typeface="Century Gothic"/>
              <a:cs typeface="Century Gothic"/>
            </a:endParaRPr>
          </a:p>
          <a:p>
            <a:pPr marL="3829050" marR="5080" indent="-3784600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признания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детей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опекуна,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попечителя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нуждающимися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государственной защите;</a:t>
            </a:r>
            <a:endParaRPr sz="1800" dirty="0">
              <a:latin typeface="Century Gothic"/>
              <a:cs typeface="Century Gothic"/>
            </a:endParaRPr>
          </a:p>
          <a:p>
            <a:pPr marL="576580" marR="340360" indent="-259715">
              <a:lnSpc>
                <a:spcPct val="100000"/>
              </a:lnSpc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-</a:t>
            </a:r>
            <a:r>
              <a:rPr sz="1800" spc="4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совершения</a:t>
            </a:r>
            <a:r>
              <a:rPr sz="18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опекуном,</a:t>
            </a:r>
            <a:r>
              <a:rPr sz="18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попечителем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умышленного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преступления,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установленного</a:t>
            </a:r>
            <a:r>
              <a:rPr sz="18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вступившим</a:t>
            </a:r>
            <a:r>
              <a:rPr sz="18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законную</a:t>
            </a:r>
            <a:r>
              <a:rPr sz="1800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силу</a:t>
            </a:r>
            <a:r>
              <a:rPr sz="18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приговором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 err="1">
                <a:solidFill>
                  <a:srgbClr val="595959"/>
                </a:solidFill>
                <a:latin typeface="Century Gothic"/>
                <a:cs typeface="Century Gothic"/>
              </a:rPr>
              <a:t>суда</a:t>
            </a:r>
            <a:r>
              <a:rPr sz="1800" spc="-10" dirty="0" smtClean="0">
                <a:solidFill>
                  <a:srgbClr val="595959"/>
                </a:solidFill>
                <a:latin typeface="Century Gothic"/>
                <a:cs typeface="Century Gothic"/>
              </a:rPr>
              <a:t>.</a:t>
            </a:r>
            <a:endParaRPr lang="ru-RU" sz="1800" spc="-10" dirty="0" smtClean="0">
              <a:solidFill>
                <a:srgbClr val="595959"/>
              </a:solidFill>
              <a:latin typeface="Century Gothic"/>
              <a:cs typeface="Century Gothic"/>
            </a:endParaRPr>
          </a:p>
          <a:p>
            <a:pPr marL="576580" marR="340360" indent="-259715">
              <a:lnSpc>
                <a:spcPct val="100000"/>
              </a:lnSpc>
            </a:pPr>
            <a:endParaRPr sz="900" dirty="0">
              <a:latin typeface="Century Gothic"/>
              <a:cs typeface="Century Gothic"/>
            </a:endParaRPr>
          </a:p>
          <a:p>
            <a:pPr marR="25400" algn="ctr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solidFill>
                  <a:srgbClr val="FF0000"/>
                </a:solidFill>
                <a:latin typeface="Century Gothic"/>
                <a:cs typeface="Century Gothic"/>
              </a:rPr>
              <a:t>ВНИМАНИЕ!</a:t>
            </a:r>
            <a:r>
              <a:rPr sz="2800" b="1" spc="-14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ВАЖНО!</a:t>
            </a:r>
            <a:endParaRPr sz="2800" dirty="0">
              <a:latin typeface="Century Gothic"/>
              <a:cs typeface="Century Gothic"/>
            </a:endParaRPr>
          </a:p>
          <a:p>
            <a:pPr marR="26034" algn="ctr">
              <a:lnSpc>
                <a:spcPct val="100000"/>
              </a:lnSpc>
              <a:spcBef>
                <a:spcPts val="30"/>
              </a:spcBef>
            </a:pP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При</a:t>
            </a:r>
            <a:r>
              <a:rPr sz="1700" b="1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использовании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опекуном</a:t>
            </a:r>
            <a:r>
              <a:rPr sz="1700" b="1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700" b="1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корыстных</a:t>
            </a:r>
            <a:r>
              <a:rPr sz="1700" b="1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целях,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а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1700" b="1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700" b="1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Century Gothic"/>
                <a:cs typeface="Century Gothic"/>
              </a:rPr>
              <a:t>случае</a:t>
            </a:r>
            <a:endParaRPr sz="1700" dirty="0">
              <a:latin typeface="Century Gothic"/>
              <a:cs typeface="Century Gothic"/>
            </a:endParaRPr>
          </a:p>
          <a:p>
            <a:pPr marR="24130" algn="ctr">
              <a:lnSpc>
                <a:spcPct val="100000"/>
              </a:lnSpc>
            </a:pP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оставления</a:t>
            </a:r>
            <a:r>
              <a:rPr sz="1700" b="1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подопечного</a:t>
            </a:r>
            <a:r>
              <a:rPr sz="1700" b="1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без</a:t>
            </a:r>
            <a:r>
              <a:rPr sz="1700" b="1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надзора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700" b="1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необходимой</a:t>
            </a:r>
            <a:r>
              <a:rPr sz="1700" b="1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помощи</a:t>
            </a:r>
            <a:r>
              <a:rPr sz="1700" b="1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орган</a:t>
            </a:r>
            <a:r>
              <a:rPr sz="1700" b="1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опеки</a:t>
            </a:r>
            <a:r>
              <a:rPr sz="1700" b="1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spc="-5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endParaRPr sz="1700" dirty="0">
              <a:latin typeface="Century Gothic"/>
              <a:cs typeface="Century Gothic"/>
            </a:endParaRPr>
          </a:p>
          <a:p>
            <a:pPr marR="23495" algn="ctr">
              <a:lnSpc>
                <a:spcPct val="100000"/>
              </a:lnSpc>
              <a:spcBef>
                <a:spcPts val="5"/>
              </a:spcBef>
            </a:pP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попечительства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обязан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отстранить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опекуна</a:t>
            </a:r>
            <a:r>
              <a:rPr sz="1700" b="1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1700" b="1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передать</a:t>
            </a:r>
            <a:r>
              <a:rPr sz="1700" b="1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Century Gothic"/>
                <a:cs typeface="Century Gothic"/>
              </a:rPr>
              <a:t>прокурору</a:t>
            </a:r>
            <a:endParaRPr sz="1700" dirty="0">
              <a:latin typeface="Century Gothic"/>
              <a:cs typeface="Century Gothic"/>
            </a:endParaRPr>
          </a:p>
          <a:p>
            <a:pPr marL="170815" marR="198755" algn="ctr">
              <a:lnSpc>
                <a:spcPct val="100000"/>
              </a:lnSpc>
            </a:pP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необходимые</a:t>
            </a:r>
            <a:r>
              <a:rPr sz="1700" b="1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материалы</a:t>
            </a:r>
            <a:r>
              <a:rPr sz="1700" b="1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для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решения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вопроса</a:t>
            </a:r>
            <a:r>
              <a:rPr sz="1700" b="1" spc="-6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привлечении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Century Gothic"/>
                <a:cs typeface="Century Gothic"/>
              </a:rPr>
              <a:t>виновного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лица</a:t>
            </a:r>
            <a:r>
              <a:rPr sz="1700" b="1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к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ответственности</a:t>
            </a:r>
            <a:r>
              <a:rPr sz="1700" b="1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в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установленном</a:t>
            </a:r>
            <a:r>
              <a:rPr sz="1700" b="1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dirty="0">
                <a:solidFill>
                  <a:srgbClr val="595959"/>
                </a:solidFill>
                <a:latin typeface="Century Gothic"/>
                <a:cs typeface="Century Gothic"/>
              </a:rPr>
              <a:t>законом</a:t>
            </a:r>
            <a:r>
              <a:rPr sz="1700" b="1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700" b="1" spc="-10" dirty="0">
                <a:solidFill>
                  <a:srgbClr val="595959"/>
                </a:solidFill>
                <a:latin typeface="Century Gothic"/>
                <a:cs typeface="Century Gothic"/>
              </a:rPr>
              <a:t>порядке.</a:t>
            </a:r>
            <a:endParaRPr sz="17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" y="457200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0" y="304800"/>
            <a:ext cx="9067800" cy="15972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2800" dirty="0"/>
              <a:t>Нормативные</a:t>
            </a:r>
            <a:r>
              <a:rPr lang="ru-RU" sz="2800" spc="-100" dirty="0"/>
              <a:t> </a:t>
            </a:r>
            <a:r>
              <a:rPr lang="ru-RU" sz="2800" dirty="0"/>
              <a:t>правовые</a:t>
            </a:r>
            <a:r>
              <a:rPr lang="ru-RU" sz="2800" spc="-90" dirty="0"/>
              <a:t> </a:t>
            </a:r>
            <a:r>
              <a:rPr lang="ru-RU" sz="2800" spc="-20" dirty="0" smtClean="0"/>
              <a:t>акты</a:t>
            </a:r>
            <a:br>
              <a:rPr lang="ru-RU" sz="2800" spc="-2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sz="2500" dirty="0" smtClean="0"/>
              <a:t>В</a:t>
            </a:r>
            <a:r>
              <a:rPr sz="2500" spc="-70" dirty="0" smtClean="0"/>
              <a:t> </a:t>
            </a:r>
            <a:r>
              <a:rPr sz="2500" dirty="0"/>
              <a:t>своей</a:t>
            </a:r>
            <a:r>
              <a:rPr sz="2500" spc="-55" dirty="0"/>
              <a:t> </a:t>
            </a:r>
            <a:r>
              <a:rPr sz="2500" spc="-10" dirty="0"/>
              <a:t>деятельности</a:t>
            </a:r>
            <a:r>
              <a:rPr sz="2500" spc="-50" dirty="0"/>
              <a:t> </a:t>
            </a:r>
            <a:r>
              <a:rPr sz="2500" dirty="0"/>
              <a:t>органы</a:t>
            </a:r>
            <a:r>
              <a:rPr sz="2500" spc="-50" dirty="0"/>
              <a:t> </a:t>
            </a:r>
            <a:r>
              <a:rPr sz="2500" dirty="0"/>
              <a:t>опеки</a:t>
            </a:r>
            <a:r>
              <a:rPr sz="2500" spc="-50" dirty="0"/>
              <a:t> </a:t>
            </a:r>
            <a:r>
              <a:rPr sz="2500" dirty="0"/>
              <a:t>и</a:t>
            </a:r>
            <a:r>
              <a:rPr sz="2500" spc="-75" dirty="0"/>
              <a:t> </a:t>
            </a:r>
            <a:r>
              <a:rPr sz="2500" spc="-10" dirty="0"/>
              <a:t>попечительства, </a:t>
            </a:r>
            <a:r>
              <a:rPr sz="2500" dirty="0"/>
              <a:t>а</a:t>
            </a:r>
            <a:r>
              <a:rPr sz="2500" spc="-85" dirty="0"/>
              <a:t> </a:t>
            </a:r>
            <a:r>
              <a:rPr sz="2500" dirty="0"/>
              <a:t>также</a:t>
            </a:r>
            <a:r>
              <a:rPr sz="2500" spc="-70" dirty="0"/>
              <a:t> </a:t>
            </a:r>
            <a:r>
              <a:rPr sz="2500" dirty="0"/>
              <a:t>опекуны</a:t>
            </a:r>
            <a:r>
              <a:rPr sz="2500" spc="-60" dirty="0"/>
              <a:t> </a:t>
            </a:r>
            <a:r>
              <a:rPr sz="2500" dirty="0"/>
              <a:t>и</a:t>
            </a:r>
            <a:r>
              <a:rPr sz="2500" spc="-90" dirty="0"/>
              <a:t> </a:t>
            </a:r>
            <a:r>
              <a:rPr sz="2500" dirty="0"/>
              <a:t>попечители</a:t>
            </a:r>
            <a:r>
              <a:rPr sz="2500" spc="-30" dirty="0"/>
              <a:t> </a:t>
            </a:r>
            <a:r>
              <a:rPr sz="2500" spc="-10" dirty="0"/>
              <a:t>руководствуются:</a:t>
            </a:r>
            <a:endParaRPr sz="2500" dirty="0"/>
          </a:p>
        </p:txBody>
      </p:sp>
      <p:sp>
        <p:nvSpPr>
          <p:cNvPr id="4" name="object 4"/>
          <p:cNvSpPr txBox="1"/>
          <p:nvPr/>
        </p:nvSpPr>
        <p:spPr>
          <a:xfrm>
            <a:off x="2286000" y="1822110"/>
            <a:ext cx="8876665" cy="4732834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000" dirty="0">
                <a:latin typeface="Century Gothic"/>
                <a:cs typeface="Century Gothic"/>
              </a:rPr>
              <a:t>Гражданским</a:t>
            </a:r>
            <a:r>
              <a:rPr sz="2000" spc="-7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кодексом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Беларусь;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latin typeface="Century Gothic"/>
                <a:cs typeface="Century Gothic"/>
              </a:rPr>
              <a:t>Гражданским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процессуальным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кодексом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Беларусь;</a:t>
            </a:r>
            <a:endParaRPr sz="2000" dirty="0">
              <a:latin typeface="Century Gothic"/>
              <a:cs typeface="Century Gothic"/>
            </a:endParaRPr>
          </a:p>
          <a:p>
            <a:pPr marL="12700" marR="1952625">
              <a:lnSpc>
                <a:spcPct val="141500"/>
              </a:lnSpc>
              <a:spcBef>
                <a:spcPts val="15"/>
              </a:spcBef>
            </a:pPr>
            <a:r>
              <a:rPr sz="2000" dirty="0">
                <a:latin typeface="Century Gothic"/>
                <a:cs typeface="Century Gothic"/>
              </a:rPr>
              <a:t>Кодексом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Беларусь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браке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и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семье; </a:t>
            </a:r>
            <a:r>
              <a:rPr sz="2000" dirty="0">
                <a:latin typeface="Century Gothic"/>
                <a:cs typeface="Century Gothic"/>
              </a:rPr>
              <a:t>Жилищным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кодексом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Беларусь;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latin typeface="Century Gothic"/>
                <a:cs typeface="Century Gothic"/>
              </a:rPr>
              <a:t>Уголовным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кодексом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Беларусь;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latin typeface="Century Gothic"/>
                <a:cs typeface="Century Gothic"/>
              </a:rPr>
              <a:t>Налоговым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кодексом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Беларусь;</a:t>
            </a:r>
            <a:endParaRPr sz="2000" dirty="0">
              <a:latin typeface="Century Gothic"/>
              <a:cs typeface="Century Gothic"/>
            </a:endParaRPr>
          </a:p>
          <a:p>
            <a:pPr marL="12700" marR="73025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latin typeface="Century Gothic"/>
                <a:cs typeface="Century Gothic"/>
              </a:rPr>
              <a:t>Положением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об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органах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опеки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и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попечительства,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утвержденным </a:t>
            </a:r>
            <a:r>
              <a:rPr sz="2000" dirty="0">
                <a:latin typeface="Century Gothic"/>
                <a:cs typeface="Century Gothic"/>
              </a:rPr>
              <a:t>постановлением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Совета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Министров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Республики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Беларусь</a:t>
            </a:r>
            <a:r>
              <a:rPr sz="2000" spc="-85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от </a:t>
            </a:r>
            <a:r>
              <a:rPr sz="2000" spc="-10" dirty="0">
                <a:latin typeface="Century Gothic"/>
                <a:cs typeface="Century Gothic"/>
              </a:rPr>
              <a:t>28.10.1999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№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spc="-20" dirty="0">
                <a:latin typeface="Century Gothic"/>
                <a:cs typeface="Century Gothic"/>
              </a:rPr>
              <a:t>1676;</a:t>
            </a:r>
            <a:endParaRPr sz="2000" dirty="0">
              <a:latin typeface="Century Gothic"/>
              <a:cs typeface="Century Gothic"/>
            </a:endParaRPr>
          </a:p>
          <a:p>
            <a:pPr marL="12700" marR="222250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latin typeface="Century Gothic"/>
                <a:cs typeface="Century Gothic"/>
              </a:rPr>
              <a:t>Положением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порядке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управления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имуществом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подопечных, </a:t>
            </a:r>
            <a:r>
              <a:rPr sz="2000" dirty="0">
                <a:latin typeface="Century Gothic"/>
                <a:cs typeface="Century Gothic"/>
              </a:rPr>
              <a:t>утвержденным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постановлением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Совета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Министров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Республики </a:t>
            </a:r>
            <a:r>
              <a:rPr sz="2000" dirty="0">
                <a:latin typeface="Century Gothic"/>
                <a:cs typeface="Century Gothic"/>
              </a:rPr>
              <a:t>Беларусь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от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28.10.1999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№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1677.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9993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4600" y="228600"/>
            <a:ext cx="8344535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8670" marR="5080" indent="-776605" algn="ctr">
              <a:lnSpc>
                <a:spcPct val="100000"/>
              </a:lnSpc>
              <a:spcBef>
                <a:spcPts val="100"/>
              </a:spcBef>
            </a:pPr>
            <a:r>
              <a:rPr lang="ru-RU" sz="2400" spc="-10" dirty="0" smtClean="0"/>
              <a:t>КОНТАКТЫ</a:t>
            </a:r>
            <a:br>
              <a:rPr lang="ru-RU" sz="2400" spc="-1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sz="2400" dirty="0" err="1" smtClean="0"/>
              <a:t>Отделение</a:t>
            </a:r>
            <a:r>
              <a:rPr sz="2400" spc="-55" dirty="0" smtClean="0"/>
              <a:t> </a:t>
            </a:r>
            <a:r>
              <a:rPr sz="2400" dirty="0"/>
              <a:t>по</a:t>
            </a:r>
            <a:r>
              <a:rPr sz="2400" spc="-50" dirty="0"/>
              <a:t> </a:t>
            </a:r>
            <a:r>
              <a:rPr sz="2400" dirty="0"/>
              <a:t>вопросам</a:t>
            </a:r>
            <a:r>
              <a:rPr sz="2400" spc="-50" dirty="0"/>
              <a:t> </a:t>
            </a:r>
            <a:r>
              <a:rPr sz="2400" dirty="0"/>
              <a:t>опеки</a:t>
            </a:r>
            <a:r>
              <a:rPr sz="2400" spc="-55" dirty="0"/>
              <a:t> </a:t>
            </a:r>
            <a:r>
              <a:rPr sz="2400" dirty="0"/>
              <a:t>и</a:t>
            </a:r>
            <a:r>
              <a:rPr sz="2400" spc="-55" dirty="0"/>
              <a:t> </a:t>
            </a:r>
            <a:r>
              <a:rPr sz="2400" spc="-10" dirty="0"/>
              <a:t>попечительства </a:t>
            </a:r>
            <a:r>
              <a:rPr sz="2400" dirty="0"/>
              <a:t>над</a:t>
            </a:r>
            <a:r>
              <a:rPr sz="2400" spc="-40" dirty="0"/>
              <a:t> </a:t>
            </a:r>
            <a:r>
              <a:rPr sz="2400" spc="-10" dirty="0"/>
              <a:t>совершеннолетними</a:t>
            </a:r>
            <a:r>
              <a:rPr sz="2400" spc="-15" dirty="0"/>
              <a:t> </a:t>
            </a:r>
            <a:r>
              <a:rPr sz="2400" spc="-10" dirty="0"/>
              <a:t>гражданами</a:t>
            </a:r>
            <a:endParaRPr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2819400" y="1947352"/>
            <a:ext cx="7978395" cy="409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ts val="205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Отделение</a:t>
            </a:r>
            <a:r>
              <a:rPr sz="18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действует</a:t>
            </a:r>
            <a:r>
              <a:rPr sz="18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на</a:t>
            </a:r>
            <a:r>
              <a:rPr sz="1800" spc="-6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базе</a:t>
            </a:r>
            <a:r>
              <a:rPr sz="1800" spc="-5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595959"/>
                </a:solidFill>
                <a:latin typeface="Century Gothic"/>
                <a:cs typeface="Century Gothic"/>
              </a:rPr>
              <a:t>государственного</a:t>
            </a:r>
            <a:r>
              <a:rPr sz="1800" spc="-7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entury Gothic"/>
                <a:cs typeface="Century Gothic"/>
              </a:rPr>
              <a:t>учреждения</a:t>
            </a:r>
            <a:endParaRPr sz="1800" dirty="0">
              <a:latin typeface="Century Gothic"/>
              <a:cs typeface="Century Gothic"/>
            </a:endParaRPr>
          </a:p>
          <a:p>
            <a:pPr marL="12700" marR="5080" algn="ctr">
              <a:lnSpc>
                <a:spcPts val="1939"/>
              </a:lnSpc>
              <a:spcBef>
                <a:spcPts val="140"/>
              </a:spcBef>
            </a:pPr>
            <a:r>
              <a:rPr sz="1800" spc="-10" dirty="0" smtClean="0">
                <a:solidFill>
                  <a:srgbClr val="595959"/>
                </a:solidFill>
                <a:latin typeface="Century Gothic"/>
                <a:cs typeface="Century Gothic"/>
              </a:rPr>
              <a:t>«</a:t>
            </a:r>
            <a:r>
              <a:rPr lang="ru-RU" sz="1800" spc="-10" dirty="0" smtClean="0">
                <a:solidFill>
                  <a:srgbClr val="595959"/>
                </a:solidFill>
                <a:latin typeface="Century Gothic"/>
                <a:cs typeface="Century Gothic"/>
              </a:rPr>
              <a:t>Дзержинский территориальный центр социального обслуживания населения</a:t>
            </a:r>
            <a:r>
              <a:rPr sz="1800" spc="-10" dirty="0" smtClean="0">
                <a:solidFill>
                  <a:srgbClr val="595959"/>
                </a:solidFill>
                <a:latin typeface="Century Gothic"/>
                <a:cs typeface="Century Gothic"/>
              </a:rPr>
              <a:t>»</a:t>
            </a:r>
            <a:endParaRPr sz="18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1800" dirty="0">
              <a:latin typeface="Century Gothic"/>
              <a:cs typeface="Century Gothic"/>
            </a:endParaRPr>
          </a:p>
          <a:p>
            <a:pPr marL="1468120" marR="1459865" algn="ctr">
              <a:lnSpc>
                <a:spcPct val="133700"/>
              </a:lnSpc>
            </a:pPr>
            <a:r>
              <a:rPr sz="1900" b="1" dirty="0">
                <a:latin typeface="Century Gothic"/>
                <a:cs typeface="Century Gothic"/>
              </a:rPr>
              <a:t>Отделение</a:t>
            </a:r>
            <a:r>
              <a:rPr sz="1900" b="1" spc="-90" dirty="0">
                <a:latin typeface="Century Gothic"/>
                <a:cs typeface="Century Gothic"/>
              </a:rPr>
              <a:t> </a:t>
            </a:r>
            <a:r>
              <a:rPr sz="1900" b="1" dirty="0">
                <a:latin typeface="Century Gothic"/>
                <a:cs typeface="Century Gothic"/>
              </a:rPr>
              <a:t>расположено</a:t>
            </a:r>
            <a:r>
              <a:rPr sz="1900" b="1" spc="-75" dirty="0">
                <a:latin typeface="Century Gothic"/>
                <a:cs typeface="Century Gothic"/>
              </a:rPr>
              <a:t> </a:t>
            </a:r>
            <a:r>
              <a:rPr sz="1900" b="1" dirty="0">
                <a:latin typeface="Century Gothic"/>
                <a:cs typeface="Century Gothic"/>
              </a:rPr>
              <a:t>по</a:t>
            </a:r>
            <a:r>
              <a:rPr sz="1900" b="1" spc="-90" dirty="0"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адресу: </a:t>
            </a:r>
            <a:r>
              <a:rPr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г.</a:t>
            </a:r>
            <a:r>
              <a:rPr lang="ru-RU"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Дзержинск</a:t>
            </a:r>
            <a:r>
              <a:rPr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,</a:t>
            </a:r>
            <a:r>
              <a:rPr sz="1900" spc="-50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err="1">
                <a:solidFill>
                  <a:srgbClr val="0070BF"/>
                </a:solidFill>
                <a:latin typeface="Century Gothic"/>
                <a:cs typeface="Century Gothic"/>
              </a:rPr>
              <a:t>улица</a:t>
            </a:r>
            <a:r>
              <a:rPr sz="1900" spc="-6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1-я Ленинская</a:t>
            </a:r>
            <a:r>
              <a:rPr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,</a:t>
            </a:r>
            <a:r>
              <a:rPr sz="1900" spc="-50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err="1">
                <a:solidFill>
                  <a:srgbClr val="0070BF"/>
                </a:solidFill>
                <a:latin typeface="Century Gothic"/>
                <a:cs typeface="Century Gothic"/>
              </a:rPr>
              <a:t>дом</a:t>
            </a:r>
            <a:r>
              <a:rPr sz="1900" spc="-6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1900" spc="-25" dirty="0" smtClean="0">
                <a:solidFill>
                  <a:srgbClr val="0070BF"/>
                </a:solidFill>
                <a:latin typeface="Century Gothic"/>
                <a:cs typeface="Century Gothic"/>
              </a:rPr>
              <a:t>37</a:t>
            </a:r>
            <a:r>
              <a:rPr sz="1900" spc="-25" dirty="0" smtClean="0">
                <a:solidFill>
                  <a:srgbClr val="0070BF"/>
                </a:solidFill>
                <a:latin typeface="Century Gothic"/>
                <a:cs typeface="Century Gothic"/>
              </a:rPr>
              <a:t>,</a:t>
            </a:r>
            <a:r>
              <a:rPr sz="1900" spc="500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3</a:t>
            </a:r>
            <a:r>
              <a:rPr sz="1900" spc="-50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этаж,</a:t>
            </a:r>
            <a:r>
              <a:rPr sz="1900" spc="-3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err="1">
                <a:solidFill>
                  <a:srgbClr val="0070BF"/>
                </a:solidFill>
                <a:latin typeface="Century Gothic"/>
                <a:cs typeface="Century Gothic"/>
              </a:rPr>
              <a:t>кабинет</a:t>
            </a:r>
            <a:r>
              <a:rPr sz="1900" spc="-3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spc="-50" dirty="0" smtClean="0">
                <a:solidFill>
                  <a:srgbClr val="0070BF"/>
                </a:solidFill>
                <a:latin typeface="Century Gothic"/>
                <a:cs typeface="Century Gothic"/>
              </a:rPr>
              <a:t>3</a:t>
            </a:r>
            <a:r>
              <a:rPr lang="ru-RU" sz="1900" spc="-50" dirty="0" smtClean="0">
                <a:solidFill>
                  <a:srgbClr val="0070BF"/>
                </a:solidFill>
                <a:latin typeface="Century Gothic"/>
                <a:cs typeface="Century Gothic"/>
              </a:rPr>
              <a:t>04</a:t>
            </a:r>
            <a:endParaRPr sz="19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900" b="1" dirty="0">
                <a:latin typeface="Century Gothic"/>
                <a:cs typeface="Century Gothic"/>
              </a:rPr>
              <a:t>Контактный</a:t>
            </a:r>
            <a:r>
              <a:rPr sz="1900" b="1" spc="-40" dirty="0">
                <a:latin typeface="Century Gothic"/>
                <a:cs typeface="Century Gothic"/>
              </a:rPr>
              <a:t> </a:t>
            </a:r>
            <a:r>
              <a:rPr sz="1900" b="1" dirty="0">
                <a:latin typeface="Century Gothic"/>
                <a:cs typeface="Century Gothic"/>
              </a:rPr>
              <a:t>номер</a:t>
            </a:r>
            <a:r>
              <a:rPr sz="1900" b="1" spc="-35" dirty="0">
                <a:latin typeface="Century Gothic"/>
                <a:cs typeface="Century Gothic"/>
              </a:rPr>
              <a:t> </a:t>
            </a:r>
            <a:r>
              <a:rPr sz="1900" b="1" dirty="0">
                <a:latin typeface="Century Gothic"/>
                <a:cs typeface="Century Gothic"/>
              </a:rPr>
              <a:t>телефона:</a:t>
            </a:r>
            <a:r>
              <a:rPr sz="1900" b="1" spc="-10" dirty="0"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+</a:t>
            </a:r>
            <a:r>
              <a:rPr sz="1900" spc="-3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375</a:t>
            </a:r>
            <a:r>
              <a:rPr sz="1900" spc="-5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17</a:t>
            </a:r>
            <a:r>
              <a:rPr lang="ru-RU"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16 70014</a:t>
            </a:r>
            <a:endParaRPr sz="1900" dirty="0">
              <a:latin typeface="Century Gothic"/>
              <a:cs typeface="Century Gothic"/>
            </a:endParaRPr>
          </a:p>
          <a:p>
            <a:pPr marL="1270" algn="ctr">
              <a:lnSpc>
                <a:spcPct val="100000"/>
              </a:lnSpc>
            </a:pPr>
            <a:r>
              <a:rPr sz="1900" b="1" dirty="0">
                <a:latin typeface="Century Gothic"/>
                <a:cs typeface="Century Gothic"/>
              </a:rPr>
              <a:t>Приемное</a:t>
            </a:r>
            <a:r>
              <a:rPr sz="1900" b="1" spc="-35" dirty="0">
                <a:latin typeface="Century Gothic"/>
                <a:cs typeface="Century Gothic"/>
              </a:rPr>
              <a:t> </a:t>
            </a:r>
            <a:r>
              <a:rPr sz="1900" b="1" dirty="0">
                <a:latin typeface="Century Gothic"/>
                <a:cs typeface="Century Gothic"/>
              </a:rPr>
              <a:t>время</a:t>
            </a:r>
            <a:r>
              <a:rPr sz="1900" b="1" spc="-25" dirty="0"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граждан:</a:t>
            </a:r>
            <a:endParaRPr sz="1900" dirty="0">
              <a:latin typeface="Century Gothic"/>
              <a:cs typeface="Century Gothic"/>
            </a:endParaRPr>
          </a:p>
          <a:p>
            <a:pPr marL="1426845" marR="1419860" algn="ctr">
              <a:lnSpc>
                <a:spcPct val="133700"/>
              </a:lnSpc>
            </a:pP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Понедельник,</a:t>
            </a:r>
            <a:r>
              <a:rPr sz="1900" spc="-2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вторник</a:t>
            </a:r>
            <a:r>
              <a:rPr sz="1900" spc="-1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–</a:t>
            </a:r>
            <a:r>
              <a:rPr sz="1900" spc="-45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с</a:t>
            </a:r>
            <a:r>
              <a:rPr sz="1900" spc="-5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8.00</a:t>
            </a:r>
            <a:r>
              <a:rPr sz="1900" spc="-5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err="1">
                <a:solidFill>
                  <a:srgbClr val="0070BF"/>
                </a:solidFill>
                <a:latin typeface="Century Gothic"/>
                <a:cs typeface="Century Gothic"/>
              </a:rPr>
              <a:t>до</a:t>
            </a:r>
            <a:r>
              <a:rPr sz="1900" spc="-5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13.00</a:t>
            </a:r>
            <a:r>
              <a:rPr lang="ru-RU" sz="19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, </a:t>
            </a:r>
          </a:p>
          <a:p>
            <a:pPr marL="1426845" marR="1419860" algn="ctr">
              <a:lnSpc>
                <a:spcPct val="133700"/>
              </a:lnSpc>
            </a:pPr>
            <a:r>
              <a:rPr lang="ru-RU" sz="1900" spc="-1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19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                                       с 14.00-17.00</a:t>
            </a:r>
          </a:p>
          <a:p>
            <a:pPr marL="1426845" marR="1419860" algn="ctr">
              <a:lnSpc>
                <a:spcPct val="133700"/>
              </a:lnSpc>
            </a:pPr>
            <a:r>
              <a:rPr sz="1900" dirty="0" err="1" smtClean="0">
                <a:solidFill>
                  <a:srgbClr val="0070BF"/>
                </a:solidFill>
                <a:latin typeface="Century Gothic"/>
                <a:cs typeface="Century Gothic"/>
              </a:rPr>
              <a:t>Среда</a:t>
            </a:r>
            <a:r>
              <a:rPr sz="1900" spc="-5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0070BF"/>
                </a:solidFill>
                <a:latin typeface="Century Gothic"/>
                <a:cs typeface="Century Gothic"/>
              </a:rPr>
              <a:t>–</a:t>
            </a:r>
            <a:r>
              <a:rPr sz="1900" spc="-4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с</a:t>
            </a:r>
            <a:r>
              <a:rPr lang="ru-RU" sz="1900" smtClean="0">
                <a:solidFill>
                  <a:srgbClr val="0070BF"/>
                </a:solidFill>
                <a:latin typeface="Century Gothic"/>
                <a:cs typeface="Century Gothic"/>
              </a:rPr>
              <a:t> 8</a:t>
            </a:r>
            <a:r>
              <a:rPr sz="1900" dirty="0" smtClean="0">
                <a:solidFill>
                  <a:srgbClr val="0070BF"/>
                </a:solidFill>
                <a:latin typeface="Century Gothic"/>
                <a:cs typeface="Century Gothic"/>
              </a:rPr>
              <a:t>.00</a:t>
            </a:r>
            <a:r>
              <a:rPr sz="1900" spc="-35" dirty="0" smtClean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sz="1900" dirty="0" err="1">
                <a:solidFill>
                  <a:srgbClr val="0070BF"/>
                </a:solidFill>
                <a:latin typeface="Century Gothic"/>
                <a:cs typeface="Century Gothic"/>
              </a:rPr>
              <a:t>до</a:t>
            </a:r>
            <a:r>
              <a:rPr sz="1900" spc="-20" dirty="0">
                <a:solidFill>
                  <a:srgbClr val="0070BF"/>
                </a:solidFill>
                <a:latin typeface="Century Gothic"/>
                <a:cs typeface="Century Gothic"/>
              </a:rPr>
              <a:t> </a:t>
            </a:r>
            <a:r>
              <a:rPr lang="ru-RU" sz="19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12</a:t>
            </a:r>
            <a:r>
              <a:rPr sz="1900" spc="-10" dirty="0" smtClean="0">
                <a:solidFill>
                  <a:srgbClr val="0070BF"/>
                </a:solidFill>
                <a:latin typeface="Century Gothic"/>
                <a:cs typeface="Century Gothic"/>
              </a:rPr>
              <a:t>.00</a:t>
            </a:r>
            <a:r>
              <a:rPr sz="1900" spc="-10" dirty="0">
                <a:solidFill>
                  <a:srgbClr val="0070BF"/>
                </a:solidFill>
                <a:latin typeface="Century Gothic"/>
                <a:cs typeface="Century Gothic"/>
              </a:rPr>
              <a:t>.</a:t>
            </a:r>
            <a:endParaRPr sz="19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375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5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52998" y="769746"/>
            <a:ext cx="25260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solidFill>
                  <a:srgbClr val="262626"/>
                </a:solidFill>
              </a:rPr>
              <a:t>Попечители: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086101" y="1385811"/>
            <a:ext cx="9300845" cy="444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2935"/>
              </a:lnSpc>
            </a:pPr>
            <a:r>
              <a:rPr sz="32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32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назначаются</a:t>
            </a:r>
            <a:r>
              <a:rPr sz="1900" spc="-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порядке,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 установленном законодательством,</a:t>
            </a:r>
            <a:r>
              <a:rPr sz="1900" spc="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1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выступают</a:t>
            </a:r>
            <a:endParaRPr sz="1900">
              <a:latin typeface="Century Gothic"/>
              <a:cs typeface="Century Gothic"/>
            </a:endParaRPr>
          </a:p>
          <a:p>
            <a:pPr marL="100965" marR="137160" algn="ctr">
              <a:lnSpc>
                <a:spcPct val="100000"/>
              </a:lnSpc>
              <a:spcBef>
                <a:spcPts val="30"/>
              </a:spcBef>
            </a:pP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защиту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прав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интересов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подопечных</a:t>
            </a:r>
            <a:r>
              <a:rPr sz="19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отношениях</a:t>
            </a:r>
            <a:r>
              <a:rPr sz="19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любыми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лицами</a:t>
            </a:r>
            <a:r>
              <a:rPr sz="19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организациями,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том</a:t>
            </a:r>
            <a:r>
              <a:rPr sz="1900" spc="-3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числе</a:t>
            </a:r>
            <a:r>
              <a:rPr sz="19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судах,</a:t>
            </a:r>
            <a:r>
              <a:rPr sz="1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без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специального</a:t>
            </a:r>
            <a:r>
              <a:rPr sz="19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полномочия;</a:t>
            </a:r>
            <a:endParaRPr sz="1900">
              <a:latin typeface="Century Gothic"/>
              <a:cs typeface="Century Gothic"/>
            </a:endParaRPr>
          </a:p>
          <a:p>
            <a:pPr marL="33655" marR="5080" algn="ctr">
              <a:lnSpc>
                <a:spcPct val="100000"/>
              </a:lnSpc>
              <a:spcBef>
                <a:spcPts val="2280"/>
              </a:spcBef>
            </a:pP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19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дают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согласие</a:t>
            </a:r>
            <a:r>
              <a:rPr sz="19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19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получение</a:t>
            </a:r>
            <a:r>
              <a:rPr sz="1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этими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лицами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причитающихся</a:t>
            </a:r>
            <a:r>
              <a:rPr sz="1900" spc="-2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им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платежей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19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19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распоряжение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полученными</a:t>
            </a:r>
            <a:r>
              <a:rPr sz="19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денежными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суммами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20" dirty="0">
                <a:solidFill>
                  <a:srgbClr val="262626"/>
                </a:solidFill>
                <a:latin typeface="Century Gothic"/>
                <a:cs typeface="Century Gothic"/>
              </a:rPr>
              <a:t>иным</a:t>
            </a:r>
            <a:endParaRPr sz="1900">
              <a:latin typeface="Century Gothic"/>
              <a:cs typeface="Century Gothic"/>
            </a:endParaRPr>
          </a:p>
          <a:p>
            <a:pPr marL="497205" marR="531495" algn="ctr">
              <a:lnSpc>
                <a:spcPct val="100000"/>
              </a:lnSpc>
            </a:pP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имуществом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соответствии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</a:t>
            </a:r>
            <a:r>
              <a:rPr sz="1900" spc="-9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Гражданским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кодексом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Республики Беларусь;</a:t>
            </a:r>
            <a:endParaRPr sz="1900">
              <a:latin typeface="Century Gothic"/>
              <a:cs typeface="Century Gothic"/>
            </a:endParaRPr>
          </a:p>
          <a:p>
            <a:pPr marR="32384" algn="ctr">
              <a:lnSpc>
                <a:spcPct val="100000"/>
              </a:lnSpc>
              <a:spcBef>
                <a:spcPts val="2280"/>
              </a:spcBef>
            </a:pP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дают</a:t>
            </a:r>
            <a:r>
              <a:rPr sz="19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согласие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на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совершение</a:t>
            </a:r>
            <a:r>
              <a:rPr sz="19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тех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сделок,</a:t>
            </a:r>
            <a:r>
              <a:rPr sz="19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которые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граждане,</a:t>
            </a:r>
            <a:endParaRPr sz="1900">
              <a:latin typeface="Century Gothic"/>
              <a:cs typeface="Century Gothic"/>
            </a:endParaRPr>
          </a:p>
          <a:p>
            <a:pPr marR="36830" algn="ctr">
              <a:lnSpc>
                <a:spcPct val="100000"/>
              </a:lnSpc>
              <a:spcBef>
                <a:spcPts val="5"/>
              </a:spcBef>
            </a:pP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находящиеся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под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попечительством,</a:t>
            </a:r>
            <a:r>
              <a:rPr sz="1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не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вправе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совершать</a:t>
            </a:r>
            <a:r>
              <a:rPr sz="19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самостоятельно;</a:t>
            </a:r>
            <a:endParaRPr sz="1900">
              <a:latin typeface="Century Gothic"/>
              <a:cs typeface="Century Gothic"/>
            </a:endParaRPr>
          </a:p>
          <a:p>
            <a:pPr marL="170815" marR="205104" algn="ctr">
              <a:lnSpc>
                <a:spcPct val="100000"/>
              </a:lnSpc>
              <a:spcBef>
                <a:spcPts val="2280"/>
              </a:spcBef>
            </a:pP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-</a:t>
            </a:r>
            <a:r>
              <a:rPr sz="1900" spc="-8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оказывают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подопечным</a:t>
            </a:r>
            <a:r>
              <a:rPr sz="19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содействие</a:t>
            </a:r>
            <a:r>
              <a:rPr sz="1900" spc="-3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в</a:t>
            </a:r>
            <a:r>
              <a:rPr sz="1900" spc="-8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осуществлении</a:t>
            </a:r>
            <a:r>
              <a:rPr sz="1900" spc="-4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ими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своих</a:t>
            </a:r>
            <a:r>
              <a:rPr sz="1900" spc="-6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прав</a:t>
            </a:r>
            <a:r>
              <a:rPr sz="1900" spc="-7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и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исполнении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обязанностей,</a:t>
            </a:r>
            <a:r>
              <a:rPr sz="1900" spc="-2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а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также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охраняют</a:t>
            </a:r>
            <a:r>
              <a:rPr sz="1900" spc="-50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их</a:t>
            </a:r>
            <a:r>
              <a:rPr sz="1900" spc="-7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от</a:t>
            </a:r>
            <a:r>
              <a:rPr sz="1900" spc="-5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262626"/>
                </a:solidFill>
                <a:latin typeface="Century Gothic"/>
                <a:cs typeface="Century Gothic"/>
              </a:rPr>
              <a:t>злоупотреблений</a:t>
            </a:r>
            <a:r>
              <a:rPr sz="1900" spc="-4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25" dirty="0">
                <a:solidFill>
                  <a:srgbClr val="262626"/>
                </a:solidFill>
                <a:latin typeface="Century Gothic"/>
                <a:cs typeface="Century Gothic"/>
              </a:rPr>
              <a:t>со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стороны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262626"/>
                </a:solidFill>
                <a:latin typeface="Century Gothic"/>
                <a:cs typeface="Century Gothic"/>
              </a:rPr>
              <a:t>третьих</a:t>
            </a:r>
            <a:r>
              <a:rPr sz="1900" spc="-65" dirty="0">
                <a:solidFill>
                  <a:srgbClr val="262626"/>
                </a:solidFill>
                <a:latin typeface="Century Gothic"/>
                <a:cs typeface="Century Gothic"/>
              </a:rPr>
              <a:t> </a:t>
            </a:r>
            <a:r>
              <a:rPr sz="1900" spc="-20" dirty="0">
                <a:solidFill>
                  <a:srgbClr val="262626"/>
                </a:solidFill>
                <a:latin typeface="Century Gothic"/>
                <a:cs typeface="Century Gothic"/>
              </a:rPr>
              <a:t>лиц.</a:t>
            </a:r>
            <a:endParaRPr sz="19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37865" marR="5080" indent="-233997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262626"/>
                </a:solidFill>
              </a:rPr>
              <a:t>Ограниченный</a:t>
            </a:r>
            <a:r>
              <a:rPr sz="3200" spc="-70" dirty="0">
                <a:solidFill>
                  <a:srgbClr val="262626"/>
                </a:solidFill>
              </a:rPr>
              <a:t> </a:t>
            </a:r>
            <a:r>
              <a:rPr sz="3200" dirty="0">
                <a:solidFill>
                  <a:srgbClr val="262626"/>
                </a:solidFill>
              </a:rPr>
              <a:t>в</a:t>
            </a:r>
            <a:r>
              <a:rPr sz="3200" spc="-30" dirty="0">
                <a:solidFill>
                  <a:srgbClr val="262626"/>
                </a:solidFill>
              </a:rPr>
              <a:t> </a:t>
            </a:r>
            <a:r>
              <a:rPr sz="3200" spc="-10" dirty="0">
                <a:solidFill>
                  <a:srgbClr val="262626"/>
                </a:solidFill>
              </a:rPr>
              <a:t>дееспособности гражданин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668270" y="1945005"/>
            <a:ext cx="4185285" cy="3566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322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0000"/>
                </a:solidFill>
                <a:latin typeface="Century Gothic"/>
                <a:cs typeface="Century Gothic"/>
              </a:rPr>
              <a:t>вследствие</a:t>
            </a:r>
            <a:r>
              <a:rPr sz="1400" spc="-7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FF0000"/>
                </a:solidFill>
                <a:latin typeface="Century Gothic"/>
                <a:cs typeface="Century Gothic"/>
              </a:rPr>
              <a:t>злоупотребления</a:t>
            </a:r>
            <a:r>
              <a:rPr sz="1400" spc="-6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entury Gothic"/>
                <a:cs typeface="Century Gothic"/>
              </a:rPr>
              <a:t>спиртными </a:t>
            </a:r>
            <a:r>
              <a:rPr sz="1400" dirty="0">
                <a:solidFill>
                  <a:srgbClr val="FF0000"/>
                </a:solidFill>
                <a:latin typeface="Century Gothic"/>
                <a:cs typeface="Century Gothic"/>
              </a:rPr>
              <a:t>напитками,</a:t>
            </a:r>
            <a:r>
              <a:rPr sz="1400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FF0000"/>
                </a:solidFill>
                <a:latin typeface="Century Gothic"/>
                <a:cs typeface="Century Gothic"/>
              </a:rPr>
              <a:t>наркотическими</a:t>
            </a:r>
            <a:r>
              <a:rPr sz="1400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entury Gothic"/>
                <a:cs typeface="Century Gothic"/>
              </a:rPr>
              <a:t>средствами, </a:t>
            </a:r>
            <a:r>
              <a:rPr sz="1400" dirty="0">
                <a:solidFill>
                  <a:srgbClr val="FF0000"/>
                </a:solidFill>
                <a:latin typeface="Century Gothic"/>
                <a:cs typeface="Century Gothic"/>
              </a:rPr>
              <a:t>психотропными</a:t>
            </a:r>
            <a:r>
              <a:rPr sz="1400" spc="-7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FF0000"/>
                </a:solidFill>
                <a:latin typeface="Century Gothic"/>
                <a:cs typeface="Century Gothic"/>
              </a:rPr>
              <a:t>веществами,</a:t>
            </a:r>
            <a:r>
              <a:rPr sz="1400" spc="-5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400" spc="-25" dirty="0">
                <a:solidFill>
                  <a:srgbClr val="FF0000"/>
                </a:solidFill>
                <a:latin typeface="Century Gothic"/>
                <a:cs typeface="Century Gothic"/>
              </a:rPr>
              <a:t>их </a:t>
            </a:r>
            <a:r>
              <a:rPr sz="1400" spc="-10" dirty="0">
                <a:solidFill>
                  <a:srgbClr val="FF0000"/>
                </a:solidFill>
                <a:latin typeface="Century Gothic"/>
                <a:cs typeface="Century Gothic"/>
              </a:rPr>
              <a:t>аналогами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  <a:tabLst>
                <a:tab pos="354965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Вправе</a:t>
            </a:r>
            <a:r>
              <a:rPr sz="1800" spc="-1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–</a:t>
            </a:r>
            <a:r>
              <a:rPr sz="1800" spc="-2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самостоятельно</a:t>
            </a:r>
            <a:endParaRPr sz="1800" dirty="0">
              <a:latin typeface="Century Gothic"/>
              <a:cs typeface="Century Gothic"/>
            </a:endParaRPr>
          </a:p>
          <a:p>
            <a:pPr marL="355600" marR="585470">
              <a:lnSpc>
                <a:spcPct val="100000"/>
              </a:lnSpc>
            </a:pP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совершать</a:t>
            </a:r>
            <a:r>
              <a:rPr sz="1800" spc="-9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мелкие</a:t>
            </a:r>
            <a:r>
              <a:rPr sz="1800" spc="-5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бытовые сделки.</a:t>
            </a:r>
            <a:endParaRPr sz="1800" dirty="0">
              <a:latin typeface="Century Gothic"/>
              <a:cs typeface="Century Gothic"/>
            </a:endParaRPr>
          </a:p>
          <a:p>
            <a:pPr marL="355600" marR="22225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Не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вправе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–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самостоятельно,</a:t>
            </a:r>
            <a:r>
              <a:rPr sz="1800" spc="-3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а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только</a:t>
            </a:r>
            <a:r>
              <a:rPr sz="1800" spc="-4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</a:t>
            </a:r>
            <a:r>
              <a:rPr sz="1800" spc="-2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согласия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 попечителя,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совершать</a:t>
            </a:r>
            <a:r>
              <a:rPr sz="1800" spc="-6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другие</a:t>
            </a:r>
            <a:r>
              <a:rPr sz="1800" spc="-45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сделки,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получать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заработок,</a:t>
            </a:r>
            <a:r>
              <a:rPr sz="1800" spc="-5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пенсию,</a:t>
            </a:r>
            <a:endParaRPr sz="1800" dirty="0">
              <a:latin typeface="Century Gothic"/>
              <a:cs typeface="Century Gothic"/>
            </a:endParaRPr>
          </a:p>
          <a:p>
            <a:pPr marL="355600" marR="2921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иные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доходы</a:t>
            </a:r>
            <a:r>
              <a:rPr sz="1800" spc="-2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F3F3F"/>
                </a:solidFill>
                <a:latin typeface="Century Gothic"/>
                <a:cs typeface="Century Gothic"/>
              </a:rPr>
              <a:t>и</a:t>
            </a:r>
            <a:r>
              <a:rPr sz="1800" spc="-30" dirty="0">
                <a:solidFill>
                  <a:srgbClr val="3F3F3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F3F3F"/>
                </a:solidFill>
                <a:latin typeface="Century Gothic"/>
                <a:cs typeface="Century Gothic"/>
              </a:rPr>
              <a:t>распоряжаться </a:t>
            </a:r>
            <a:r>
              <a:rPr sz="1800" spc="-20" dirty="0">
                <a:solidFill>
                  <a:srgbClr val="3F3F3F"/>
                </a:solidFill>
                <a:latin typeface="Century Gothic"/>
                <a:cs typeface="Century Gothic"/>
              </a:rPr>
              <a:t>ими.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20520" marR="83185" indent="-1165225">
              <a:lnSpc>
                <a:spcPct val="100000"/>
              </a:lnSpc>
              <a:spcBef>
                <a:spcPts val="105"/>
              </a:spcBef>
            </a:pPr>
            <a:r>
              <a:rPr dirty="0"/>
              <a:t>вследствие</a:t>
            </a:r>
            <a:r>
              <a:rPr spc="-65" dirty="0"/>
              <a:t> </a:t>
            </a:r>
            <a:r>
              <a:rPr dirty="0"/>
              <a:t>психического</a:t>
            </a:r>
            <a:r>
              <a:rPr spc="-75" dirty="0"/>
              <a:t> </a:t>
            </a:r>
            <a:r>
              <a:rPr spc="-10" dirty="0"/>
              <a:t>расстройства (заболевания)</a:t>
            </a:r>
          </a:p>
          <a:p>
            <a:pPr>
              <a:lnSpc>
                <a:spcPct val="100000"/>
              </a:lnSpc>
            </a:pPr>
            <a:endParaRPr spc="-10" dirty="0"/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pc="-10" dirty="0"/>
          </a:p>
          <a:p>
            <a:pPr marL="355600" marR="384175" indent="-342900">
              <a:lnSpc>
                <a:spcPts val="1340"/>
              </a:lnSpc>
              <a:tabLst>
                <a:tab pos="354965" algn="l"/>
              </a:tabLst>
            </a:pPr>
            <a:r>
              <a:rPr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dirty="0">
                <a:solidFill>
                  <a:srgbClr val="3F3F3F"/>
                </a:solidFill>
              </a:rPr>
              <a:t>Вправе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–</a:t>
            </a:r>
            <a:r>
              <a:rPr spc="-1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самостоятельно:</a:t>
            </a:r>
            <a:r>
              <a:rPr spc="-60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совершать </a:t>
            </a:r>
            <a:r>
              <a:rPr dirty="0">
                <a:solidFill>
                  <a:srgbClr val="3F3F3F"/>
                </a:solidFill>
              </a:rPr>
              <a:t>мелкие</a:t>
            </a:r>
            <a:r>
              <a:rPr spc="-3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бытовые</a:t>
            </a:r>
            <a:r>
              <a:rPr spc="-2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сделки;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сделки, </a:t>
            </a:r>
            <a:r>
              <a:rPr dirty="0">
                <a:solidFill>
                  <a:srgbClr val="3F3F3F"/>
                </a:solidFill>
              </a:rPr>
              <a:t>направленные</a:t>
            </a:r>
            <a:r>
              <a:rPr spc="-7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на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безвозмездное</a:t>
            </a:r>
          </a:p>
          <a:p>
            <a:pPr marL="355600">
              <a:lnSpc>
                <a:spcPts val="1195"/>
              </a:lnSpc>
            </a:pPr>
            <a:r>
              <a:rPr dirty="0">
                <a:solidFill>
                  <a:srgbClr val="3F3F3F"/>
                </a:solidFill>
              </a:rPr>
              <a:t>получение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выгод,</a:t>
            </a:r>
            <a:r>
              <a:rPr spc="-2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не</a:t>
            </a:r>
            <a:r>
              <a:rPr spc="-10" dirty="0">
                <a:solidFill>
                  <a:srgbClr val="3F3F3F"/>
                </a:solidFill>
              </a:rPr>
              <a:t> требующие</a:t>
            </a:r>
          </a:p>
          <a:p>
            <a:pPr marL="355600">
              <a:lnSpc>
                <a:spcPts val="1345"/>
              </a:lnSpc>
            </a:pPr>
            <a:r>
              <a:rPr dirty="0">
                <a:solidFill>
                  <a:srgbClr val="3F3F3F"/>
                </a:solidFill>
              </a:rPr>
              <a:t>нотариального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удостоверения</a:t>
            </a:r>
            <a:r>
              <a:rPr spc="-80" dirty="0">
                <a:solidFill>
                  <a:srgbClr val="3F3F3F"/>
                </a:solidFill>
              </a:rPr>
              <a:t> </a:t>
            </a:r>
            <a:r>
              <a:rPr spc="-20" dirty="0">
                <a:solidFill>
                  <a:srgbClr val="3F3F3F"/>
                </a:solidFill>
              </a:rPr>
              <a:t>либо</a:t>
            </a:r>
          </a:p>
          <a:p>
            <a:pPr marL="355600">
              <a:lnSpc>
                <a:spcPts val="1345"/>
              </a:lnSpc>
            </a:pPr>
            <a:r>
              <a:rPr dirty="0">
                <a:solidFill>
                  <a:srgbClr val="3F3F3F"/>
                </a:solidFill>
              </a:rPr>
              <a:t>государственной</a:t>
            </a:r>
            <a:r>
              <a:rPr spc="-8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регистрации;</a:t>
            </a:r>
            <a:r>
              <a:rPr spc="-7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сделки</a:t>
            </a:r>
            <a:r>
              <a:rPr spc="-75" dirty="0">
                <a:solidFill>
                  <a:srgbClr val="3F3F3F"/>
                </a:solidFill>
              </a:rPr>
              <a:t> </a:t>
            </a:r>
            <a:r>
              <a:rPr spc="-25" dirty="0">
                <a:solidFill>
                  <a:srgbClr val="3F3F3F"/>
                </a:solidFill>
              </a:rPr>
              <a:t>по</a:t>
            </a:r>
          </a:p>
          <a:p>
            <a:pPr marL="355600">
              <a:lnSpc>
                <a:spcPts val="1345"/>
              </a:lnSpc>
            </a:pPr>
            <a:r>
              <a:rPr dirty="0">
                <a:solidFill>
                  <a:srgbClr val="3F3F3F"/>
                </a:solidFill>
              </a:rPr>
              <a:t>распоряжению</a:t>
            </a:r>
            <a:r>
              <a:rPr spc="-45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средствами,</a:t>
            </a:r>
          </a:p>
          <a:p>
            <a:pPr marL="355600" marR="110489">
              <a:lnSpc>
                <a:spcPct val="80000"/>
              </a:lnSpc>
              <a:spcBef>
                <a:spcPts val="170"/>
              </a:spcBef>
            </a:pPr>
            <a:r>
              <a:rPr dirty="0">
                <a:solidFill>
                  <a:srgbClr val="3F3F3F"/>
                </a:solidFill>
              </a:rPr>
              <a:t>предоставленными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попечителем</a:t>
            </a:r>
            <a:r>
              <a:rPr spc="-7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или</a:t>
            </a:r>
            <a:r>
              <a:rPr spc="-25" dirty="0">
                <a:solidFill>
                  <a:srgbClr val="3F3F3F"/>
                </a:solidFill>
              </a:rPr>
              <a:t> </a:t>
            </a:r>
            <a:r>
              <a:rPr spc="-50" dirty="0">
                <a:solidFill>
                  <a:srgbClr val="3F3F3F"/>
                </a:solidFill>
              </a:rPr>
              <a:t>с </a:t>
            </a:r>
            <a:r>
              <a:rPr dirty="0">
                <a:solidFill>
                  <a:srgbClr val="3F3F3F"/>
                </a:solidFill>
              </a:rPr>
              <a:t>согласия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последнего</a:t>
            </a:r>
            <a:r>
              <a:rPr spc="-5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третьим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лицом</a:t>
            </a:r>
            <a:r>
              <a:rPr spc="-30" dirty="0">
                <a:solidFill>
                  <a:srgbClr val="3F3F3F"/>
                </a:solidFill>
              </a:rPr>
              <a:t> </a:t>
            </a:r>
            <a:r>
              <a:rPr spc="-25" dirty="0">
                <a:solidFill>
                  <a:srgbClr val="3F3F3F"/>
                </a:solidFill>
              </a:rPr>
              <a:t>для </a:t>
            </a:r>
            <a:r>
              <a:rPr dirty="0">
                <a:solidFill>
                  <a:srgbClr val="3F3F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определенной</a:t>
            </a:r>
            <a:r>
              <a:rPr spc="-6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цели</a:t>
            </a:r>
            <a:r>
              <a:rPr spc="-1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или</a:t>
            </a:r>
            <a:r>
              <a:rPr spc="-10" dirty="0">
                <a:solidFill>
                  <a:srgbClr val="3F3F3F"/>
                </a:solidFill>
              </a:rPr>
              <a:t> свободного</a:t>
            </a:r>
          </a:p>
          <a:p>
            <a:pPr marL="355600">
              <a:lnSpc>
                <a:spcPts val="1175"/>
              </a:lnSpc>
            </a:pPr>
            <a:r>
              <a:rPr dirty="0">
                <a:solidFill>
                  <a:srgbClr val="3F3F3F"/>
                </a:solidFill>
              </a:rPr>
              <a:t>распоряжения;</a:t>
            </a:r>
            <a:r>
              <a:rPr spc="-7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получать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заработок,</a:t>
            </a:r>
          </a:p>
          <a:p>
            <a:pPr marL="355600" marR="130810">
              <a:lnSpc>
                <a:spcPts val="1340"/>
              </a:lnSpc>
              <a:spcBef>
                <a:spcPts val="160"/>
              </a:spcBef>
            </a:pPr>
            <a:r>
              <a:rPr dirty="0">
                <a:solidFill>
                  <a:srgbClr val="3F3F3F"/>
                </a:solidFill>
              </a:rPr>
              <a:t>пенсию</a:t>
            </a:r>
            <a:r>
              <a:rPr spc="-2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</a:t>
            </a:r>
            <a:r>
              <a:rPr spc="-1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иные</a:t>
            </a:r>
            <a:r>
              <a:rPr spc="-1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доходы</a:t>
            </a:r>
            <a:r>
              <a:rPr spc="-4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и</a:t>
            </a:r>
            <a:r>
              <a:rPr spc="5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распоряжаться </a:t>
            </a:r>
            <a:r>
              <a:rPr spc="-20" dirty="0">
                <a:solidFill>
                  <a:srgbClr val="3F3F3F"/>
                </a:solidFill>
              </a:rPr>
              <a:t>ими.</a:t>
            </a:r>
          </a:p>
          <a:p>
            <a:pPr marL="355600" marR="497840" indent="-342900">
              <a:lnSpc>
                <a:spcPct val="80000"/>
              </a:lnSpc>
              <a:spcBef>
                <a:spcPts val="1015"/>
              </a:spcBef>
              <a:tabLst>
                <a:tab pos="354965" algn="l"/>
              </a:tabLst>
            </a:pPr>
            <a:r>
              <a:rPr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dirty="0">
                <a:solidFill>
                  <a:srgbClr val="3F3F3F"/>
                </a:solidFill>
              </a:rPr>
              <a:t>Совершать</a:t>
            </a:r>
            <a:r>
              <a:rPr spc="-5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другие</a:t>
            </a:r>
            <a:r>
              <a:rPr spc="-3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сделки</a:t>
            </a:r>
            <a:r>
              <a:rPr spc="-60" dirty="0">
                <a:solidFill>
                  <a:srgbClr val="3F3F3F"/>
                </a:solidFill>
              </a:rPr>
              <a:t> </a:t>
            </a:r>
            <a:r>
              <a:rPr spc="-20" dirty="0">
                <a:solidFill>
                  <a:srgbClr val="3F3F3F"/>
                </a:solidFill>
              </a:rPr>
              <a:t>такой </a:t>
            </a:r>
            <a:r>
              <a:rPr dirty="0">
                <a:solidFill>
                  <a:srgbClr val="3F3F3F"/>
                </a:solidFill>
              </a:rPr>
              <a:t>гражданин</a:t>
            </a:r>
            <a:r>
              <a:rPr spc="-50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может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только</a:t>
            </a:r>
            <a:r>
              <a:rPr spc="-35" dirty="0">
                <a:solidFill>
                  <a:srgbClr val="3F3F3F"/>
                </a:solidFill>
              </a:rPr>
              <a:t> </a:t>
            </a:r>
            <a:r>
              <a:rPr dirty="0">
                <a:solidFill>
                  <a:srgbClr val="3F3F3F"/>
                </a:solidFill>
              </a:rPr>
              <a:t>с</a:t>
            </a:r>
            <a:r>
              <a:rPr spc="-20" dirty="0">
                <a:solidFill>
                  <a:srgbClr val="3F3F3F"/>
                </a:solidFill>
              </a:rPr>
              <a:t> </a:t>
            </a:r>
            <a:r>
              <a:rPr spc="-10" dirty="0">
                <a:solidFill>
                  <a:srgbClr val="3F3F3F"/>
                </a:solidFill>
              </a:rPr>
              <a:t>согласия попечителя.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70927"/>
            <a:ext cx="1591945" cy="507365"/>
          </a:xfrm>
          <a:custGeom>
            <a:avLst/>
            <a:gdLst/>
            <a:ahLst/>
            <a:cxnLst/>
            <a:rect l="l" t="t" r="r" b="b"/>
            <a:pathLst>
              <a:path w="1591945" h="507364">
                <a:moveTo>
                  <a:pt x="0" y="0"/>
                </a:moveTo>
                <a:lnTo>
                  <a:pt x="0" y="503820"/>
                </a:lnTo>
                <a:lnTo>
                  <a:pt x="1245438" y="507238"/>
                </a:lnTo>
                <a:lnTo>
                  <a:pt x="1345692" y="507238"/>
                </a:lnTo>
                <a:lnTo>
                  <a:pt x="1351915" y="500888"/>
                </a:lnTo>
                <a:lnTo>
                  <a:pt x="1353820" y="499363"/>
                </a:lnTo>
                <a:lnTo>
                  <a:pt x="1584325" y="268859"/>
                </a:lnTo>
                <a:lnTo>
                  <a:pt x="1589611" y="261695"/>
                </a:lnTo>
                <a:lnTo>
                  <a:pt x="1591373" y="254508"/>
                </a:lnTo>
                <a:lnTo>
                  <a:pt x="1589611" y="247320"/>
                </a:lnTo>
                <a:lnTo>
                  <a:pt x="1584325" y="240157"/>
                </a:lnTo>
                <a:lnTo>
                  <a:pt x="1355344" y="11302"/>
                </a:lnTo>
                <a:lnTo>
                  <a:pt x="1350391" y="11302"/>
                </a:lnTo>
                <a:lnTo>
                  <a:pt x="1350391" y="6476"/>
                </a:lnTo>
                <a:lnTo>
                  <a:pt x="1345692" y="6476"/>
                </a:lnTo>
                <a:lnTo>
                  <a:pt x="1340993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E687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1952" y="647776"/>
            <a:ext cx="8739505" cy="753668"/>
          </a:xfrm>
          <a:prstGeom prst="rect">
            <a:avLst/>
          </a:prstGeom>
        </p:spPr>
        <p:txBody>
          <a:bodyPr vert="horz" wrap="square" lIns="0" tIns="258699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Цели</a:t>
            </a:r>
            <a:r>
              <a:rPr sz="3200" spc="-45" dirty="0"/>
              <a:t> </a:t>
            </a:r>
            <a:r>
              <a:rPr sz="3200" dirty="0"/>
              <a:t>опеки</a:t>
            </a:r>
            <a:r>
              <a:rPr sz="3200" spc="-25" dirty="0"/>
              <a:t> </a:t>
            </a:r>
            <a:r>
              <a:rPr sz="3200" dirty="0"/>
              <a:t>и</a:t>
            </a:r>
            <a:r>
              <a:rPr sz="3200" spc="-10" dirty="0"/>
              <a:t> попечительства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668270" y="2494280"/>
            <a:ext cx="8667115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Опека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попечительство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устанавливаются</a:t>
            </a:r>
            <a:r>
              <a:rPr sz="2000" spc="-4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также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для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защиты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личных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неимущественных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имущественных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прав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</a:t>
            </a:r>
            <a:r>
              <a:rPr sz="2000" spc="-2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законных</a:t>
            </a:r>
            <a:r>
              <a:rPr sz="2000" spc="-3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интересов</a:t>
            </a:r>
            <a:endParaRPr sz="2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совершеннолетних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лиц,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которые</a:t>
            </a:r>
            <a:r>
              <a:rPr sz="2000" spc="-3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признаны</a:t>
            </a:r>
            <a:r>
              <a:rPr sz="2000" spc="-2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судом</a:t>
            </a:r>
            <a:endParaRPr sz="2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недееспособными</a:t>
            </a:r>
            <a:r>
              <a:rPr sz="2000" spc="-8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или</a:t>
            </a:r>
            <a:r>
              <a:rPr sz="2000" spc="-45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595959"/>
                </a:solidFill>
                <a:latin typeface="Century Gothic"/>
                <a:cs typeface="Century Gothic"/>
              </a:rPr>
              <a:t>ограниченно</a:t>
            </a:r>
            <a:r>
              <a:rPr sz="2000" spc="-50" dirty="0">
                <a:solidFill>
                  <a:srgbClr val="595959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Century Gothic"/>
                <a:cs typeface="Century Gothic"/>
              </a:rPr>
              <a:t>дееспособными.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Внимание!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600201" y="2298215"/>
            <a:ext cx="4419599" cy="2171107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468630" indent="-342900">
              <a:lnSpc>
                <a:spcPct val="100800"/>
              </a:lnSpc>
              <a:spcBef>
                <a:spcPts val="70"/>
              </a:spcBef>
            </a:pPr>
            <a:r>
              <a:rPr sz="320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3200" dirty="0">
                <a:solidFill>
                  <a:srgbClr val="FF0000"/>
                </a:solidFill>
                <a:latin typeface="Century Gothic"/>
                <a:cs typeface="Century Gothic"/>
              </a:rPr>
              <a:t>ВРЕД, </a:t>
            </a:r>
            <a:r>
              <a:rPr sz="1800" spc="-10" dirty="0">
                <a:latin typeface="Century Gothic"/>
                <a:cs typeface="Century Gothic"/>
              </a:rPr>
              <a:t>причиненный </a:t>
            </a:r>
            <a:r>
              <a:rPr sz="1800" dirty="0">
                <a:latin typeface="Century Gothic"/>
                <a:cs typeface="Century Gothic"/>
              </a:rPr>
              <a:t>гражданином,</a:t>
            </a:r>
            <a:r>
              <a:rPr sz="1800" spc="-11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признанным</a:t>
            </a:r>
            <a:endParaRPr sz="1800" dirty="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</a:pPr>
            <a:r>
              <a:rPr sz="1800" spc="-10" dirty="0">
                <a:latin typeface="Century Gothic"/>
                <a:cs typeface="Century Gothic"/>
              </a:rPr>
              <a:t>недееспособным,</a:t>
            </a:r>
            <a:r>
              <a:rPr sz="1800" spc="5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возмещают</a:t>
            </a:r>
            <a:endParaRPr sz="1800" b="1" i="1" u="sng" dirty="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b="1" i="1" u="sng" dirty="0">
                <a:latin typeface="Century Gothic"/>
                <a:cs typeface="Century Gothic"/>
              </a:rPr>
              <a:t>его</a:t>
            </a:r>
            <a:r>
              <a:rPr sz="1800" b="1" i="1" u="sng" spc="-25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опекун</a:t>
            </a:r>
            <a:r>
              <a:rPr sz="1800" b="1" i="1" u="sng" spc="-25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или</a:t>
            </a:r>
            <a:r>
              <a:rPr sz="1800" b="1" i="1" u="sng" spc="-20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организация,</a:t>
            </a:r>
            <a:endParaRPr sz="1800" b="1" i="1" u="sng" dirty="0">
              <a:latin typeface="Century Gothic"/>
              <a:cs typeface="Century Gothic"/>
            </a:endParaRPr>
          </a:p>
          <a:p>
            <a:pPr marL="355600" marR="5080">
              <a:lnSpc>
                <a:spcPct val="100000"/>
              </a:lnSpc>
            </a:pPr>
            <a:r>
              <a:rPr sz="1800" b="1" i="1" u="sng" dirty="0">
                <a:latin typeface="Century Gothic"/>
                <a:cs typeface="Century Gothic"/>
              </a:rPr>
              <a:t>обязанная</a:t>
            </a:r>
            <a:r>
              <a:rPr sz="1800" b="1" i="1" u="sng" spc="-5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осуществлять</a:t>
            </a:r>
            <a:r>
              <a:rPr sz="1800" b="1" i="1" u="sng" spc="-5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за</a:t>
            </a:r>
            <a:r>
              <a:rPr sz="1800" b="1" i="1" u="sng" spc="-40" dirty="0">
                <a:latin typeface="Century Gothic"/>
                <a:cs typeface="Century Gothic"/>
              </a:rPr>
              <a:t> </a:t>
            </a:r>
            <a:r>
              <a:rPr sz="1800" b="1" i="1" u="sng" spc="-25" dirty="0">
                <a:latin typeface="Century Gothic"/>
                <a:cs typeface="Century Gothic"/>
              </a:rPr>
              <a:t>ним </a:t>
            </a:r>
            <a:r>
              <a:rPr sz="1800" b="1" i="1" u="sng" dirty="0">
                <a:latin typeface="Century Gothic"/>
                <a:cs typeface="Century Gothic"/>
              </a:rPr>
              <a:t>надзор,</a:t>
            </a:r>
            <a:r>
              <a:rPr sz="1800" b="1" i="1" u="sng" spc="-5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если</a:t>
            </a:r>
            <a:r>
              <a:rPr sz="1800" b="1" i="1" u="sng" spc="-25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не</a:t>
            </a:r>
            <a:r>
              <a:rPr sz="1800" b="1" i="1" u="sng" spc="-45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докажут,</a:t>
            </a:r>
            <a:r>
              <a:rPr sz="1800" b="1" i="1" u="sng" spc="-45" dirty="0">
                <a:latin typeface="Century Gothic"/>
                <a:cs typeface="Century Gothic"/>
              </a:rPr>
              <a:t> </a:t>
            </a:r>
            <a:r>
              <a:rPr sz="1800" b="1" i="1" u="sng" spc="-25" dirty="0">
                <a:latin typeface="Century Gothic"/>
                <a:cs typeface="Century Gothic"/>
              </a:rPr>
              <a:t>что </a:t>
            </a:r>
            <a:r>
              <a:rPr sz="1800" b="1" i="1" u="sng" dirty="0">
                <a:latin typeface="Century Gothic"/>
                <a:cs typeface="Century Gothic"/>
              </a:rPr>
              <a:t>вред</a:t>
            </a:r>
            <a:r>
              <a:rPr sz="1800" b="1" i="1" u="sng" spc="-15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возник</a:t>
            </a:r>
            <a:r>
              <a:rPr sz="1800" b="1" i="1" u="sng" spc="-2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не</a:t>
            </a:r>
            <a:r>
              <a:rPr sz="1800" b="1" i="1" u="sng" spc="-2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по</a:t>
            </a:r>
            <a:r>
              <a:rPr sz="1800" b="1" i="1" u="sng" spc="-2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их</a:t>
            </a:r>
            <a:r>
              <a:rPr sz="1800" b="1" i="1" u="sng" spc="-20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вине.</a:t>
            </a:r>
            <a:endParaRPr sz="1800" b="1" i="1" u="sng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70495" y="2150745"/>
            <a:ext cx="4045585" cy="367921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>
              <a:lnSpc>
                <a:spcPct val="100299"/>
              </a:lnSpc>
              <a:spcBef>
                <a:spcPts val="90"/>
              </a:spcBef>
            </a:pPr>
            <a:r>
              <a:rPr sz="320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3200" dirty="0">
                <a:solidFill>
                  <a:srgbClr val="FF0000"/>
                </a:solidFill>
                <a:latin typeface="Century Gothic"/>
                <a:cs typeface="Century Gothic"/>
              </a:rPr>
              <a:t>ВРЕД,</a:t>
            </a:r>
            <a:r>
              <a:rPr sz="3200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причиненный </a:t>
            </a:r>
            <a:r>
              <a:rPr sz="1800" dirty="0">
                <a:latin typeface="Century Gothic"/>
                <a:cs typeface="Century Gothic"/>
              </a:rPr>
              <a:t>гражданином,</a:t>
            </a:r>
            <a:r>
              <a:rPr sz="1800" spc="-11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ограниченным</a:t>
            </a:r>
            <a:r>
              <a:rPr sz="1800" spc="-110" dirty="0">
                <a:latin typeface="Century Gothic"/>
                <a:cs typeface="Century Gothic"/>
              </a:rPr>
              <a:t> </a:t>
            </a:r>
            <a:r>
              <a:rPr sz="1800" spc="-50" dirty="0">
                <a:latin typeface="Century Gothic"/>
                <a:cs typeface="Century Gothic"/>
              </a:rPr>
              <a:t>в </a:t>
            </a:r>
            <a:r>
              <a:rPr sz="1800" dirty="0">
                <a:latin typeface="Century Gothic"/>
                <a:cs typeface="Century Gothic"/>
              </a:rPr>
              <a:t>дееспособности,</a:t>
            </a:r>
            <a:r>
              <a:rPr sz="1800" spc="-85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возмещается </a:t>
            </a:r>
            <a:r>
              <a:rPr sz="1800" b="1" i="1" u="sng" dirty="0">
                <a:latin typeface="Century Gothic"/>
                <a:cs typeface="Century Gothic"/>
              </a:rPr>
              <a:t>самим</a:t>
            </a:r>
            <a:r>
              <a:rPr sz="1800" b="1" i="1" u="sng" spc="-50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причинителем</a:t>
            </a:r>
            <a:r>
              <a:rPr sz="1800" b="1" i="1" u="sng" spc="-25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вреда.</a:t>
            </a:r>
            <a:endParaRPr sz="1800" b="1" i="1" u="sng" dirty="0">
              <a:latin typeface="Century Gothic"/>
              <a:cs typeface="Century Gothic"/>
            </a:endParaRPr>
          </a:p>
          <a:p>
            <a:pPr marL="355600" marR="306705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800" spc="-50" dirty="0">
                <a:solidFill>
                  <a:srgbClr val="E68711"/>
                </a:solidFill>
                <a:latin typeface="Wingdings 3"/>
                <a:cs typeface="Wingdings 3"/>
              </a:rPr>
              <a:t></a:t>
            </a:r>
            <a:r>
              <a:rPr sz="1800" dirty="0">
                <a:solidFill>
                  <a:srgbClr val="E68711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latin typeface="Century Gothic"/>
                <a:cs typeface="Century Gothic"/>
              </a:rPr>
              <a:t>Гражданин,</a:t>
            </a:r>
            <a:r>
              <a:rPr sz="1800" spc="-9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дееспособность </a:t>
            </a:r>
            <a:r>
              <a:rPr sz="1800" dirty="0">
                <a:latin typeface="Century Gothic"/>
                <a:cs typeface="Century Gothic"/>
              </a:rPr>
              <a:t>которого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ограничена,</a:t>
            </a:r>
            <a:endParaRPr sz="1800" dirty="0">
              <a:latin typeface="Century Gothic"/>
              <a:cs typeface="Century Gothic"/>
            </a:endParaRPr>
          </a:p>
          <a:p>
            <a:pPr marL="355600" marR="1054100">
              <a:lnSpc>
                <a:spcPct val="100000"/>
              </a:lnSpc>
            </a:pPr>
            <a:r>
              <a:rPr sz="1800" b="1" i="1" u="sng" dirty="0">
                <a:latin typeface="Century Gothic"/>
                <a:cs typeface="Century Gothic"/>
              </a:rPr>
              <a:t>самостоятельно</a:t>
            </a:r>
            <a:r>
              <a:rPr sz="1800" b="1" i="1" u="sng" spc="-95" dirty="0">
                <a:latin typeface="Century Gothic"/>
                <a:cs typeface="Century Gothic"/>
              </a:rPr>
              <a:t> </a:t>
            </a:r>
            <a:r>
              <a:rPr sz="1800" b="1" i="1" u="sng" spc="-20" dirty="0">
                <a:latin typeface="Century Gothic"/>
                <a:cs typeface="Century Gothic"/>
              </a:rPr>
              <a:t>несет </a:t>
            </a:r>
            <a:r>
              <a:rPr sz="1800" b="1" i="1" u="sng" spc="-10" dirty="0">
                <a:latin typeface="Century Gothic"/>
                <a:cs typeface="Century Gothic"/>
              </a:rPr>
              <a:t>имущественную</a:t>
            </a:r>
            <a:endParaRPr sz="1800" b="1" i="1" u="sng" dirty="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</a:pPr>
            <a:r>
              <a:rPr sz="1800" b="1" i="1" u="sng" dirty="0">
                <a:latin typeface="Century Gothic"/>
                <a:cs typeface="Century Gothic"/>
              </a:rPr>
              <a:t>ответственность</a:t>
            </a:r>
            <a:r>
              <a:rPr sz="1800" b="1" i="1" u="sng" spc="-70" dirty="0">
                <a:latin typeface="Century Gothic"/>
                <a:cs typeface="Century Gothic"/>
              </a:rPr>
              <a:t> </a:t>
            </a:r>
            <a:r>
              <a:rPr sz="1800" b="1" i="1" u="sng" spc="-25" dirty="0">
                <a:latin typeface="Century Gothic"/>
                <a:cs typeface="Century Gothic"/>
              </a:rPr>
              <a:t>по</a:t>
            </a:r>
            <a:endParaRPr sz="1800" b="1" i="1" u="sng" dirty="0">
              <a:latin typeface="Century Gothic"/>
              <a:cs typeface="Century Gothic"/>
            </a:endParaRPr>
          </a:p>
          <a:p>
            <a:pPr marL="355600">
              <a:lnSpc>
                <a:spcPct val="100000"/>
              </a:lnSpc>
            </a:pPr>
            <a:r>
              <a:rPr sz="1800" b="1" i="1" u="sng" dirty="0">
                <a:latin typeface="Century Gothic"/>
                <a:cs typeface="Century Gothic"/>
              </a:rPr>
              <a:t>совершенным</a:t>
            </a:r>
            <a:r>
              <a:rPr sz="1800" b="1" i="1" u="sng" spc="-50" dirty="0">
                <a:latin typeface="Century Gothic"/>
                <a:cs typeface="Century Gothic"/>
              </a:rPr>
              <a:t> </a:t>
            </a:r>
            <a:r>
              <a:rPr sz="1800" b="1" i="1" u="sng" dirty="0">
                <a:latin typeface="Century Gothic"/>
                <a:cs typeface="Century Gothic"/>
              </a:rPr>
              <a:t>им</a:t>
            </a:r>
            <a:r>
              <a:rPr sz="1800" b="1" i="1" u="sng" spc="-30" dirty="0">
                <a:latin typeface="Century Gothic"/>
                <a:cs typeface="Century Gothic"/>
              </a:rPr>
              <a:t> </a:t>
            </a:r>
            <a:r>
              <a:rPr sz="1800" b="1" i="1" u="sng" spc="-10" dirty="0">
                <a:latin typeface="Century Gothic"/>
                <a:cs typeface="Century Gothic"/>
              </a:rPr>
              <a:t>сделкам.</a:t>
            </a:r>
            <a:endParaRPr sz="1800" b="1" i="1" u="sng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3395</Words>
  <Application>Microsoft Office PowerPoint</Application>
  <PresentationFormat>Широкоэкранный</PresentationFormat>
  <Paragraphs>378</Paragraphs>
  <Slides>55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60" baseType="lpstr">
      <vt:lpstr>Calibri</vt:lpstr>
      <vt:lpstr>Century Gothic</vt:lpstr>
      <vt:lpstr>Times New Roman</vt:lpstr>
      <vt:lpstr>Wingdings 3</vt:lpstr>
      <vt:lpstr>Office Theme</vt:lpstr>
      <vt:lpstr>Презентация PowerPoint</vt:lpstr>
      <vt:lpstr>Опека устанавливается над гражданами, признанными судом недееспособными.</vt:lpstr>
      <vt:lpstr>Опекуны:</vt:lpstr>
      <vt:lpstr>Недееспособный гражданин не вправе своими действиями приобретать и осуществлять гражданские права, создавать для себя гражданские обязанности и исполнять их.</vt:lpstr>
      <vt:lpstr>Попечительство устанавливается над гражданами, ограниченными судом в дееспособности.</vt:lpstr>
      <vt:lpstr>Попечители:</vt:lpstr>
      <vt:lpstr>Ограниченный в дееспособности гражданин</vt:lpstr>
      <vt:lpstr>Цели опеки и попечительства</vt:lpstr>
      <vt:lpstr>Внимание!</vt:lpstr>
      <vt:lpstr>Органы опеки и попечительства</vt:lpstr>
      <vt:lpstr>Место установления опеки и попечительства</vt:lpstr>
      <vt:lpstr>Презентация PowerPoint</vt:lpstr>
      <vt:lpstr>Выбор опекуна, попечителя</vt:lpstr>
      <vt:lpstr>Лица, имеющие право быть опекунами и попечителями</vt:lpstr>
      <vt:lpstr>Документы необходимые для установления опеки или попечительства</vt:lpstr>
      <vt:lpstr>ВНИМАНИЕ! ВАЖНО!</vt:lpstr>
      <vt:lpstr>Презентация PowerPoint</vt:lpstr>
      <vt:lpstr>Обязанности опекунов и попечителей</vt:lpstr>
      <vt:lpstr>Содержание подопечных</vt:lpstr>
      <vt:lpstr>Обязанности по опеке и попечительству выполняются безвозмездно.</vt:lpstr>
      <vt:lpstr>Презентация PowerPoint</vt:lpstr>
      <vt:lpstr>Презентация PowerPoint</vt:lpstr>
      <vt:lpstr>Презентация PowerPoint</vt:lpstr>
      <vt:lpstr>Внимание!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Обжалование действий опекунов, попечителей</vt:lpstr>
      <vt:lpstr>Органы опеки и попечительства и органы, осуществляющие функции по опеке и попечительству, для выполнения возложенных на них обязанностей имеют право:</vt:lpstr>
      <vt:lpstr>Презентация PowerPoint</vt:lpstr>
      <vt:lpstr>Отстранение опекунов, попечителей  Орган опеки и попечительства отстраняет опекуна или попечителя от выполнения возложенных обязанностей:</vt:lpstr>
      <vt:lpstr>Нормативные правовые акты  В своей деятельности органы опеки и попечительства, а также опекуны и попечители руководствуются:</vt:lpstr>
      <vt:lpstr>КОНТАКТЫ  Отделение по вопросам опеки и попечительства над совершеннолетними гражданами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ОПЕКА И ПОПЕЧИТЕЛЬСТВО</dc:title>
  <dc:creator>Юлия Краснова</dc:creator>
  <cp:lastModifiedBy>User</cp:lastModifiedBy>
  <cp:revision>18</cp:revision>
  <cp:lastPrinted>2025-11-28T07:36:38Z</cp:lastPrinted>
  <dcterms:created xsi:type="dcterms:W3CDTF">2025-11-27T07:43:30Z</dcterms:created>
  <dcterms:modified xsi:type="dcterms:W3CDTF">2025-12-01T06:50:34Z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2025-11-18T00:00:00Z</vt:filetime>
  </property>
  <property fmtid="{D5CDD505-2E9C-101B-9397-08002B2CF9AE}" pid="3" name="Creator">
    <vt:lpwstr>ABBYY FineReader 15</vt:lpwstr>
  </property>
  <property fmtid="{D5CDD505-2E9C-101B-9397-08002B2CF9AE}" pid="4" name="LastSaved">
    <vt:filetime>2025-11-27T00:00:00Z</vt:filetime>
  </property>
  <property fmtid="{D5CDD505-2E9C-101B-9397-08002B2CF9AE}" pid="5" name="Producer">
    <vt:lpwstr>3-Heights(TM) PDF Security Shell 4.8.25.2 (http://www.pdf-tools.com)</vt:lpwstr>
  </property>
</Properties>
</file>