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9" r:id="rId3"/>
    <p:sldId id="260" r:id="rId4"/>
    <p:sldId id="263" r:id="rId5"/>
    <p:sldId id="277" r:id="rId6"/>
    <p:sldId id="286" r:id="rId7"/>
    <p:sldId id="279" r:id="rId8"/>
    <p:sldId id="271" r:id="rId9"/>
    <p:sldId id="283" r:id="rId10"/>
    <p:sldId id="280" r:id="rId11"/>
    <p:sldId id="284" r:id="rId12"/>
    <p:sldId id="285" r:id="rId13"/>
    <p:sldId id="287" r:id="rId14"/>
    <p:sldId id="282" r:id="rId15"/>
  </p:sldIdLst>
  <p:sldSz cx="9144000" cy="6858000" type="screen4x3"/>
  <p:notesSz cx="6858000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Шумская Анастасия Юрьевна" initials="ШАЮ" lastIdx="0" clrIdx="0">
    <p:extLst>
      <p:ext uri="{19B8F6BF-5375-455C-9EA6-DF929625EA0E}">
        <p15:presenceInfo xmlns:p15="http://schemas.microsoft.com/office/powerpoint/2012/main" userId="S-1-5-21-901292189-1124696768-471799982-231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97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F505-sr-doc\&#1076;&#1086;&#1082;&#1091;&#1084;&#1077;&#1085;&#1090;&#1099;\!&#1054;&#1073;&#1084;&#1077;&#1085;\&#1064;&#1091;&#1084;&#1089;&#1082;&#1072;&#1103;\&#1054;&#1090;%20&#1040;&#1040;\&#1050;%20&#1089;&#1083;&#1072;&#1081;&#1076;&#1072;&#1084;%20&#1087;&#1086;%20&#1086;&#1090;&#1095;&#1077;&#1090;&#1091;%20&#1041;-2022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F505-sr-doc\&#1076;&#1086;&#1082;&#1091;&#1084;&#1077;&#1085;&#1090;&#1099;\!&#1054;&#1073;&#1084;&#1077;&#1085;\&#1064;&#1091;&#1084;&#1089;&#1082;&#1072;&#1103;\&#1054;&#1090;%20&#1040;&#1040;\&#1050;%20&#1089;&#1083;&#1072;&#1081;&#1076;&#1072;&#1084;%20&#1087;&#1086;%20&#1086;&#1090;&#1095;&#1077;&#1090;&#1091;%20&#1041;-2022.xlsx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7107894837743053E-3"/>
          <c:y val="7.3507508184221778E-3"/>
          <c:w val="0.9435042985464186"/>
          <c:h val="0.684426951831118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Лист3!$B$27</c:f>
              <c:strCache>
                <c:ptCount val="1"/>
                <c:pt idx="0">
                  <c:v>консолидированный бюджет Дзержинского района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Лист3!$C$26:$K$26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план 2023</c:v>
                </c:pt>
              </c:strCache>
            </c:strRef>
          </c:cat>
          <c:val>
            <c:numRef>
              <c:f>Лист3!$C$27:$K$27</c:f>
              <c:numCache>
                <c:formatCode>#,##0.0</c:formatCode>
                <c:ptCount val="5"/>
                <c:pt idx="0">
                  <c:v>2</c:v>
                </c:pt>
                <c:pt idx="1">
                  <c:v>2.2999999999999998</c:v>
                </c:pt>
                <c:pt idx="2">
                  <c:v>2.2000000000000002</c:v>
                </c:pt>
                <c:pt idx="3">
                  <c:v>1.6</c:v>
                </c:pt>
                <c:pt idx="4">
                  <c:v>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5E-47CD-AC7E-1B21DE384CF6}"/>
            </c:ext>
          </c:extLst>
        </c:ser>
        <c:ser>
          <c:idx val="1"/>
          <c:order val="1"/>
          <c:tx>
            <c:strRef>
              <c:f>Лист3!$B$28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Лист3!$C$26:$K$26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план 2023</c:v>
                </c:pt>
              </c:strCache>
            </c:strRef>
          </c:cat>
          <c:val>
            <c:numRef>
              <c:f>Лист3!$C$28:$K$28</c:f>
            </c:numRef>
          </c:val>
          <c:extLst>
            <c:ext xmlns:c16="http://schemas.microsoft.com/office/drawing/2014/chart" uri="{C3380CC4-5D6E-409C-BE32-E72D297353CC}">
              <c16:uniqueId val="{00000001-A75E-47CD-AC7E-1B21DE384CF6}"/>
            </c:ext>
          </c:extLst>
        </c:ser>
        <c:ser>
          <c:idx val="2"/>
          <c:order val="2"/>
          <c:tx>
            <c:strRef>
              <c:f>Лист3!$B$29</c:f>
              <c:strCache>
                <c:ptCount val="1"/>
                <c:pt idx="0">
                  <c:v>в т.ч. бюджеты сельских советов и г.Фаниполя 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1.7975905007957725E-2"/>
                  <c:y val="4.79296287378505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75E-47CD-AC7E-1B21DE384CF6}"/>
                </c:ext>
              </c:extLst>
            </c:dLbl>
            <c:dLbl>
              <c:idx val="1"/>
              <c:layout>
                <c:manualLayout>
                  <c:x val="2.3111877867374217E-2"/>
                  <c:y val="-2.39648143689252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A75E-47CD-AC7E-1B21DE384CF6}"/>
                </c:ext>
              </c:extLst>
            </c:dLbl>
            <c:dLbl>
              <c:idx val="2"/>
              <c:layout>
                <c:manualLayout>
                  <c:x val="2.3111877867374123E-2"/>
                  <c:y val="2.39648143689250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75E-47CD-AC7E-1B21DE384CF6}"/>
                </c:ext>
              </c:extLst>
            </c:dLbl>
            <c:dLbl>
              <c:idx val="3"/>
              <c:layout>
                <c:manualLayout>
                  <c:x val="3.595181001591545E-2"/>
                  <c:y val="2.39648143689252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A75E-47CD-AC7E-1B21DE384CF6}"/>
                </c:ext>
              </c:extLst>
            </c:dLbl>
            <c:dLbl>
              <c:idx val="4"/>
              <c:layout>
                <c:manualLayout>
                  <c:x val="3.3383823586207201E-2"/>
                  <c:y val="2.39648143689244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75E-47CD-AC7E-1B21DE384C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Лист3!$C$26:$K$26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план 2023</c:v>
                </c:pt>
              </c:strCache>
            </c:strRef>
          </c:cat>
          <c:val>
            <c:numRef>
              <c:f>Лист3!$C$29:$K$29</c:f>
              <c:numCache>
                <c:formatCode>#,##0.0</c:formatCode>
                <c:ptCount val="5"/>
                <c:pt idx="0">
                  <c:v>1.6</c:v>
                </c:pt>
                <c:pt idx="1">
                  <c:v>2</c:v>
                </c:pt>
                <c:pt idx="2">
                  <c:v>1.8</c:v>
                </c:pt>
                <c:pt idx="3">
                  <c:v>1.4</c:v>
                </c:pt>
                <c:pt idx="4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5E-47CD-AC7E-1B21DE384CF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shape val="box"/>
        <c:axId val="423899560"/>
        <c:axId val="423899232"/>
        <c:axId val="0"/>
      </c:bar3DChart>
      <c:catAx>
        <c:axId val="423899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3899232"/>
        <c:crosses val="autoZero"/>
        <c:auto val="1"/>
        <c:lblAlgn val="ctr"/>
        <c:lblOffset val="100"/>
        <c:noMultiLvlLbl val="0"/>
      </c:catAx>
      <c:valAx>
        <c:axId val="4238992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1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6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млн. руб.</a:t>
                </a:r>
              </a:p>
            </c:rich>
          </c:tx>
          <c:layout>
            <c:manualLayout>
              <c:xMode val="edge"/>
              <c:yMode val="edge"/>
              <c:x val="5.8824511442257789E-2"/>
              <c:y val="0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1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#,##0.0" sourceLinked="1"/>
        <c:majorTickMark val="none"/>
        <c:minorTickMark val="none"/>
        <c:tickLblPos val="nextTo"/>
        <c:crossAx val="423899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085137004979244"/>
          <c:y val="3.8261672204821788E-2"/>
          <c:w val="0.79860091302986524"/>
          <c:h val="0.60310116919579915"/>
        </c:manualLayout>
      </c:layout>
      <c:lineChart>
        <c:grouping val="standard"/>
        <c:varyColors val="0"/>
        <c:ser>
          <c:idx val="0"/>
          <c:order val="0"/>
          <c:tx>
            <c:strRef>
              <c:f>Все!$A$22</c:f>
              <c:strCache>
                <c:ptCount val="1"/>
                <c:pt idx="0">
                  <c:v>3. Расходы Дзержинского района на благоустройство населенных пунктов, в т.ч.: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Все!$B$17:$J$21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план 2023</c:v>
                </c:pt>
              </c:strCache>
            </c:strRef>
          </c:cat>
          <c:val>
            <c:numRef>
              <c:f>Все!$B$22:$J$22</c:f>
            </c:numRef>
          </c:val>
          <c:smooth val="0"/>
          <c:extLst>
            <c:ext xmlns:c16="http://schemas.microsoft.com/office/drawing/2014/chart" uri="{C3380CC4-5D6E-409C-BE32-E72D297353CC}">
              <c16:uniqueId val="{00000000-4622-4D08-9F72-797B4327BE4E}"/>
            </c:ext>
          </c:extLst>
        </c:ser>
        <c:ser>
          <c:idx val="1"/>
          <c:order val="1"/>
          <c:tx>
            <c:strRef>
              <c:f>Все!$A$23</c:f>
              <c:strCache>
                <c:ptCount val="1"/>
                <c:pt idx="0">
                  <c:v>содержание и ремонт придомовых территорий и бъектов  благоустройства в населенных пунктах 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58750" prst="convex"/>
              </a:sp3d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C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Все!$B$17:$J$21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план 2023</c:v>
                </c:pt>
              </c:strCache>
            </c:strRef>
          </c:cat>
          <c:val>
            <c:numRef>
              <c:f>Все!$B$23:$J$23</c:f>
              <c:numCache>
                <c:formatCode>#,##0.0</c:formatCode>
                <c:ptCount val="5"/>
                <c:pt idx="0">
                  <c:v>2.1</c:v>
                </c:pt>
                <c:pt idx="1">
                  <c:v>1.6</c:v>
                </c:pt>
                <c:pt idx="2">
                  <c:v>2.9</c:v>
                </c:pt>
                <c:pt idx="3">
                  <c:v>3.2</c:v>
                </c:pt>
                <c:pt idx="4">
                  <c:v>1.7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622-4D08-9F72-797B4327BE4E}"/>
            </c:ext>
          </c:extLst>
        </c:ser>
        <c:ser>
          <c:idx val="2"/>
          <c:order val="2"/>
          <c:tx>
            <c:strRef>
              <c:f>Все!$A$24</c:f>
              <c:strCache>
                <c:ptCount val="1"/>
                <c:pt idx="0">
                  <c:v>содержание и ремонт улично-дорожной сети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rgbClr val="00B05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prst="relaxedInset"/>
              </a:sp3d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Все!$B$17:$J$21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план 2023</c:v>
                </c:pt>
              </c:strCache>
            </c:strRef>
          </c:cat>
          <c:val>
            <c:numRef>
              <c:f>Все!$B$24:$J$24</c:f>
              <c:numCache>
                <c:formatCode>#,##0.0</c:formatCode>
                <c:ptCount val="5"/>
                <c:pt idx="0">
                  <c:v>0.9</c:v>
                </c:pt>
                <c:pt idx="1">
                  <c:v>0.9</c:v>
                </c:pt>
                <c:pt idx="2">
                  <c:v>3.5</c:v>
                </c:pt>
                <c:pt idx="3">
                  <c:v>3.7</c:v>
                </c:pt>
                <c:pt idx="4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622-4D08-9F72-797B4327BE4E}"/>
            </c:ext>
          </c:extLst>
        </c:ser>
        <c:ser>
          <c:idx val="3"/>
          <c:order val="3"/>
          <c:tx>
            <c:strRef>
              <c:f>Все!$A$25</c:f>
              <c:strCache>
                <c:ptCount val="1"/>
                <c:pt idx="0">
                  <c:v>уличное освещение</c:v>
                </c:pt>
              </c:strCache>
            </c:strRef>
          </c:tx>
          <c:spPr>
            <a:ln w="28575" cap="rnd">
              <a:solidFill>
                <a:srgbClr val="4A66AC">
                  <a:lumMod val="75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rgbClr val="4A66AC">
                    <a:lumMod val="75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349250" h="317500" prst="convex"/>
                <a:bevelB w="139700" h="139700" prst="divot"/>
              </a:sp3d>
            </c:spPr>
          </c:marker>
          <c:dLbls>
            <c:dLbl>
              <c:idx val="0"/>
              <c:layout>
                <c:manualLayout>
                  <c:x val="-5.0104912585470333E-2"/>
                  <c:y val="3.29813019390580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4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3332609508034474E-2"/>
                      <c:h val="5.99854099991931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8C0-4FA0-A38B-C8CB54C13451}"/>
                </c:ext>
              </c:extLst>
            </c:dLbl>
            <c:dLbl>
              <c:idx val="1"/>
              <c:layout>
                <c:manualLayout>
                  <c:x val="-1.6434411328034259E-2"/>
                  <c:y val="2.76445216900195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8C0-4FA0-A38B-C8CB54C13451}"/>
                </c:ext>
              </c:extLst>
            </c:dLbl>
            <c:dLbl>
              <c:idx val="2"/>
              <c:layout>
                <c:manualLayout>
                  <c:x val="-2.2847840138974458E-2"/>
                  <c:y val="2.33750974907888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8C0-4FA0-A38B-C8CB54C13451}"/>
                </c:ext>
              </c:extLst>
            </c:dLbl>
            <c:dLbl>
              <c:idx val="3"/>
              <c:layout>
                <c:manualLayout>
                  <c:x val="-3.2771928649714718E-2"/>
                  <c:y val="3.49993031883970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4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3-88C0-4FA0-A38B-C8CB54C13451}"/>
                </c:ext>
              </c:extLst>
            </c:dLbl>
            <c:dLbl>
              <c:idx val="4"/>
              <c:layout>
                <c:manualLayout>
                  <c:x val="-2.9574667318035236E-2"/>
                  <c:y val="3.72144489598146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4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4-88C0-4FA0-A38B-C8CB54C134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Все!$B$17:$J$21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план 2023</c:v>
                </c:pt>
              </c:strCache>
            </c:strRef>
          </c:cat>
          <c:val>
            <c:numRef>
              <c:f>Все!$B$25:$J$25</c:f>
              <c:numCache>
                <c:formatCode>#,##0.0</c:formatCode>
                <c:ptCount val="5"/>
                <c:pt idx="0">
                  <c:v>0.70000000000000007</c:v>
                </c:pt>
                <c:pt idx="1">
                  <c:v>0.79999999999999971</c:v>
                </c:pt>
                <c:pt idx="2">
                  <c:v>1</c:v>
                </c:pt>
                <c:pt idx="3">
                  <c:v>1</c:v>
                </c:pt>
                <c:pt idx="4">
                  <c:v>1.0999999999999996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622-4D08-9F72-797B4327BE4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9693048"/>
        <c:axId val="79700264"/>
      </c:lineChart>
      <c:catAx>
        <c:axId val="79693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9700264"/>
        <c:crosses val="autoZero"/>
        <c:auto val="1"/>
        <c:lblAlgn val="ctr"/>
        <c:lblOffset val="100"/>
        <c:noMultiLvlLbl val="0"/>
      </c:catAx>
      <c:valAx>
        <c:axId val="797002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1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8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млн. руб.</a:t>
                </a:r>
              </a:p>
            </c:rich>
          </c:tx>
          <c:layout>
            <c:manualLayout>
              <c:xMode val="edge"/>
              <c:yMode val="edge"/>
              <c:x val="0.10079882441484138"/>
              <c:y val="0.1031288149127101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" sourceLinked="1"/>
        <c:majorTickMark val="none"/>
        <c:minorTickMark val="none"/>
        <c:tickLblPos val="nextTo"/>
        <c:crossAx val="79693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8037967855942987E-2"/>
          <c:y val="0.75021423250344432"/>
          <c:w val="0.97036336212246632"/>
          <c:h val="0.249739894792785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ts val="1600"/>
            </a:lnSpc>
            <a:defRPr sz="18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 algn="l">
        <a:defRPr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9780030666823276E-2"/>
          <c:y val="6.8000656343647714E-2"/>
          <c:w val="0.94043993866635345"/>
          <c:h val="0.7888905201523408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Лист1!$A$5</c:f>
              <c:strCache>
                <c:ptCount val="1"/>
                <c:pt idx="0">
                  <c:v>консолидированный бюджет Дзержинского района</c:v>
                </c:pt>
              </c:strCache>
            </c:strRef>
          </c:tx>
          <c:spPr>
            <a:solidFill>
              <a:schemeClr val="accent4">
                <a:tint val="77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1229637036214083E-2"/>
                  <c:y val="-1.97421260352525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F84-4CBC-AAC8-D0026D7BD1ED}"/>
                </c:ext>
              </c:extLst>
            </c:dLbl>
            <c:dLbl>
              <c:idx val="1"/>
              <c:layout>
                <c:manualLayout>
                  <c:x val="2.776183304735682E-2"/>
                  <c:y val="-2.41292651541976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F84-4CBC-AAC8-D0026D7BD1ED}"/>
                </c:ext>
              </c:extLst>
            </c:dLbl>
            <c:dLbl>
              <c:idx val="2"/>
              <c:layout>
                <c:manualLayout>
                  <c:x val="2.776183304735682E-2"/>
                  <c:y val="-1.75485564757800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F84-4CBC-AAC8-D0026D7BD1ED}"/>
                </c:ext>
              </c:extLst>
            </c:dLbl>
            <c:dLbl>
              <c:idx val="3"/>
              <c:layout>
                <c:manualLayout>
                  <c:x val="2.7761833047356878E-2"/>
                  <c:y val="-1.31614173568350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F84-4CBC-AAC8-D0026D7BD1ED}"/>
                </c:ext>
              </c:extLst>
            </c:dLbl>
            <c:dLbl>
              <c:idx val="4"/>
              <c:layout>
                <c:manualLayout>
                  <c:x val="1.6330490027856866E-2"/>
                  <c:y val="-3.2903543392087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8F84-4CBC-AAC8-D0026D7BD1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Лист1!$B$4:$F$4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план 2023</c:v>
                </c:pt>
              </c:strCache>
            </c:strRef>
          </c:cat>
          <c:val>
            <c:numRef>
              <c:f>Лист1!$B$5:$F$5</c:f>
              <c:numCache>
                <c:formatCode>General</c:formatCode>
                <c:ptCount val="5"/>
                <c:pt idx="0">
                  <c:v>3.7</c:v>
                </c:pt>
                <c:pt idx="1">
                  <c:v>3.3</c:v>
                </c:pt>
                <c:pt idx="2">
                  <c:v>7.4</c:v>
                </c:pt>
                <c:pt idx="3" formatCode="0.0">
                  <c:v>8</c:v>
                </c:pt>
                <c:pt idx="4">
                  <c:v>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84-4CBC-AAC8-D0026D7BD1ED}"/>
            </c:ext>
          </c:extLst>
        </c:ser>
        <c:ser>
          <c:idx val="1"/>
          <c:order val="1"/>
          <c:tx>
            <c:strRef>
              <c:f>Лист1!$A$6</c:f>
              <c:strCache>
                <c:ptCount val="1"/>
                <c:pt idx="0">
                  <c:v>в т.ч. трансферты из бюджетов сельских советов и г.Фаниполя</c:v>
                </c:pt>
              </c:strCache>
            </c:strRef>
          </c:tx>
          <c:spPr>
            <a:solidFill>
              <a:schemeClr val="accent4">
                <a:shade val="76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7761833047356878E-2"/>
                  <c:y val="-1.75485564757801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8F84-4CBC-AAC8-D0026D7BD1ED}"/>
                </c:ext>
              </c:extLst>
            </c:dLbl>
            <c:dLbl>
              <c:idx val="1"/>
              <c:layout>
                <c:manualLayout>
                  <c:x val="3.4294029058499674E-2"/>
                  <c:y val="-1.75485564757800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8F84-4CBC-AAC8-D0026D7BD1ED}"/>
                </c:ext>
              </c:extLst>
            </c:dLbl>
            <c:dLbl>
              <c:idx val="2"/>
              <c:layout>
                <c:manualLayout>
                  <c:x val="3.4294029058499674E-2"/>
                  <c:y val="-1.75485564757800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8F84-4CBC-AAC8-D0026D7BD1ED}"/>
                </c:ext>
              </c:extLst>
            </c:dLbl>
            <c:dLbl>
              <c:idx val="3"/>
              <c:layout>
                <c:manualLayout>
                  <c:x val="2.6128784044571179E-2"/>
                  <c:y val="-1.5354986916307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8F84-4CBC-AAC8-D0026D7BD1ED}"/>
                </c:ext>
              </c:extLst>
            </c:dLbl>
            <c:dLbl>
              <c:idx val="4"/>
              <c:layout>
                <c:manualLayout>
                  <c:x val="2.2862686038999661E-2"/>
                  <c:y val="-2.63228347136700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8F84-4CBC-AAC8-D0026D7BD1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Лист1!$B$4:$F$4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план 2023</c:v>
                </c:pt>
              </c:strCache>
            </c:strRef>
          </c:cat>
          <c:val>
            <c:numRef>
              <c:f>Лист1!$B$6:$F$6</c:f>
              <c:numCache>
                <c:formatCode>General</c:formatCode>
                <c:ptCount val="5"/>
                <c:pt idx="0">
                  <c:v>0.8</c:v>
                </c:pt>
                <c:pt idx="1">
                  <c:v>1.2</c:v>
                </c:pt>
                <c:pt idx="2">
                  <c:v>2.8</c:v>
                </c:pt>
                <c:pt idx="3">
                  <c:v>1.5</c:v>
                </c:pt>
                <c:pt idx="4" formatCode="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84-4CBC-AAC8-D0026D7BD1E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44"/>
        <c:shape val="box"/>
        <c:axId val="467941048"/>
        <c:axId val="467934488"/>
        <c:axId val="477529864"/>
      </c:bar3DChart>
      <c:catAx>
        <c:axId val="4679410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all" spc="1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67934488"/>
        <c:crosses val="autoZero"/>
        <c:auto val="1"/>
        <c:lblAlgn val="ctr"/>
        <c:lblOffset val="100"/>
        <c:noMultiLvlLbl val="0"/>
      </c:catAx>
      <c:valAx>
        <c:axId val="467934488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1" u="none" strike="noStrike" kern="1200" cap="all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2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Млн. Руб.</a:t>
                </a:r>
              </a:p>
            </c:rich>
          </c:tx>
          <c:layout>
            <c:manualLayout>
              <c:xMode val="edge"/>
              <c:yMode val="edge"/>
              <c:x val="5.2435917614092255E-2"/>
              <c:y val="0.200445450070384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1" u="none" strike="noStrike" kern="1200" cap="all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crossAx val="467941048"/>
        <c:crosses val="autoZero"/>
        <c:crossBetween val="between"/>
      </c:valAx>
      <c:serAx>
        <c:axId val="477529864"/>
        <c:scaling>
          <c:orientation val="minMax"/>
        </c:scaling>
        <c:delete val="1"/>
        <c:axPos val="b"/>
        <c:majorTickMark val="out"/>
        <c:minorTickMark val="none"/>
        <c:tickLblPos val="nextTo"/>
        <c:crossAx val="467934488"/>
        <c:crosses val="autoZero"/>
      </c:ser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1.7624970682269873E-2"/>
          <c:y val="0.88254108624873717"/>
          <c:w val="0.96842647627629841"/>
          <c:h val="0.104761945886193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drawing1.xml.rels><?xml version="1.0" encoding="UTF-8" standalone="yes"?>
<Relationships xmlns="http://schemas.openxmlformats.org/package/2006/relationships"><Relationship Id="rId2" Type="http://schemas.microsoft.com/office/2007/relationships/hdphoto" Target="../media/hdphoto2.wdp"/><Relationship Id="rId1" Type="http://schemas.openxmlformats.org/officeDocument/2006/relationships/image" Target="../media/image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0.70517</cdr:x>
      <cdr:y>0.40444</cdr:y>
    </cdr:from>
    <cdr:to>
      <cdr:x>1</cdr:x>
      <cdr:y>0.9455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6BCD1F9C-CDCA-47BB-8D33-4314027530D1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BEBA8EAE-BF5A-486C-A8C5-ECC9F3942E4B}">
              <a14:imgProps xmlns:a14="http://schemas.microsoft.com/office/drawing/2010/main">
                <a14:imgLayer r:embed="rId2">
                  <a14:imgEffect>
                    <a14:saturation sat="200000"/>
                  </a14:imgEffect>
                </a14:imgLayer>
              </a14:imgProps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819658" y="819929"/>
          <a:ext cx="2433186" cy="1096903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1800" cy="496332"/>
          </a:xfrm>
          <a:prstGeom prst="rect">
            <a:avLst/>
          </a:prstGeom>
        </p:spPr>
        <p:txBody>
          <a:bodyPr vert="horz" lIns="91281" tIns="45641" rIns="91281" bIns="4564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6" y="1"/>
            <a:ext cx="2971800" cy="496332"/>
          </a:xfrm>
          <a:prstGeom prst="rect">
            <a:avLst/>
          </a:prstGeom>
        </p:spPr>
        <p:txBody>
          <a:bodyPr vert="horz" lIns="91281" tIns="45641" rIns="91281" bIns="45641" rtlCol="0"/>
          <a:lstStyle>
            <a:lvl1pPr algn="r">
              <a:defRPr sz="1200"/>
            </a:lvl1pPr>
          </a:lstStyle>
          <a:p>
            <a:fld id="{868B7F53-6BF9-405B-B9E1-8BAF33874143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8583"/>
            <a:ext cx="2971800" cy="496332"/>
          </a:xfrm>
          <a:prstGeom prst="rect">
            <a:avLst/>
          </a:prstGeom>
        </p:spPr>
        <p:txBody>
          <a:bodyPr vert="horz" lIns="91281" tIns="45641" rIns="91281" bIns="4564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6" y="9428583"/>
            <a:ext cx="2971800" cy="496332"/>
          </a:xfrm>
          <a:prstGeom prst="rect">
            <a:avLst/>
          </a:prstGeom>
        </p:spPr>
        <p:txBody>
          <a:bodyPr vert="horz" lIns="91281" tIns="45641" rIns="91281" bIns="45641" rtlCol="0" anchor="b"/>
          <a:lstStyle>
            <a:lvl1pPr algn="r">
              <a:defRPr sz="1200"/>
            </a:lvl1pPr>
          </a:lstStyle>
          <a:p>
            <a:fld id="{02BE7626-4F4B-420C-9BC1-17EB95A0E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147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1800" cy="496332"/>
          </a:xfrm>
          <a:prstGeom prst="rect">
            <a:avLst/>
          </a:prstGeom>
        </p:spPr>
        <p:txBody>
          <a:bodyPr vert="horz" lIns="91281" tIns="45641" rIns="91281" bIns="4564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6" y="1"/>
            <a:ext cx="2971800" cy="496332"/>
          </a:xfrm>
          <a:prstGeom prst="rect">
            <a:avLst/>
          </a:prstGeom>
        </p:spPr>
        <p:txBody>
          <a:bodyPr vert="horz" lIns="91281" tIns="45641" rIns="91281" bIns="45641" rtlCol="0"/>
          <a:lstStyle>
            <a:lvl1pPr algn="r">
              <a:defRPr sz="1200"/>
            </a:lvl1pPr>
          </a:lstStyle>
          <a:p>
            <a:fld id="{9DE19D31-F1E8-461D-A977-52B8D6565E65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81" tIns="45641" rIns="91281" bIns="4564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715156"/>
            <a:ext cx="5486400" cy="4466987"/>
          </a:xfrm>
          <a:prstGeom prst="rect">
            <a:avLst/>
          </a:prstGeom>
        </p:spPr>
        <p:txBody>
          <a:bodyPr vert="horz" lIns="91281" tIns="45641" rIns="91281" bIns="4564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71800" cy="496332"/>
          </a:xfrm>
          <a:prstGeom prst="rect">
            <a:avLst/>
          </a:prstGeom>
        </p:spPr>
        <p:txBody>
          <a:bodyPr vert="horz" lIns="91281" tIns="45641" rIns="91281" bIns="4564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6" y="9428583"/>
            <a:ext cx="2971800" cy="496332"/>
          </a:xfrm>
          <a:prstGeom prst="rect">
            <a:avLst/>
          </a:prstGeom>
        </p:spPr>
        <p:txBody>
          <a:bodyPr vert="horz" lIns="91281" tIns="45641" rIns="91281" bIns="45641" rtlCol="0" anchor="b"/>
          <a:lstStyle>
            <a:lvl1pPr algn="r">
              <a:defRPr sz="1200"/>
            </a:lvl1pPr>
          </a:lstStyle>
          <a:p>
            <a:fld id="{036B3472-F1E1-4EC5-823D-F5C1FDDEE2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961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B3472-F1E1-4EC5-823D-F5C1FDDEE2E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910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3472-F1E1-4EC5-823D-F5C1FDDEE2E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103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3472-F1E1-4EC5-823D-F5C1FDDEE2E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414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3472-F1E1-4EC5-823D-F5C1FDDEE2E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263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3472-F1E1-4EC5-823D-F5C1FDDEE2E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253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3472-F1E1-4EC5-823D-F5C1FDDEE2E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089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3472-F1E1-4EC5-823D-F5C1FDDEE2E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254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3472-F1E1-4EC5-823D-F5C1FDDEE2E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870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3472-F1E1-4EC5-823D-F5C1FDDEE2E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904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3472-F1E1-4EC5-823D-F5C1FDDEE2E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39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3472-F1E1-4EC5-823D-F5C1FDDEE2E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09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3472-F1E1-4EC5-823D-F5C1FDDEE2E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829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008E-C4DD-4C86-9DBE-416AE7D285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1187-B183-4CC7-B6D1-11C99D745FF2}" type="datetime1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008E-C4DD-4C86-9DBE-416AE7D285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5972-8158-4628-884D-CB8F353CE5E2}" type="datetime1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008E-C4DD-4C86-9DBE-416AE7D285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94C0-19E1-40E7-AE20-7E7527EE829F}" type="datetime1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008E-C4DD-4C86-9DBE-416AE7D285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9B31-9DE3-45B7-B300-1BD851508C49}" type="datetime1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008E-C4DD-4C86-9DBE-416AE7D285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F23ED-02A7-4C08-96FE-1085E48ECB9C}" type="datetime1">
              <a:rPr lang="ru-RU" smtClean="0"/>
              <a:t>24.03.2023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008E-C4DD-4C86-9DBE-416AE7D285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371E-6A70-481C-8AEB-188484E5E659}" type="datetime1">
              <a:rPr lang="ru-RU" smtClean="0"/>
              <a:t>24.03.2023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008E-C4DD-4C86-9DBE-416AE7D285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59609-1F1A-4EDF-802E-65DDBC149649}" type="datetime1">
              <a:rPr lang="ru-RU" smtClean="0"/>
              <a:t>24.03.2023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008E-C4DD-4C86-9DBE-416AE7D285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9D208-4B77-4C79-B1D4-757D3073A64A}" type="datetime1">
              <a:rPr lang="ru-RU" smtClean="0"/>
              <a:t>24.03.2023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008E-C4DD-4C86-9DBE-416AE7D285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513B4-D45C-4D7F-9098-1D1AF4DE5469}" type="datetime1">
              <a:rPr lang="ru-RU" smtClean="0"/>
              <a:t>24.03.2023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008E-C4DD-4C86-9DBE-416AE7D2851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5736-7DDE-4826-BB5E-2DB9E9B3D88D}" type="datetime1">
              <a:rPr lang="ru-RU" smtClean="0"/>
              <a:t>24.03.2023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E6008E-C4DD-4C86-9DBE-416AE7D2851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16E6008E-C4DD-4C86-9DBE-416AE7D28514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C1BCB4A9-A0A3-4642-907E-AC8DB565F4E9}" type="datetime1">
              <a:rPr lang="ru-RU" smtClean="0"/>
              <a:t>24.03.2023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411273" y="0"/>
            <a:ext cx="732727" cy="88636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wipe/>
  </p:transition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4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3" b="100000" l="0" r="100000">
                        <a14:foregroundMark x1="75545" y1="98413" x2="83267" y2="99295"/>
                        <a14:foregroundMark x1="52871" y1="53439" x2="52871" y2="53439"/>
                        <a14:foregroundMark x1="49208" y1="80776" x2="50693" y2="96473"/>
                        <a14:foregroundMark x1="46436" y1="23810" x2="49406" y2="23810"/>
                        <a14:foregroundMark x1="54851" y1="92593" x2="56337" y2="91887"/>
                        <a14:foregroundMark x1="51782" y1="96825" x2="53267" y2="96120"/>
                        <a14:foregroundMark x1="61881" y1="27337" x2="63267" y2="22751"/>
                        <a14:foregroundMark x1="85050" y1="20811" x2="86733" y2="21164"/>
                        <a14:foregroundMark x1="77030" y1="21164" x2="79010" y2="20811"/>
                        <a14:backgroundMark x1="56337" y1="98413" x2="61881" y2="95414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553933"/>
            <a:ext cx="3923928" cy="22028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692696"/>
            <a:ext cx="7704856" cy="4104456"/>
          </a:xfrm>
          <a:effectLst/>
        </p:spPr>
        <p:txBody>
          <a:bodyPr/>
          <a:lstStyle/>
          <a:p>
            <a:pPr marL="182880" indent="0" algn="ctr">
              <a:buNone/>
            </a:pPr>
            <a:r>
              <a:rPr lang="ru-RU" sz="6000" b="1" i="1" dirty="0">
                <a:effectLst>
                  <a:reflection blurRad="6350" stA="38000" endPos="13000" dir="5400000" sy="-100000" algn="bl" rotWithShape="0"/>
                </a:effectLst>
              </a:rPr>
              <a:t>Исполнение бюджета Дзержинского района за 2022 год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008E-C4DD-4C86-9DBE-416AE7D28514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297127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A4F65-1FDE-4EFA-A795-23C629ECB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672"/>
            <a:ext cx="7620000" cy="1080120"/>
          </a:xfrm>
        </p:spPr>
        <p:txBody>
          <a:bodyPr/>
          <a:lstStyle/>
          <a:p>
            <a:pPr algn="ctr">
              <a:lnSpc>
                <a:spcPts val="3000"/>
              </a:lnSpc>
            </a:pP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</a:t>
            </a:r>
            <a:br>
              <a:rPr 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жилищно-коммунальное хозяйство</a:t>
            </a:r>
            <a:endParaRPr lang="ru-BY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1FE48CCA-7737-4683-A9AC-048C822116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1217610"/>
              </p:ext>
            </p:extLst>
          </p:nvPr>
        </p:nvGraphicFramePr>
        <p:xfrm>
          <a:off x="226367" y="1861559"/>
          <a:ext cx="8081665" cy="3787401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464496">
                  <a:extLst>
                    <a:ext uri="{9D8B030D-6E8A-4147-A177-3AD203B41FA5}">
                      <a16:colId xmlns:a16="http://schemas.microsoft.com/office/drawing/2014/main" val="773754469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428691393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568866556"/>
                    </a:ext>
                  </a:extLst>
                </a:gridCol>
                <a:gridCol w="1096889">
                  <a:extLst>
                    <a:ext uri="{9D8B030D-6E8A-4147-A177-3AD203B41FA5}">
                      <a16:colId xmlns:a16="http://schemas.microsoft.com/office/drawing/2014/main" val="2817883386"/>
                    </a:ext>
                  </a:extLst>
                </a:gridCol>
              </a:tblGrid>
              <a:tr h="70542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8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год, </a:t>
                      </a:r>
                      <a:r>
                        <a:rPr lang="ru-RU" sz="1600" b="0" i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600" b="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8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роста, </a:t>
                      </a:r>
                    </a:p>
                    <a:p>
                      <a:pPr algn="ctr" rtl="0" fontAlgn="ctr">
                        <a:lnSpc>
                          <a:spcPts val="1800"/>
                        </a:lnSpc>
                      </a:pPr>
                      <a:r>
                        <a:rPr lang="ru-RU" sz="1600" b="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18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</a:t>
                      </a:r>
                      <a:r>
                        <a:rPr lang="ru-RU" sz="1600" b="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442399"/>
                  </a:ext>
                </a:extLst>
              </a:tr>
              <a:tr h="495768">
                <a:tc>
                  <a:txBody>
                    <a:bodyPr/>
                    <a:lstStyle/>
                    <a:p>
                      <a:pPr algn="l" rtl="0" fontAlgn="t">
                        <a:lnSpc>
                          <a:spcPts val="1600"/>
                        </a:lnSpc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Субсидирование жилищно-коммунальных услуг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BY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12 060,7</a:t>
                      </a:r>
                      <a:endParaRPr lang="ru-BY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BY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112,3</a:t>
                      </a:r>
                      <a:endParaRPr lang="ru-BY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BY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51,4</a:t>
                      </a:r>
                      <a:endParaRPr lang="ru-BY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1944"/>
                  </a:ext>
                </a:extLst>
              </a:tr>
              <a:tr h="437119">
                <a:tc>
                  <a:txBody>
                    <a:bodyPr/>
                    <a:lstStyle/>
                    <a:p>
                      <a:pPr algn="l" rtl="0" fontAlgn="t">
                        <a:lnSpc>
                          <a:spcPts val="1600"/>
                        </a:lnSpc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Текущий и капитальный ремонты жилфонда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BY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2 125,4</a:t>
                      </a:r>
                      <a:endParaRPr lang="ru-BY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BY" sz="1600" b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185,0</a:t>
                      </a:r>
                      <a:endParaRPr lang="ru-BY" sz="16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BY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9,0</a:t>
                      </a:r>
                      <a:endParaRPr lang="ru-BY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212571"/>
                  </a:ext>
                </a:extLst>
              </a:tr>
              <a:tr h="415051">
                <a:tc>
                  <a:txBody>
                    <a:bodyPr/>
                    <a:lstStyle/>
                    <a:p>
                      <a:pPr algn="l" rtl="0" fontAlgn="t">
                        <a:lnSpc>
                          <a:spcPts val="1600"/>
                        </a:lnSpc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Благоустройство населенных пунктов, </a:t>
                      </a:r>
                      <a:r>
                        <a:rPr lang="ru-RU" sz="16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т.ч.: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BY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7 975,2</a:t>
                      </a:r>
                      <a:endParaRPr lang="ru-BY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BY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108,1</a:t>
                      </a:r>
                      <a:endParaRPr lang="ru-BY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BY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34,0</a:t>
                      </a:r>
                      <a:endParaRPr lang="ru-BY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849353"/>
                  </a:ext>
                </a:extLst>
              </a:tr>
              <a:tr h="316060">
                <a:tc>
                  <a:txBody>
                    <a:bodyPr/>
                    <a:lstStyle/>
                    <a:p>
                      <a:pPr algn="l" rtl="0" fontAlgn="t">
                        <a:lnSpc>
                          <a:spcPts val="1600"/>
                        </a:lnSpc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- ремонт и содержание улично-дорожной сети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BY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3 747,6</a:t>
                      </a:r>
                      <a:endParaRPr lang="ru-BY" sz="16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BY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108,4</a:t>
                      </a:r>
                      <a:endParaRPr lang="ru-BY" sz="16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BY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  <a:endParaRPr lang="ru-BY" sz="16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618636"/>
                  </a:ext>
                </a:extLst>
              </a:tr>
              <a:tr h="265277">
                <a:tc>
                  <a:txBody>
                    <a:bodyPr/>
                    <a:lstStyle/>
                    <a:p>
                      <a:pPr algn="l" rtl="0" fontAlgn="t">
                        <a:lnSpc>
                          <a:spcPts val="1600"/>
                        </a:lnSpc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- уличное освещение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BY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987,6</a:t>
                      </a:r>
                      <a:endParaRPr lang="ru-BY" sz="16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BY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</a:t>
                      </a:r>
                      <a:endParaRPr lang="ru-BY" sz="16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BY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lang="ru-BY" sz="16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93328"/>
                  </a:ext>
                </a:extLst>
              </a:tr>
              <a:tr h="347131">
                <a:tc>
                  <a:txBody>
                    <a:bodyPr/>
                    <a:lstStyle/>
                    <a:p>
                      <a:pPr algn="l" rtl="0" fontAlgn="t">
                        <a:lnSpc>
                          <a:spcPts val="1600"/>
                        </a:lnSpc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Строительство и реконструкция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BY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565,2</a:t>
                      </a:r>
                      <a:endParaRPr lang="ru-BY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BY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142,7</a:t>
                      </a:r>
                      <a:endParaRPr lang="ru-BY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BY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  <a:endParaRPr lang="ru-BY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192180"/>
                  </a:ext>
                </a:extLst>
              </a:tr>
              <a:tr h="364267">
                <a:tc>
                  <a:txBody>
                    <a:bodyPr/>
                    <a:lstStyle/>
                    <a:p>
                      <a:pPr algn="l" rtl="0" fontAlgn="t">
                        <a:lnSpc>
                          <a:spcPts val="1600"/>
                        </a:lnSpc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другие вопросы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BY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746,0</a:t>
                      </a:r>
                      <a:endParaRPr lang="ru-BY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BY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45,4</a:t>
                      </a:r>
                      <a:endParaRPr lang="ru-BY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BY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  <a:endParaRPr lang="ru-BY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939251"/>
                  </a:ext>
                </a:extLst>
              </a:tr>
              <a:tr h="4413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ВСЕГО: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BY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23 472,5</a:t>
                      </a:r>
                      <a:endParaRPr lang="ru-BY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BY" sz="2000" b="1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106,9</a:t>
                      </a:r>
                      <a:endParaRPr lang="ru-BY" sz="20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BY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BY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8284132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BF8517-753A-4E8B-985E-D50B39A85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35421880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FFD9DF-B8B4-4D8C-8FE2-2D7D33200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116" y="332656"/>
            <a:ext cx="7620000" cy="936104"/>
          </a:xfrm>
        </p:spPr>
        <p:txBody>
          <a:bodyPr/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Благоустройство населенных пунктов</a:t>
            </a:r>
            <a:endParaRPr lang="ru-BY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BBA0493-104F-47EC-97CD-4FE63BB85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11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56EC5E6C-9695-4C7A-8DAE-1D83A4D74A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3964756"/>
              </p:ext>
            </p:extLst>
          </p:nvPr>
        </p:nvGraphicFramePr>
        <p:xfrm>
          <a:off x="372116" y="1124743"/>
          <a:ext cx="7944299" cy="5733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1220875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EB50C9-6D85-4AF1-A1BE-6C6959498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476672"/>
            <a:ext cx="7537648" cy="1080120"/>
          </a:xfrm>
        </p:spPr>
        <p:txBody>
          <a:bodyPr/>
          <a:lstStyle/>
          <a:p>
            <a:pPr algn="ctr">
              <a:lnSpc>
                <a:spcPts val="2700"/>
              </a:lnSpc>
            </a:pPr>
            <a:r>
              <a:rPr lang="ru-RU" sz="2800" b="1" dirty="0"/>
              <a:t>Средства бюджета, направляемые на благоустройство</a:t>
            </a:r>
            <a:endParaRPr lang="ru-BY" sz="2800" b="1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6734F85-B67C-4676-B3F6-7E639648A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12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E0D3DB-25A3-45C6-BFB8-34FB6DC0B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465" y1="13629" x2="22147" y2="9540"/>
                        <a14:foregroundMark x1="22658" y1="8518" x2="25043" y2="5963"/>
                        <a14:foregroundMark x1="25043" y1="5963" x2="27768" y2="4600"/>
                        <a14:foregroundMark x1="27428" y1="4429" x2="29813" y2="3748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645" y="1016732"/>
            <a:ext cx="1569143" cy="1569156"/>
          </a:xfrm>
          <a:prstGeom prst="rect">
            <a:avLst/>
          </a:prstGeom>
        </p:spPr>
      </p:pic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D45E15F7-A1F1-486B-A888-8327DE93D4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6296446"/>
              </p:ext>
            </p:extLst>
          </p:nvPr>
        </p:nvGraphicFramePr>
        <p:xfrm>
          <a:off x="152996" y="735694"/>
          <a:ext cx="7776864" cy="6005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1364194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73A5C2-D7EB-4074-A549-20B163DB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548680"/>
            <a:ext cx="7128792" cy="1224136"/>
          </a:xfrm>
        </p:spPr>
        <p:txBody>
          <a:bodyPr/>
          <a:lstStyle/>
          <a:p>
            <a:pPr algn="ctr">
              <a:lnSpc>
                <a:spcPts val="3000"/>
              </a:lnSpc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бюджета 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Дзержинского района</a:t>
            </a:r>
            <a:endParaRPr lang="ru-BY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08F1B9A-C631-4319-97AE-AC1B3525A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008E-C4DD-4C86-9DBE-416AE7D28514}" type="slidenum">
              <a:rPr lang="ru-RU" smtClean="0"/>
              <a:t>13</a:t>
            </a:fld>
            <a:endParaRPr lang="ru-RU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F95D08FE-3AC5-4C4C-9CB0-B70568998D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59051"/>
              </p:ext>
            </p:extLst>
          </p:nvPr>
        </p:nvGraphicFramePr>
        <p:xfrm>
          <a:off x="827585" y="2060848"/>
          <a:ext cx="7056783" cy="324036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756512">
                  <a:extLst>
                    <a:ext uri="{9D8B030D-6E8A-4147-A177-3AD203B41FA5}">
                      <a16:colId xmlns:a16="http://schemas.microsoft.com/office/drawing/2014/main" val="2183313134"/>
                    </a:ext>
                  </a:extLst>
                </a:gridCol>
                <a:gridCol w="2252523">
                  <a:extLst>
                    <a:ext uri="{9D8B030D-6E8A-4147-A177-3AD203B41FA5}">
                      <a16:colId xmlns:a16="http://schemas.microsoft.com/office/drawing/2014/main" val="1615158478"/>
                    </a:ext>
                  </a:extLst>
                </a:gridCol>
                <a:gridCol w="2047748">
                  <a:extLst>
                    <a:ext uri="{9D8B030D-6E8A-4147-A177-3AD203B41FA5}">
                      <a16:colId xmlns:a16="http://schemas.microsoft.com/office/drawing/2014/main" val="1728491185"/>
                    </a:ext>
                  </a:extLst>
                </a:gridCol>
              </a:tblGrid>
              <a:tr h="90174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BY" sz="20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ru-RU" sz="20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год, </a:t>
                      </a: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ru-RU" sz="2000" b="0" i="1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2000" b="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BY" sz="2000" b="0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ru-RU" sz="200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роста,</a:t>
                      </a: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ru-RU" sz="2000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BY" sz="2000" b="0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alpha val="6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938311"/>
                  </a:ext>
                </a:extLst>
              </a:tr>
              <a:tr h="832381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ru-RU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r>
                        <a:rPr lang="ru-RU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 Дзержинского района</a:t>
                      </a:r>
                      <a:endParaRPr lang="ru-BY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144 012,7</a:t>
                      </a:r>
                      <a:endParaRPr lang="ru-BY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112,5</a:t>
                      </a:r>
                      <a:endParaRPr lang="ru-BY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453250"/>
                  </a:ext>
                </a:extLst>
              </a:tr>
              <a:tr h="763016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ru-RU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r>
                        <a:rPr lang="ru-RU" b="0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 Дзержинского района</a:t>
                      </a:r>
                      <a:endParaRPr lang="ru-BY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142 687,1</a:t>
                      </a:r>
                      <a:endParaRPr lang="ru-BY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111,5</a:t>
                      </a:r>
                      <a:endParaRPr lang="ru-BY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791141"/>
                  </a:ext>
                </a:extLst>
              </a:tr>
              <a:tr h="743217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ru-RU" b="1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 (+)/</a:t>
                      </a:r>
                    </a:p>
                    <a:p>
                      <a:pPr>
                        <a:lnSpc>
                          <a:spcPts val="2000"/>
                        </a:lnSpc>
                      </a:pPr>
                      <a:r>
                        <a:rPr lang="ru-RU" b="1" i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</a:t>
                      </a:r>
                      <a:endParaRPr lang="ru-BY" b="1" i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- 1 </a:t>
                      </a:r>
                      <a:r>
                        <a:rPr lang="ru-RU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325,6</a:t>
                      </a:r>
                      <a:endParaRPr lang="ru-BY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alpha val="6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BY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6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522564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9EDA2E-C49B-4093-8EF9-D5621EA1F4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3" b="100000" l="0" r="100000">
                        <a14:foregroundMark x1="75545" y1="98413" x2="83267" y2="99295"/>
                        <a14:foregroundMark x1="52871" y1="53439" x2="52871" y2="53439"/>
                        <a14:foregroundMark x1="49208" y1="80776" x2="50693" y2="96473"/>
                        <a14:foregroundMark x1="46436" y1="23810" x2="49406" y2="23810"/>
                        <a14:foregroundMark x1="54851" y1="92593" x2="56337" y2="91887"/>
                        <a14:foregroundMark x1="51782" y1="96825" x2="53267" y2="96120"/>
                        <a14:foregroundMark x1="61881" y1="27337" x2="63267" y2="22751"/>
                        <a14:foregroundMark x1="85050" y1="20811" x2="86733" y2="21164"/>
                        <a14:foregroundMark x1="77030" y1="21164" x2="79010" y2="20811"/>
                        <a14:backgroundMark x1="56337" y1="98413" x2="61881" y2="95414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5085184"/>
            <a:ext cx="2952328" cy="165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0353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39"/>
            <a:ext cx="8531788" cy="115212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Государственные программы,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реализуемые в  Дзержинском районе в 2021-2025 гг.</a:t>
            </a: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4040349"/>
              </p:ext>
            </p:extLst>
          </p:nvPr>
        </p:nvGraphicFramePr>
        <p:xfrm>
          <a:off x="467544" y="1556792"/>
          <a:ext cx="7596843" cy="4930270"/>
        </p:xfrm>
        <a:graphic>
          <a:graphicData uri="http://schemas.openxmlformats.org/drawingml/2006/table">
            <a:tbl>
              <a:tblPr firstRow="1" firstCol="1" lastRow="1" bandCol="1">
                <a:tableStyleId>{BC89EF96-8CEA-46FF-86C4-4CE0E7609802}</a:tableStyleId>
              </a:tblPr>
              <a:tblGrid>
                <a:gridCol w="370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1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58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20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Наименования государственных программ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год,</a:t>
                      </a:r>
                    </a:p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i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600" b="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в расходах, </a:t>
                      </a:r>
                    </a:p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ru-RU" sz="1600" b="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3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 и молодежная политика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56 870,2</a:t>
                      </a: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39,5</a:t>
                      </a: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3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600"/>
                        </a:lnSpc>
                      </a:pPr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Здоровье народа и демографическая безопасность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28 488,1</a:t>
                      </a: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19,8</a:t>
                      </a: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3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600"/>
                        </a:lnSpc>
                      </a:pPr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Комфортное жилье и благоприятная среда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23 331,8</a:t>
                      </a: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16,2</a:t>
                      </a: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3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6 599,9</a:t>
                      </a: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</a:t>
                      </a: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88771"/>
                  </a:ext>
                </a:extLst>
              </a:tr>
              <a:tr h="2833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600"/>
                        </a:lnSpc>
                      </a:pPr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Беларуси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3 848,8</a:t>
                      </a: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</a:t>
                      </a: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33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Аграрный бизнес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2 594,9</a:t>
                      </a: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1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6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защита</a:t>
                      </a: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2 563,1</a:t>
                      </a: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372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6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государственными финансами и регулирование финансового рынка</a:t>
                      </a: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1 351,9</a:t>
                      </a: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83783"/>
                  </a:ext>
                </a:extLst>
              </a:tr>
              <a:tr h="2833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600"/>
                        </a:lnSpc>
                      </a:pPr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Транспортный комплекс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1 088,3 </a:t>
                      </a: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33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600"/>
                        </a:lnSpc>
                      </a:pPr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Земельно-имущественные отношения, геодезическая и картографическая деятельность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305,7</a:t>
                      </a: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33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6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 и устойчивое использование природных ресурсов</a:t>
                      </a: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259,6</a:t>
                      </a: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33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6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жилья</a:t>
                      </a: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68,3</a:t>
                      </a: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541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127 370,5</a:t>
                      </a:r>
                    </a:p>
                  </a:txBody>
                  <a:tcPr marL="6696" marR="6696" marT="6696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88,4</a:t>
                      </a:r>
                    </a:p>
                  </a:txBody>
                  <a:tcPr marL="6696" marR="6696" marT="6696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29364603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5" y="548680"/>
            <a:ext cx="6696745" cy="1368152"/>
          </a:xfrm>
        </p:spPr>
        <p:txBody>
          <a:bodyPr>
            <a:noAutofit/>
          </a:bodyPr>
          <a:lstStyle/>
          <a:p>
            <a:pPr algn="ctr">
              <a:lnSpc>
                <a:spcPts val="3900"/>
              </a:lnSpc>
            </a:pP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 бюджета</a:t>
            </a:r>
            <a:br>
              <a:rPr lang="ru-RU" sz="3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Дзержинского района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2297876"/>
              </p:ext>
            </p:extLst>
          </p:nvPr>
        </p:nvGraphicFramePr>
        <p:xfrm>
          <a:off x="427577" y="2204864"/>
          <a:ext cx="7524833" cy="3356024"/>
        </p:xfrm>
        <a:graphic>
          <a:graphicData uri="http://schemas.openxmlformats.org/drawingml/2006/table">
            <a:tbl>
              <a:tblPr firstCol="1" bandCol="1">
                <a:effectLst>
                  <a:outerShdw dist="50800" sx="101000" sy="101000" algn="ctr" rotWithShape="0">
                    <a:schemeClr val="bg1">
                      <a:alpha val="0"/>
                    </a:schemeClr>
                  </a:outerShdw>
                </a:effectLst>
                <a:tableStyleId>{8A107856-5554-42FB-B03E-39F5DBC370BA}</a:tableStyleId>
              </a:tblPr>
              <a:tblGrid>
                <a:gridCol w="3712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8162">
                  <a:extLst>
                    <a:ext uri="{9D8B030D-6E8A-4147-A177-3AD203B41FA5}">
                      <a16:colId xmlns:a16="http://schemas.microsoft.com/office/drawing/2014/main" val="1540864340"/>
                    </a:ext>
                  </a:extLst>
                </a:gridCol>
              </a:tblGrid>
              <a:tr h="916778"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8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год, </a:t>
                      </a:r>
                    </a:p>
                    <a:p>
                      <a:pPr algn="ctr" fontAlgn="ctr">
                        <a:lnSpc>
                          <a:spcPts val="1800"/>
                        </a:lnSpc>
                      </a:pPr>
                      <a:r>
                        <a:rPr lang="ru-RU" sz="1600" b="0" i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600" b="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роста,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1414">
                <a:tc>
                  <a:txBody>
                    <a:bodyPr/>
                    <a:lstStyle/>
                    <a:p>
                      <a:pPr algn="l" fontAlgn="ctr">
                        <a:lnSpc>
                          <a:spcPts val="1500"/>
                        </a:lnSpc>
                      </a:pPr>
                      <a:r>
                        <a:rPr lang="ru-RU" sz="20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algn="l" fontAlgn="ctr">
                        <a:lnSpc>
                          <a:spcPts val="1500"/>
                        </a:lnSpc>
                      </a:pPr>
                      <a:r>
                        <a:rPr lang="ru-RU" sz="20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КОНСОЛИДИРОВАННЫЙ                      </a:t>
                      </a:r>
                    </a:p>
                    <a:p>
                      <a:pPr algn="l" fontAlgn="ctr">
                        <a:lnSpc>
                          <a:spcPts val="1500"/>
                        </a:lnSpc>
                      </a:pPr>
                      <a:r>
                        <a:rPr lang="ru-RU" sz="20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БЮДЖЕТ, </a:t>
                      </a:r>
                    </a:p>
                    <a:p>
                      <a:pPr algn="l" fontAlgn="ctr">
                        <a:lnSpc>
                          <a:spcPts val="1500"/>
                        </a:lnSpc>
                      </a:pPr>
                      <a:r>
                        <a:rPr lang="ru-RU" sz="2000" b="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в т.ч.:</a:t>
                      </a:r>
                      <a:endParaRPr lang="ru-RU" sz="2000" b="0" i="1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142 687,1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111,5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2636">
                <a:tc>
                  <a:txBody>
                    <a:bodyPr/>
                    <a:lstStyle/>
                    <a:p>
                      <a:pPr algn="l" fontAlgn="ctr">
                        <a:lnSpc>
                          <a:spcPts val="1500"/>
                        </a:lnSpc>
                      </a:pPr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Собственные доходы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134 006,2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20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112,9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93,9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5196">
                <a:tc>
                  <a:txBody>
                    <a:bodyPr/>
                    <a:lstStyle/>
                    <a:p>
                      <a:pPr algn="l" fontAlgn="ctr">
                        <a:lnSpc>
                          <a:spcPts val="1500"/>
                        </a:lnSpc>
                      </a:pPr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Безвозмездные поступления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8 680,9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864215034"/>
              </p:ext>
            </p:extLst>
          </p:nvPr>
        </p:nvGraphicFramePr>
        <p:xfrm>
          <a:off x="63572" y="4941168"/>
          <a:ext cx="8252844" cy="2027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008E-C4DD-4C86-9DBE-416AE7D2851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1324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7869560" cy="100811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Налоговые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поступления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2085158"/>
              </p:ext>
            </p:extLst>
          </p:nvPr>
        </p:nvGraphicFramePr>
        <p:xfrm>
          <a:off x="395536" y="1418258"/>
          <a:ext cx="7941568" cy="4176465"/>
        </p:xfrm>
        <a:graphic>
          <a:graphicData uri="http://schemas.openxmlformats.org/drawingml/2006/table">
            <a:tbl>
              <a:tblPr bandRow="1">
                <a:effectLst>
                  <a:outerShdw blurRad="50800" dir="5400000" algn="ctr" rotWithShape="0">
                    <a:schemeClr val="tx2"/>
                  </a:outerShdw>
                </a:effectLst>
                <a:tableStyleId>{BC89EF96-8CEA-46FF-86C4-4CE0E7609802}</a:tableStyleId>
              </a:tblPr>
              <a:tblGrid>
                <a:gridCol w="3459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0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08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22858"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</a:p>
                    <a:p>
                      <a:pPr algn="ctr" fontAlgn="ctr">
                        <a:lnSpc>
                          <a:spcPts val="18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2022 год, </a:t>
                      </a:r>
                    </a:p>
                    <a:p>
                      <a:pPr algn="ctr" fontAlgn="ctr">
                        <a:lnSpc>
                          <a:spcPts val="1800"/>
                        </a:lnSpc>
                      </a:pPr>
                      <a:r>
                        <a:rPr lang="ru-RU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тыс.руб</a:t>
                      </a:r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Темп роста, </a:t>
                      </a:r>
                    </a:p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вес в собственных доходах,</a:t>
                      </a:r>
                    </a:p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186">
                <a:tc>
                  <a:txBody>
                    <a:bodyPr/>
                    <a:lstStyle/>
                    <a:p>
                      <a:pPr algn="l" fontAlgn="ctr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1. Подоходный налог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78 203,5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118,0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58,4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817">
                <a:tc>
                  <a:txBody>
                    <a:bodyPr/>
                    <a:lstStyle/>
                    <a:p>
                      <a:pPr algn="l" fontAlgn="ctr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2. НДС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20 813,9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110,0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817">
                <a:tc>
                  <a:txBody>
                    <a:bodyPr/>
                    <a:lstStyle/>
                    <a:p>
                      <a:pPr algn="l" fontAlgn="ctr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3. Налог на недвижимость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7 437,4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42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4. Единый налог для производителей              сельскохозяйственной продукции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7 027,2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121,3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1225">
                <a:tc>
                  <a:txBody>
                    <a:bodyPr/>
                    <a:lstStyle/>
                    <a:p>
                      <a:pPr algn="l" fontAlgn="ctr">
                        <a:lnSpc>
                          <a:spcPts val="1500"/>
                        </a:lnSpc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Налог при упрощенной системе налогообложения</a:t>
                      </a:r>
                    </a:p>
                  </a:txBody>
                  <a:tcPr marL="171450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7 010,0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020">
                <a:tc>
                  <a:txBody>
                    <a:bodyPr/>
                    <a:lstStyle/>
                    <a:p>
                      <a:pPr algn="l" fontAlgn="ctr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Другие налоги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5 959,0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110,8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53113">
                <a:tc>
                  <a:txBody>
                    <a:bodyPr/>
                    <a:lstStyle/>
                    <a:p>
                      <a:pPr algn="l" fontAlgn="ctr">
                        <a:lnSpc>
                          <a:spcPts val="15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 ВСЕГО: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126 451,0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11</a:t>
                      </a:r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4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,</a:t>
                      </a:r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94,4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3000"/>
                    </a14:imgEffect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1517650" cy="15176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008E-C4DD-4C86-9DBE-416AE7D2851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19578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53705"/>
            <a:ext cx="6624736" cy="9870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Неналоговые поступления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5106390"/>
              </p:ext>
            </p:extLst>
          </p:nvPr>
        </p:nvGraphicFramePr>
        <p:xfrm>
          <a:off x="323528" y="1505833"/>
          <a:ext cx="7848872" cy="4654899"/>
        </p:xfrm>
        <a:graphic>
          <a:graphicData uri="http://schemas.openxmlformats.org/drawingml/2006/table">
            <a:tbl>
              <a:tblPr bandRow="1">
                <a:effectLst>
                  <a:outerShdw blurRad="50800" dist="50800" dir="5400000" algn="ctr" rotWithShape="0">
                    <a:schemeClr val="tx1"/>
                  </a:outerShdw>
                </a:effectLst>
                <a:tableStyleId>{69CF1AB2-1976-4502-BF36-3FF5EA218861}</a:tableStyleId>
              </a:tblPr>
              <a:tblGrid>
                <a:gridCol w="3474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37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36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6649">
                  <a:extLst>
                    <a:ext uri="{9D8B030D-6E8A-4147-A177-3AD203B41FA5}">
                      <a16:colId xmlns:a16="http://schemas.microsoft.com/office/drawing/2014/main" val="653513739"/>
                    </a:ext>
                  </a:extLst>
                </a:gridCol>
              </a:tblGrid>
              <a:tr h="989616"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8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2022 год, </a:t>
                      </a:r>
                      <a:r>
                        <a:rPr lang="ru-RU" sz="1600" b="0" i="1" u="none" strike="noStrike" dirty="0" err="1">
                          <a:effectLst/>
                          <a:latin typeface="Palatino Linotype" pitchFamily="18" charset="0"/>
                        </a:rPr>
                        <a:t>тыс.руб</a:t>
                      </a:r>
                      <a:r>
                        <a:rPr lang="ru-RU" sz="1600" b="0" i="1" u="none" strike="noStrike" dirty="0">
                          <a:effectLst/>
                          <a:latin typeface="Palatino Linotype" pitchFamily="18" charset="0"/>
                        </a:rPr>
                        <a:t>.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8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Темп роста, </a:t>
                      </a:r>
                    </a:p>
                    <a:p>
                      <a:pPr algn="ctr" fontAlgn="ctr">
                        <a:lnSpc>
                          <a:spcPts val="18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8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Удельный вес, </a:t>
                      </a:r>
                    </a:p>
                    <a:p>
                      <a:pPr algn="ctr" fontAlgn="ctr">
                        <a:lnSpc>
                          <a:spcPts val="18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362">
                <a:tc>
                  <a:txBody>
                    <a:bodyPr/>
                    <a:lstStyle/>
                    <a:p>
                      <a:pPr algn="l" fontAlgn="auto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 Компенсации расходов государства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2 415,4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32,0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348">
                <a:tc>
                  <a:txBody>
                    <a:bodyPr/>
                    <a:lstStyle/>
                    <a:p>
                      <a:pPr algn="l" fontAlgn="auto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 Доходы от продажи земельных участков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1 586,8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70,5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838279"/>
                  </a:ext>
                </a:extLst>
              </a:tr>
              <a:tr h="524627">
                <a:tc>
                  <a:txBody>
                    <a:bodyPr/>
                    <a:lstStyle/>
                    <a:p>
                      <a:pPr algn="l" fontAlgn="auto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 Доходы от сдачи в аренду земельных участков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765,4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75,7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298">
                <a:tc>
                  <a:txBody>
                    <a:bodyPr/>
                    <a:lstStyle/>
                    <a:p>
                      <a:pPr algn="l" fontAlgn="auto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 Дивиденды по акциям и доходы от других форм участия в капитале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747,8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5 раз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71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 Компенсационные выплаты стоимости удаляемых (пересаживаемых) объектов растительного мира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209,7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2,3 раза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547917"/>
                  </a:ext>
                </a:extLst>
              </a:tr>
              <a:tr h="372462">
                <a:tc>
                  <a:txBody>
                    <a:bodyPr/>
                    <a:lstStyle/>
                    <a:p>
                      <a:pPr algn="l" fontAlgn="auto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неналоговые поступления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1 830,1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24,2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005">
                <a:tc>
                  <a:txBody>
                    <a:bodyPr/>
                    <a:lstStyle/>
                    <a:p>
                      <a:pPr algn="l" fontAlgn="ctr">
                        <a:lnSpc>
                          <a:spcPts val="15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ВСЕГО: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7 555,2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98,3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</a:pP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098" name="Picture 2" descr="C:\Users\dh2\Documents\Аношко с 01.08.2018\разное\бюджет\depositphotos_298295834-stock-photo-3d-man-with-pile-of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96" r="100000">
                        <a14:foregroundMark x1="52297" y1="64912" x2="57185" y2="628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88640"/>
            <a:ext cx="1800200" cy="160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008E-C4DD-4C86-9DBE-416AE7D2851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81308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224" y="476672"/>
            <a:ext cx="7403976" cy="1080120"/>
          </a:xfrm>
        </p:spPr>
        <p:txBody>
          <a:bodyPr/>
          <a:lstStyle/>
          <a:p>
            <a:pPr algn="ctr">
              <a:lnSpc>
                <a:spcPts val="2800"/>
              </a:lnSpc>
            </a:pP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Собственные доходы </a:t>
            </a:r>
            <a:br>
              <a:rPr 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бюджетов первичного уровня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6315321"/>
              </p:ext>
            </p:extLst>
          </p:nvPr>
        </p:nvGraphicFramePr>
        <p:xfrm>
          <a:off x="755576" y="1846875"/>
          <a:ext cx="7403976" cy="4035970"/>
        </p:xfrm>
        <a:graphic>
          <a:graphicData uri="http://schemas.openxmlformats.org/drawingml/2006/table">
            <a:tbl>
              <a:tblPr lastRow="1" bandRow="1">
                <a:tableStyleId>{8A107856-5554-42FB-B03E-39F5DBC370BA}</a:tableStyleId>
              </a:tblPr>
              <a:tblGrid>
                <a:gridCol w="2893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2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9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87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39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Бюджеты первичного уровня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год, </a:t>
                      </a:r>
                    </a:p>
                    <a:p>
                      <a:pPr algn="ctr" fontAlgn="ctr"/>
                      <a:r>
                        <a:rPr lang="ru-RU" sz="1600" b="0" i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600" b="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роста,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</a:t>
                      </a:r>
                    </a:p>
                    <a:p>
                      <a:pPr algn="ctr" fontAlgn="ctr"/>
                      <a:r>
                        <a:rPr lang="ru-RU" sz="1600" b="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81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Фанипольский</a:t>
                      </a: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сельский</a:t>
                      </a:r>
                      <a:endParaRPr lang="en-US" sz="16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889,6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107,8</a:t>
                      </a:r>
                      <a:endParaRPr lang="ru-RU" sz="16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748424"/>
                  </a:ext>
                </a:extLst>
              </a:tr>
              <a:tr h="29081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Фанипольский</a:t>
                      </a: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488449"/>
                  </a:ext>
                </a:extLst>
              </a:tr>
              <a:tr h="29081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Демидовичский</a:t>
                      </a: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сельский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351,9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110,5</a:t>
                      </a:r>
                      <a:endParaRPr lang="ru-RU" sz="16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632133"/>
                  </a:ext>
                </a:extLst>
              </a:tr>
              <a:tr h="29081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Дзержинский сельский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322,5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473437"/>
                  </a:ext>
                </a:extLst>
              </a:tr>
              <a:tr h="29081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Боровской сельский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125,8</a:t>
                      </a:r>
                      <a:endParaRPr lang="ru-RU" sz="16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81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Негорельский</a:t>
                      </a: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сельский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305,9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09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Путчинский</a:t>
                      </a: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сельский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297936"/>
                  </a:ext>
                </a:extLst>
              </a:tr>
              <a:tr h="297097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Добриневский</a:t>
                      </a: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сельский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81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Станьковский</a:t>
                      </a: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сельский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2163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ВСЕГО: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3 363,0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84,1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008E-C4DD-4C86-9DBE-416AE7D2851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98813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2AEF4-D7BC-4D28-BBDC-8BCA9ADD3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5558"/>
            <a:ext cx="7620000" cy="634148"/>
          </a:xfrm>
        </p:spPr>
        <p:txBody>
          <a:bodyPr/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продажи земельных участков</a:t>
            </a:r>
            <a:endParaRPr lang="ru-BY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3908383-DF69-43F6-9E06-7D2482C7F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639F23-6D7E-4793-B81C-15D97ED9C744}"/>
              </a:ext>
            </a:extLst>
          </p:cNvPr>
          <p:cNvSpPr txBox="1"/>
          <p:nvPr/>
        </p:nvSpPr>
        <p:spPr>
          <a:xfrm>
            <a:off x="4935911" y="1059706"/>
            <a:ext cx="3773148" cy="634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Бюджеты, имеющие наибольшие доходы от продажи земельных участков:</a:t>
            </a:r>
            <a:endParaRPr lang="ru-BY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B7BC33-B758-45CA-ACF8-D0E8D8804D0B}"/>
              </a:ext>
            </a:extLst>
          </p:cNvPr>
          <p:cNvSpPr txBox="1"/>
          <p:nvPr/>
        </p:nvSpPr>
        <p:spPr>
          <a:xfrm>
            <a:off x="6418368" y="1766258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CF2AAC-9B27-4AF5-B735-03E57A62D86D}"/>
              </a:ext>
            </a:extLst>
          </p:cNvPr>
          <p:cNvSpPr txBox="1"/>
          <p:nvPr/>
        </p:nvSpPr>
        <p:spPr>
          <a:xfrm>
            <a:off x="6418369" y="3638511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2021г</a:t>
            </a:r>
            <a:r>
              <a:rPr lang="ru-RU" b="1" i="1" dirty="0"/>
              <a:t>.</a:t>
            </a:r>
            <a:endParaRPr lang="ru-BY" b="1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B8B00E-8823-4EB6-9589-BAE57398E27E}"/>
              </a:ext>
            </a:extLst>
          </p:cNvPr>
          <p:cNvSpPr txBox="1"/>
          <p:nvPr/>
        </p:nvSpPr>
        <p:spPr>
          <a:xfrm>
            <a:off x="6444208" y="5464294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2020г</a:t>
            </a:r>
            <a:r>
              <a:rPr lang="ru-RU" dirty="0">
                <a:solidFill>
                  <a:schemeClr val="tx2"/>
                </a:solidFill>
              </a:rPr>
              <a:t>.</a:t>
            </a:r>
            <a:endParaRPr lang="ru-BY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43FEF7-E93E-4FFF-999B-360BD5879F7B}"/>
              </a:ext>
            </a:extLst>
          </p:cNvPr>
          <p:cNvSpPr txBox="1"/>
          <p:nvPr/>
        </p:nvSpPr>
        <p:spPr>
          <a:xfrm>
            <a:off x="4967350" y="2235603"/>
            <a:ext cx="33252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Фанипольский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651,5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Демидовичский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193,0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Путчинский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131,7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BY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95F574-8C93-45AA-B6A8-DFC273286D92}"/>
              </a:ext>
            </a:extLst>
          </p:cNvPr>
          <p:cNvSpPr txBox="1"/>
          <p:nvPr/>
        </p:nvSpPr>
        <p:spPr>
          <a:xfrm>
            <a:off x="4978300" y="4021297"/>
            <a:ext cx="33135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Фанипольский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490,4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 г. Фаниполя           243,0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Добриневский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225,9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dirty="0"/>
              <a:t>.</a:t>
            </a:r>
            <a:endParaRPr lang="ru-BY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243CC1-9970-4C83-821E-4C68206A5407}"/>
              </a:ext>
            </a:extLst>
          </p:cNvPr>
          <p:cNvSpPr txBox="1"/>
          <p:nvPr/>
        </p:nvSpPr>
        <p:spPr>
          <a:xfrm>
            <a:off x="5019563" y="5847080"/>
            <a:ext cx="3306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Фанипольский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568,8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Фаниполя          346,3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Путчинский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238,2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6FF83EF0-CE26-4012-ACB6-0DF31C7F11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9948610"/>
              </p:ext>
            </p:extLst>
          </p:nvPr>
        </p:nvGraphicFramePr>
        <p:xfrm>
          <a:off x="-14796" y="1558224"/>
          <a:ext cx="5450891" cy="5183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9754600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AB3C1-1545-43D0-952E-DDB89E9EC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836712"/>
            <a:ext cx="6696744" cy="720080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Внебюджетная деятельность</a:t>
            </a:r>
            <a:endParaRPr lang="ru-BY" sz="28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BB0E6A16-F351-4B11-99BB-F4026A0AB8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8736618"/>
              </p:ext>
            </p:extLst>
          </p:nvPr>
        </p:nvGraphicFramePr>
        <p:xfrm>
          <a:off x="467544" y="1976681"/>
          <a:ext cx="7776864" cy="303649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439766">
                  <a:extLst>
                    <a:ext uri="{9D8B030D-6E8A-4147-A177-3AD203B41FA5}">
                      <a16:colId xmlns:a16="http://schemas.microsoft.com/office/drawing/2014/main" val="2857436267"/>
                    </a:ext>
                  </a:extLst>
                </a:gridCol>
                <a:gridCol w="1271218">
                  <a:extLst>
                    <a:ext uri="{9D8B030D-6E8A-4147-A177-3AD203B41FA5}">
                      <a16:colId xmlns:a16="http://schemas.microsoft.com/office/drawing/2014/main" val="3093207103"/>
                    </a:ext>
                  </a:extLst>
                </a:gridCol>
                <a:gridCol w="1495550">
                  <a:extLst>
                    <a:ext uri="{9D8B030D-6E8A-4147-A177-3AD203B41FA5}">
                      <a16:colId xmlns:a16="http://schemas.microsoft.com/office/drawing/2014/main" val="1562384094"/>
                    </a:ext>
                  </a:extLst>
                </a:gridCol>
                <a:gridCol w="1570330">
                  <a:extLst>
                    <a:ext uri="{9D8B030D-6E8A-4147-A177-3AD203B41FA5}">
                      <a16:colId xmlns:a16="http://schemas.microsoft.com/office/drawing/2014/main" val="1023917676"/>
                    </a:ext>
                  </a:extLst>
                </a:gridCol>
              </a:tblGrid>
              <a:tr h="67730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Учреждения</a:t>
                      </a:r>
                      <a:endParaRPr lang="ru-BY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год, </a:t>
                      </a:r>
                    </a:p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600" b="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6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BY" sz="16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роста, </a:t>
                      </a:r>
                    </a:p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6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BY" sz="16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</a:t>
                      </a:r>
                      <a:r>
                        <a:rPr lang="ru-RU" sz="16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BY" sz="16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923559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Здравоохранения</a:t>
                      </a:r>
                      <a:endParaRPr lang="ru-BY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1 413,8</a:t>
                      </a:r>
                      <a:endParaRPr lang="ru-BY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115,2</a:t>
                      </a:r>
                      <a:endParaRPr lang="ru-BY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35,4</a:t>
                      </a:r>
                      <a:endParaRPr lang="ru-BY" sz="16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79430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Образования</a:t>
                      </a:r>
                      <a:endParaRPr lang="ru-BY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1 306,4</a:t>
                      </a:r>
                      <a:endParaRPr lang="ru-BY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92,4</a:t>
                      </a:r>
                      <a:endParaRPr lang="ru-BY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32,7</a:t>
                      </a:r>
                      <a:endParaRPr lang="ru-BY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839222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Культуры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596,0</a:t>
                      </a:r>
                      <a:endParaRPr lang="ru-BY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122,4</a:t>
                      </a:r>
                      <a:endParaRPr lang="ru-BY" sz="16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14,9</a:t>
                      </a:r>
                      <a:endParaRPr lang="ru-BY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334256"/>
                  </a:ext>
                </a:extLst>
              </a:tr>
              <a:tr h="446732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ГУ «Дзержинская райветстанция»</a:t>
                      </a:r>
                      <a:endParaRPr lang="ru-BY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575,6</a:t>
                      </a:r>
                      <a:endParaRPr lang="ru-BY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111,8</a:t>
                      </a:r>
                      <a:endParaRPr lang="ru-BY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14,4</a:t>
                      </a:r>
                      <a:endParaRPr lang="ru-BY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502874"/>
                  </a:ext>
                </a:extLst>
              </a:tr>
              <a:tr h="446732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ГУ «Дзержинский ТЦСОН»</a:t>
                      </a:r>
                      <a:endParaRPr lang="ru-BY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106,8</a:t>
                      </a:r>
                      <a:endParaRPr lang="ru-BY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108,9</a:t>
                      </a:r>
                      <a:endParaRPr lang="ru-BY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</a:t>
                      </a:r>
                      <a:endParaRPr lang="ru-BY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alpha val="9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573329"/>
                  </a:ext>
                </a:extLst>
              </a:tr>
              <a:tr h="414228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  <a:endParaRPr lang="ru-BY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3 998,6</a:t>
                      </a:r>
                      <a:endParaRPr lang="ru-BY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106,9</a:t>
                      </a:r>
                      <a:endParaRPr lang="ru-BY" sz="2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BY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690737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69C0DD-861A-41F6-AC18-8CCD52435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008E-C4DD-4C86-9DBE-416AE7D28514}" type="slidenum">
              <a:rPr lang="ru-RU" smtClean="0"/>
              <a:t>7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0E54A1-E437-4B66-AFD3-EF870924B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-105545"/>
            <a:ext cx="1230289" cy="123028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088886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920879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бюджета Дзержинского района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7401650"/>
              </p:ext>
            </p:extLst>
          </p:nvPr>
        </p:nvGraphicFramePr>
        <p:xfrm>
          <a:off x="215515" y="980728"/>
          <a:ext cx="8136903" cy="5618612"/>
        </p:xfrm>
        <a:graphic>
          <a:graphicData uri="http://schemas.openxmlformats.org/drawingml/2006/table">
            <a:tbl>
              <a:tblPr firstRow="1" firstCol="1" lastRow="1" bandCol="1">
                <a:effectLst>
                  <a:outerShdw blurRad="50800" dist="50800" dir="5400000" algn="ctr" rotWithShape="0">
                    <a:srgbClr val="000000"/>
                  </a:outerShdw>
                </a:effectLst>
                <a:tableStyleId>{BC89EF96-8CEA-46FF-86C4-4CE0E7609802}</a:tableStyleId>
              </a:tblPr>
              <a:tblGrid>
                <a:gridCol w="252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6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4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46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95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80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696" marR="6696" marT="6696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год, </a:t>
                      </a:r>
                      <a:r>
                        <a:rPr lang="ru-RU" sz="1600" b="0" i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утвержденному плану,</a:t>
                      </a: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ru-RU" sz="1600" b="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</a:t>
                      </a:r>
                    </a:p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ru-RU" sz="1600" b="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6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СФЕРА: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98 575,1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68,4</a:t>
                      </a:r>
                    </a:p>
                  </a:txBody>
                  <a:tcPr marL="6696" marR="6696" marT="6696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6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ОБРАЗОВАНИЕ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56 159,6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696" marR="6696" marT="6696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6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ЗДРАВООХРАНЕНИЕ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28 265,0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696" marR="6696" marT="6696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623">
                <a:tc>
                  <a:txBody>
                    <a:bodyPr/>
                    <a:lstStyle/>
                    <a:p>
                      <a:pPr algn="ctr" fontAlgn="t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ФИЗКУЛЬТУРА И СПОРТ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6 599,9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696" marR="6696" marT="6696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88771"/>
                  </a:ext>
                </a:extLst>
              </a:tr>
              <a:tr h="2896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КУЛЬТУРА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3 784,9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696" marR="6696" marT="6696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96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СОЦИАЛЬНАЯ ПОЛИТИКА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3 765,8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96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2. 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НЕПРОИЗВОДСТВЕННАЯ СФЕРА, </a:t>
                      </a:r>
                      <a:r>
                        <a:rPr lang="ru-RU" sz="1600" b="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т.ч.: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27 942,7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149,2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696" marR="6696" marT="6696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1210">
                <a:tc>
                  <a:txBody>
                    <a:bodyPr/>
                    <a:lstStyle/>
                    <a:p>
                      <a:pPr algn="ctr" fontAlgn="t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Жилищно-коммунальное хозяйство</a:t>
                      </a: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23 472,5</a:t>
                      </a:r>
                    </a:p>
                  </a:txBody>
                  <a:tcPr marL="6696" marR="6696" marT="6696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151,8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</a:t>
                      </a:r>
                    </a:p>
                  </a:txBody>
                  <a:tcPr marL="6696" marR="6696" marT="6696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83783"/>
                  </a:ext>
                </a:extLst>
              </a:tr>
              <a:tr h="2896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Сельское хозяйство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2 595,0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96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Транспорт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1097,8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696" marR="6696" marT="6696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52919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ОБЩЕГОСУДАРСТВЕННАЯ ДЕЯТЕЛЬНОСТЬ, </a:t>
                      </a:r>
                      <a:r>
                        <a:rPr lang="ru-RU" sz="1600" b="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т.ч.: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16 998,4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696" marR="6696" marT="6696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2968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трансферт в вышестоящий бюджет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8 720,3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</a:p>
                  </a:txBody>
                  <a:tcPr marL="6696" marR="6696" marT="6696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818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РАСХОДЫ БЮДЖЕТА, </a:t>
                      </a:r>
                      <a:r>
                        <a:rPr lang="ru-RU" sz="1600" b="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т.ч.: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496,5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4,0 тыс.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6696" marR="6696" marT="6696" marB="0" anchor="ctr">
                    <a:solidFill>
                      <a:schemeClr val="accent1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6361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планировались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6696" marR="6696" marT="6696" marB="0" anchor="ctr"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3620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144 012,7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6" marR="6696" marT="669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696" marR="6696" marT="669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008E-C4DD-4C86-9DBE-416AE7D28514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127371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EEA087-C5DB-4397-9F00-FFBF565A8DDC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algn="ctr">
              <a:lnSpc>
                <a:spcPts val="3100"/>
              </a:lnSpc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Планирование расходов на социальную сферу в 2022 году</a:t>
            </a:r>
            <a:endParaRPr lang="ru-BY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7524E25-8F7E-448E-BF1E-30388A28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9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BEA50AC-A2F5-4FC9-9A67-27126529B0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901039"/>
              </p:ext>
            </p:extLst>
          </p:nvPr>
        </p:nvGraphicFramePr>
        <p:xfrm>
          <a:off x="198748" y="1691480"/>
          <a:ext cx="8136904" cy="419293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357028">
                  <a:extLst>
                    <a:ext uri="{9D8B030D-6E8A-4147-A177-3AD203B41FA5}">
                      <a16:colId xmlns:a16="http://schemas.microsoft.com/office/drawing/2014/main" val="260639081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7610901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714005713"/>
                    </a:ext>
                  </a:extLst>
                </a:gridCol>
                <a:gridCol w="997919">
                  <a:extLst>
                    <a:ext uri="{9D8B030D-6E8A-4147-A177-3AD203B41FA5}">
                      <a16:colId xmlns:a16="http://schemas.microsoft.com/office/drawing/2014/main" val="953468536"/>
                    </a:ext>
                  </a:extLst>
                </a:gridCol>
                <a:gridCol w="1306337">
                  <a:extLst>
                    <a:ext uri="{9D8B030D-6E8A-4147-A177-3AD203B41FA5}">
                      <a16:colId xmlns:a16="http://schemas.microsoft.com/office/drawing/2014/main" val="3360225977"/>
                    </a:ext>
                  </a:extLst>
                </a:gridCol>
                <a:gridCol w="1099356">
                  <a:extLst>
                    <a:ext uri="{9D8B030D-6E8A-4147-A177-3AD203B41FA5}">
                      <a16:colId xmlns:a16="http://schemas.microsoft.com/office/drawing/2014/main" val="3825479602"/>
                    </a:ext>
                  </a:extLst>
                </a:gridCol>
              </a:tblGrid>
              <a:tr h="314237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</a:t>
                      </a:r>
                      <a:endParaRPr lang="ru-BY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alpha val="72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Утверждено, </a:t>
                      </a:r>
                      <a:r>
                        <a:rPr lang="ru-RU" sz="1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BY" sz="14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alpha val="72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Исполнено, </a:t>
                      </a:r>
                      <a:r>
                        <a:rPr lang="ru-RU" sz="1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BY" sz="14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alpha val="72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т.ч. направлено дополнительно</a:t>
                      </a:r>
                      <a:endParaRPr lang="ru-BY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alpha val="72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B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B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706734"/>
                  </a:ext>
                </a:extLst>
              </a:tr>
              <a:tr h="415171">
                <a:tc vMerge="1">
                  <a:txBody>
                    <a:bodyPr/>
                    <a:lstStyle/>
                    <a:p>
                      <a:endParaRPr lang="ru-BY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BY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BY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  <a:p>
                      <a:pPr algn="ctr"/>
                      <a:r>
                        <a:rPr lang="ru-RU" sz="1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BY" sz="14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alpha val="72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бюджета района</a:t>
                      </a:r>
                      <a:endParaRPr lang="ru-BY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alpha val="72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BY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77720"/>
                  </a:ext>
                </a:extLst>
              </a:tr>
              <a:tr h="193144">
                <a:tc vMerge="1">
                  <a:txBody>
                    <a:bodyPr/>
                    <a:lstStyle/>
                    <a:p>
                      <a:endParaRPr lang="ru-BY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BY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BY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BY" sz="14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</a:t>
                      </a:r>
                    </a:p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BY" sz="14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</a:t>
                      </a:r>
                    </a:p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BY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857088"/>
                  </a:ext>
                </a:extLst>
              </a:tr>
              <a:tr h="721464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Первоочередные расходы   </a:t>
                      </a:r>
                      <a:r>
                        <a:rPr lang="ru-RU" sz="1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(заработная плата, коммунальные платежи</a:t>
                      </a:r>
                    </a:p>
                    <a:p>
                      <a:pPr>
                        <a:lnSpc>
                          <a:spcPts val="1300"/>
                        </a:lnSpc>
                      </a:pPr>
                      <a:r>
                        <a:rPr lang="ru-RU" sz="14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др.)</a:t>
                      </a:r>
                      <a:endParaRPr lang="ru-BY" sz="14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73 117,9</a:t>
                      </a:r>
                      <a:endParaRPr lang="ru-BY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78 414,3</a:t>
                      </a:r>
                      <a:endParaRPr lang="ru-BY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5 296,4</a:t>
                      </a:r>
                      <a:endParaRPr lang="ru-BY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3 310,2</a:t>
                      </a:r>
                      <a:endParaRPr lang="ru-BY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BY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291423"/>
                  </a:ext>
                </a:extLst>
              </a:tr>
              <a:tr h="519662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Строительство инвестиционных объектов </a:t>
                      </a:r>
                      <a:endParaRPr lang="ru-BY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14 550,0</a:t>
                      </a:r>
                      <a:endParaRPr lang="ru-BY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15 372,6</a:t>
                      </a:r>
                      <a:endParaRPr lang="ru-BY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822,6</a:t>
                      </a:r>
                      <a:endParaRPr lang="ru-BY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BY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BY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413791"/>
                  </a:ext>
                </a:extLst>
              </a:tr>
              <a:tr h="668136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Ремонты и укрепление материально-технической базы</a:t>
                      </a:r>
                      <a:endParaRPr lang="ru-BY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625,4</a:t>
                      </a:r>
                      <a:endParaRPr lang="ru-BY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2 369,1</a:t>
                      </a:r>
                      <a:endParaRPr lang="ru-BY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1 743,7</a:t>
                      </a:r>
                      <a:endParaRPr lang="ru-BY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959,7</a:t>
                      </a:r>
                      <a:endParaRPr lang="ru-BY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</a:t>
                      </a:r>
                      <a:endParaRPr lang="ru-BY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002745"/>
                  </a:ext>
                </a:extLst>
              </a:tr>
              <a:tr h="377973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расходы</a:t>
                      </a:r>
                      <a:endParaRPr lang="ru-BY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2 249,3</a:t>
                      </a:r>
                      <a:endParaRPr lang="ru-BY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2 419,1</a:t>
                      </a:r>
                      <a:endParaRPr lang="ru-BY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169,8</a:t>
                      </a:r>
                      <a:endParaRPr lang="ru-BY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139,2</a:t>
                      </a:r>
                      <a:endParaRPr lang="ru-BY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82,0</a:t>
                      </a:r>
                      <a:endParaRPr lang="ru-BY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742385"/>
                  </a:ext>
                </a:extLst>
              </a:tr>
              <a:tr h="521077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  <a:endParaRPr lang="ru-BY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90 542,6</a:t>
                      </a:r>
                      <a:endParaRPr lang="ru-BY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98 575,1</a:t>
                      </a:r>
                      <a:endParaRPr lang="ru-BY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8 032,5</a:t>
                      </a:r>
                      <a:endParaRPr lang="ru-BY" sz="1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4 409,1</a:t>
                      </a:r>
                      <a:endParaRPr lang="ru-BY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54,9</a:t>
                      </a:r>
                      <a:endParaRPr lang="ru-BY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223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744769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2727</TotalTime>
  <Words>1065</Words>
  <Application>Microsoft Office PowerPoint</Application>
  <PresentationFormat>Экран (4:3)</PresentationFormat>
  <Paragraphs>481</Paragraphs>
  <Slides>14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Cambria</vt:lpstr>
      <vt:lpstr>Palatino Linotype</vt:lpstr>
      <vt:lpstr>Times New Roman</vt:lpstr>
      <vt:lpstr>Соседство</vt:lpstr>
      <vt:lpstr>Исполнение бюджета Дзержинского района за 2022 год</vt:lpstr>
      <vt:lpstr>Доходы бюджета  Дзержинского района</vt:lpstr>
      <vt:lpstr>Налоговые поступления</vt:lpstr>
      <vt:lpstr>Неналоговые поступления</vt:lpstr>
      <vt:lpstr>Собственные доходы  бюджетов первичного уровня</vt:lpstr>
      <vt:lpstr>Доходы от продажи земельных участков</vt:lpstr>
      <vt:lpstr>Внебюджетная деятельность</vt:lpstr>
      <vt:lpstr> Расходы бюджета Дзержинского района</vt:lpstr>
      <vt:lpstr>Планирование расходов на социальную сферу в 2022 году</vt:lpstr>
      <vt:lpstr>Расходы  на жилищно-коммунальное хозяйство</vt:lpstr>
      <vt:lpstr>Благоустройство населенных пунктов</vt:lpstr>
      <vt:lpstr>Средства бюджета, направляемые на благоустройство</vt:lpstr>
      <vt:lpstr>Исполнение бюджета  Дзержинского района</vt:lpstr>
      <vt:lpstr>Государственные программы,  реализуемые в  Дзержинском районе в 2021-2025 гг. 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А.А.Минько  8-01716 5 25 08</dc:creator>
  <cp:lastModifiedBy>Рудковская Ольга Ивановна</cp:lastModifiedBy>
  <cp:revision>247</cp:revision>
  <cp:lastPrinted>2023-03-23T14:35:58Z</cp:lastPrinted>
  <dcterms:created xsi:type="dcterms:W3CDTF">2019-02-19T08:19:57Z</dcterms:created>
  <dcterms:modified xsi:type="dcterms:W3CDTF">2023-03-24T08:43:44Z</dcterms:modified>
  <cp:contentStatus/>
</cp:coreProperties>
</file>