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0" r:id="rId4"/>
    <p:sldId id="263" r:id="rId5"/>
    <p:sldId id="280" r:id="rId6"/>
    <p:sldId id="277" r:id="rId7"/>
    <p:sldId id="279" r:id="rId8"/>
    <p:sldId id="271" r:id="rId9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мская Анастасия Юрьевна" initials="ШАЮ" lastIdx="0" clrIdx="0">
    <p:extLst>
      <p:ext uri="{19B8F6BF-5375-455C-9EA6-DF929625EA0E}">
        <p15:presenceInfo xmlns:p15="http://schemas.microsoft.com/office/powerpoint/2012/main" userId="S-1-5-21-901292189-1124696768-471799982-2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8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0.70517</cdr:x>
      <cdr:y>0</cdr:y>
    </cdr:from>
    <cdr:to>
      <cdr:x>1</cdr:x>
      <cdr:y>0.9455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BCD1F9C-CDCA-47BB-8D33-4314027530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200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819658" y="0"/>
          <a:ext cx="2433186" cy="62324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868B7F53-6BF9-405B-B9E1-8BAF338741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02BE7626-4F4B-420C-9BC1-17EB95A0E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4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9DE19D31-F1E8-461D-A977-52B8D6565E65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1" tIns="45641" rIns="91281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6"/>
            <a:ext cx="5486400" cy="4466987"/>
          </a:xfrm>
          <a:prstGeom prst="rect">
            <a:avLst/>
          </a:prstGeom>
        </p:spPr>
        <p:txBody>
          <a:bodyPr vert="horz" lIns="91281" tIns="45641" rIns="91281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036B3472-F1E1-4EC5-823D-F5C1FDDEE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1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8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5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7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1187-B183-4CC7-B6D1-11C99D745FF2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5972-8158-4628-884D-CB8F353CE5E2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94C0-19E1-40E7-AE20-7E7527EE829F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9B31-9DE3-45B7-B300-1BD851508C49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23ED-02A7-4C08-96FE-1085E48ECB9C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371E-6A70-481C-8AEB-188484E5E659}" type="datetime1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9609-1F1A-4EDF-802E-65DDBC149649}" type="datetime1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208-4B77-4C79-B1D4-757D3073A64A}" type="datetime1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B4-D45C-4D7F-9098-1D1AF4DE5469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736-7DDE-4826-BB5E-2DB9E9B3D88D}" type="datetime1">
              <a:rPr lang="ru-RU" smtClean="0"/>
              <a:t>27.02.2024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BCB4A9-A0A3-4642-907E-AC8DB565F4E9}" type="datetime1">
              <a:rPr lang="ru-RU" smtClean="0"/>
              <a:t>27.02.2024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11273" y="0"/>
            <a:ext cx="732727" cy="886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" b="100000" l="0" r="100000">
                        <a14:foregroundMark x1="75545" y1="98413" x2="83267" y2="99295"/>
                        <a14:foregroundMark x1="52871" y1="53439" x2="52871" y2="53439"/>
                        <a14:foregroundMark x1="49208" y1="80776" x2="50693" y2="96473"/>
                        <a14:foregroundMark x1="46436" y1="23810" x2="49406" y2="23810"/>
                        <a14:foregroundMark x1="54851" y1="92593" x2="56337" y2="91887"/>
                        <a14:foregroundMark x1="51782" y1="96825" x2="53267" y2="96120"/>
                        <a14:foregroundMark x1="61881" y1="27337" x2="63267" y2="22751"/>
                        <a14:foregroundMark x1="85050" y1="20811" x2="86733" y2="21164"/>
                        <a14:foregroundMark x1="77030" y1="21164" x2="79010" y2="20811"/>
                        <a14:backgroundMark x1="56337" y1="98413" x2="61881" y2="95414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53933"/>
            <a:ext cx="3923928" cy="22028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04856" cy="4104456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6000" b="1" i="1" dirty="0">
                <a:effectLst>
                  <a:reflection blurRad="6350" stA="38000" endPos="13000" dir="5400000" sy="-100000" algn="bl" rotWithShape="0"/>
                </a:effectLst>
              </a:rPr>
              <a:t>Исполнение бюджета Дзержинского района за 2023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7127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548680"/>
            <a:ext cx="6696745" cy="1368152"/>
          </a:xfrm>
        </p:spPr>
        <p:txBody>
          <a:bodyPr>
            <a:noAutofit/>
          </a:bodyPr>
          <a:lstStyle/>
          <a:p>
            <a:pPr algn="ctr">
              <a:lnSpc>
                <a:spcPts val="3900"/>
              </a:lnSpc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Дзержинского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56823"/>
              </p:ext>
            </p:extLst>
          </p:nvPr>
        </p:nvGraphicFramePr>
        <p:xfrm>
          <a:off x="63572" y="2060848"/>
          <a:ext cx="8252844" cy="3024336"/>
        </p:xfrm>
        <a:graphic>
          <a:graphicData uri="http://schemas.openxmlformats.org/drawingml/2006/table">
            <a:tbl>
              <a:tblPr firstCol="1" bandCol="1">
                <a:effectLst>
                  <a:outerShdw dist="50800" sx="101000" sy="101000" algn="ctr" rotWithShape="0">
                    <a:schemeClr val="bg1">
                      <a:alpha val="0"/>
                    </a:schemeClr>
                  </a:outerShdw>
                </a:effectLst>
                <a:tableStyleId>{8A107856-5554-42FB-B03E-39F5DBC370BA}</a:tableStyleId>
              </a:tblPr>
              <a:tblGrid>
                <a:gridCol w="395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41">
                  <a:extLst>
                    <a:ext uri="{9D8B030D-6E8A-4147-A177-3AD203B41FA5}">
                      <a16:colId xmlns:a16="http://schemas.microsoft.com/office/drawing/2014/main" val="1028941936"/>
                    </a:ext>
                  </a:extLst>
                </a:gridCol>
                <a:gridCol w="1209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186">
                  <a:extLst>
                    <a:ext uri="{9D8B030D-6E8A-4147-A177-3AD203B41FA5}">
                      <a16:colId xmlns:a16="http://schemas.microsoft.com/office/drawing/2014/main" val="1540864340"/>
                    </a:ext>
                  </a:extLst>
                </a:gridCol>
              </a:tblGrid>
              <a:tr h="56005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endParaRPr lang="ru-RU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2023 г.,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2022 г.,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889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КОНСОЛИДИРОВАННЫЙ                     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БЮДЖЕТ,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т.ч.: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183 180,2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Собственные доходы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165 469,8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17 710,4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6158670"/>
              </p:ext>
            </p:extLst>
          </p:nvPr>
        </p:nvGraphicFramePr>
        <p:xfrm>
          <a:off x="62721" y="5229200"/>
          <a:ext cx="8252844" cy="159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324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6956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30781"/>
              </p:ext>
            </p:extLst>
          </p:nvPr>
        </p:nvGraphicFramePr>
        <p:xfrm>
          <a:off x="63572" y="1418258"/>
          <a:ext cx="8252844" cy="4176465"/>
        </p:xfrm>
        <a:graphic>
          <a:graphicData uri="http://schemas.openxmlformats.org/drawingml/2006/table">
            <a:tbl>
              <a:tblPr bandRow="1">
                <a:effectLst>
                  <a:outerShdw blurRad="50800" dir="5400000" algn="ctr" rotWithShape="0">
                    <a:schemeClr val="tx2"/>
                  </a:outerShdw>
                </a:effectLst>
                <a:tableStyleId>{BC89EF96-8CEA-46FF-86C4-4CE0E7609802}</a:tableStyleId>
              </a:tblPr>
              <a:tblGrid>
                <a:gridCol w="366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04">
                  <a:extLst>
                    <a:ext uri="{9D8B030D-6E8A-4147-A177-3AD203B41FA5}">
                      <a16:colId xmlns:a16="http://schemas.microsoft.com/office/drawing/2014/main" val="876304052"/>
                    </a:ext>
                  </a:extLst>
                </a:gridCol>
                <a:gridCol w="152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285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Поступило в 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г.,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уровню 2022г., 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86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1. Подоходный налог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98 181,3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2. НДС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25 159,9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3. Налог на недвижимость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10 947,5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4. Единый налог для производителей              сельскохозяйственной продукции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7 567,8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2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при упрощенной системе налогообложения</a:t>
                      </a:r>
                    </a:p>
                  </a:txBody>
                  <a:tcPr marL="171450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5 124,8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20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Другие налоговые поступления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6 518,7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109,4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3113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153 500,0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517650" cy="1517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95781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53705"/>
            <a:ext cx="6624736" cy="987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454365"/>
              </p:ext>
            </p:extLst>
          </p:nvPr>
        </p:nvGraphicFramePr>
        <p:xfrm>
          <a:off x="323528" y="1505833"/>
          <a:ext cx="7992888" cy="4817808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{69CF1AB2-1976-4502-BF36-3FF5EA218861}</a:tableStyleId>
              </a:tblPr>
              <a:tblGrid>
                <a:gridCol w="41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20">
                  <a:extLst>
                    <a:ext uri="{9D8B030D-6E8A-4147-A177-3AD203B41FA5}">
                      <a16:colId xmlns:a16="http://schemas.microsoft.com/office/drawing/2014/main" val="2782099576"/>
                    </a:ext>
                  </a:extLst>
                </a:gridCol>
                <a:gridCol w="1179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066">
                  <a:extLst>
                    <a:ext uri="{9D8B030D-6E8A-4147-A177-3AD203B41FA5}">
                      <a16:colId xmlns:a16="http://schemas.microsoft.com/office/drawing/2014/main" val="653513739"/>
                    </a:ext>
                  </a:extLst>
                </a:gridCol>
              </a:tblGrid>
              <a:tr h="98961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Поступило в 2023 г., </a:t>
                      </a:r>
                      <a:r>
                        <a:rPr lang="ru-RU" sz="1600" b="0" i="1" u="none" strike="noStrike" dirty="0" err="1">
                          <a:effectLst/>
                          <a:latin typeface="Palatino Linotype" pitchFamily="18" charset="0"/>
                        </a:rPr>
                        <a:t>тыс.руб</a:t>
                      </a:r>
                      <a:r>
                        <a:rPr lang="ru-RU" sz="1600" b="0" i="1" u="none" strike="noStrike" dirty="0">
                          <a:effectLst/>
                          <a:latin typeface="Palatino Linotype" pitchFamily="18" charset="0"/>
                        </a:rPr>
                        <a:t>.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уровню 2022 г.,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62">
                <a:tc>
                  <a:txBody>
                    <a:bodyPr/>
                    <a:lstStyle/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Компенсации расходов государства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3 695,5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48">
                <a:tc>
                  <a:txBody>
                    <a:bodyPr/>
                    <a:lstStyle/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Доходы от продажи земельных участков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2 533,8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159,7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38279"/>
                  </a:ext>
                </a:extLst>
              </a:tr>
              <a:tr h="524627">
                <a:tc>
                  <a:txBody>
                    <a:bodyPr/>
                    <a:lstStyle/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Доходы от сдачи в аренду земельных участков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555,3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98">
                <a:tc>
                  <a:txBody>
                    <a:bodyPr/>
                    <a:lstStyle/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Дивиденды по акциям и доходы от других форм участия в капитале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468,2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Компенсационные выплаты стоимости удаляемых (пересаживаемых) объектов растительного мира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851,8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4 раза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47917"/>
                  </a:ext>
                </a:extLst>
              </a:tr>
              <a:tr h="372462">
                <a:tc>
                  <a:txBody>
                    <a:bodyPr/>
                    <a:lstStyle/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неналоговые поступления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3 865,2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11 969,8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 descr="C:\Users\dh2\Documents\Аношко с 01.08.2018\разное\бюджет\depositphotos_298295834-stock-photo-3d-man-with-pile-of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6" r="100000">
                        <a14:foregroundMark x1="52297" y1="64912" x2="57185" y2="6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1800200" cy="16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1308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Информация об аукционах по Дзержинскому </a:t>
            </a:r>
            <a:r>
              <a:rPr lang="ru-RU" sz="3600" dirty="0"/>
              <a:t>р</a:t>
            </a:r>
            <a:r>
              <a:rPr lang="ru-RU" sz="3600" dirty="0" smtClean="0"/>
              <a:t>айону</a:t>
            </a:r>
            <a:endParaRPr lang="en-US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924807"/>
              </p:ext>
            </p:extLst>
          </p:nvPr>
        </p:nvGraphicFramePr>
        <p:xfrm>
          <a:off x="457200" y="1600200"/>
          <a:ext cx="7931225" cy="485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1748020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6833623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val="4238219478"/>
                    </a:ext>
                  </a:extLst>
                </a:gridCol>
                <a:gridCol w="1387953">
                  <a:extLst>
                    <a:ext uri="{9D8B030D-6E8A-4147-A177-3AD203B41FA5}">
                      <a16:colId xmlns:a16="http://schemas.microsoft.com/office/drawing/2014/main" val="175234787"/>
                    </a:ext>
                  </a:extLst>
                </a:gridCol>
              </a:tblGrid>
              <a:tr h="5739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859555"/>
                  </a:ext>
                </a:extLst>
              </a:tr>
              <a:tr h="15079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продажи земельных участков для индивидуального жилищного строительства,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1214,4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1679,4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99220"/>
                  </a:ext>
                </a:extLst>
              </a:tr>
              <a:tr h="4890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аукционов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47536"/>
                  </a:ext>
                </a:extLst>
              </a:tr>
              <a:tr h="4890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06914"/>
                  </a:ext>
                </a:extLst>
              </a:tr>
              <a:tr h="1304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аукционов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право заключения договоров аренды земельных участков,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38143"/>
                  </a:ext>
                </a:extLst>
              </a:tr>
              <a:tr h="4890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договоров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702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109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76672"/>
            <a:ext cx="7403976" cy="1080120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доходы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 первичного уровня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41297"/>
              </p:ext>
            </p:extLst>
          </p:nvPr>
        </p:nvGraphicFramePr>
        <p:xfrm>
          <a:off x="755576" y="1846875"/>
          <a:ext cx="7403976" cy="4035970"/>
        </p:xfrm>
        <a:graphic>
          <a:graphicData uri="http://schemas.openxmlformats.org/drawingml/2006/table">
            <a:tbl>
              <a:tblPr lastRow="1" bandRow="1">
                <a:tableStyleId>{8A107856-5554-42FB-B03E-39F5DBC370BA}</a:tableStyleId>
              </a:tblPr>
              <a:tblGrid>
                <a:gridCol w="289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3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Бюджеты первичного уровня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Поступило в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г., </a:t>
                      </a:r>
                    </a:p>
                    <a:p>
                      <a:pPr algn="ctr" fontAlgn="ctr"/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en-US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48424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88449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Демидовичский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32133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Дзержинский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73437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Боровской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Негорельский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Путчинский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297936"/>
                  </a:ext>
                </a:extLst>
              </a:tr>
              <a:tr h="29709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Добриневский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Станьковский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8813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AB3C1-1545-43D0-952E-DDB89E9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712"/>
            <a:ext cx="6696744" cy="7200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Внебюджетная деятельность</a:t>
            </a:r>
            <a:endParaRPr lang="ru-BY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B0E6A16-F351-4B11-99BB-F4026A0AB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3650"/>
              </p:ext>
            </p:extLst>
          </p:nvPr>
        </p:nvGraphicFramePr>
        <p:xfrm>
          <a:off x="35496" y="1988840"/>
          <a:ext cx="8352928" cy="34856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857436267"/>
                    </a:ext>
                  </a:extLst>
                </a:gridCol>
                <a:gridCol w="2323642">
                  <a:extLst>
                    <a:ext uri="{9D8B030D-6E8A-4147-A177-3AD203B41FA5}">
                      <a16:colId xmlns:a16="http://schemas.microsoft.com/office/drawing/2014/main" val="3093207103"/>
                    </a:ext>
                  </a:extLst>
                </a:gridCol>
                <a:gridCol w="1492782">
                  <a:extLst>
                    <a:ext uri="{9D8B030D-6E8A-4147-A177-3AD203B41FA5}">
                      <a16:colId xmlns:a16="http://schemas.microsoft.com/office/drawing/2014/main" val="156238409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23917676"/>
                    </a:ext>
                  </a:extLst>
                </a:gridCol>
              </a:tblGrid>
              <a:tr h="11074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ru-BY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от внебюджетной деятельности в 2023 г.,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2022г.,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бюджетном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23559"/>
                  </a:ext>
                </a:extLst>
              </a:tr>
              <a:tr h="3492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Здравоохранения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1 714,1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9430"/>
                  </a:ext>
                </a:extLst>
              </a:tr>
              <a:tr h="3492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Образования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1 483,5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39222"/>
                  </a:ext>
                </a:extLst>
              </a:tr>
              <a:tr h="3492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727,9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3425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 «Дзержинская райветстанция»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685,0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02874"/>
                  </a:ext>
                </a:extLst>
              </a:tr>
              <a:tr h="4451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 «Дзержинский ТЦСОН»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BY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73329"/>
                  </a:ext>
                </a:extLst>
              </a:tr>
              <a:tr h="41278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4 737,8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9073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69C0DD-861A-41F6-AC18-8CCD5243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E54A1-E437-4B66-AFD3-EF870924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-105545"/>
            <a:ext cx="1230289" cy="12302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88886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79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Дзержинского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22694"/>
              </p:ext>
            </p:extLst>
          </p:nvPr>
        </p:nvGraphicFramePr>
        <p:xfrm>
          <a:off x="251521" y="620689"/>
          <a:ext cx="8208912" cy="6194492"/>
        </p:xfrm>
        <a:graphic>
          <a:graphicData uri="http://schemas.openxmlformats.org/drawingml/2006/table">
            <a:tbl>
              <a:tblPr firstRow="1" firstCol="1" lastRow="1" bandCol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{BC89EF96-8CEA-46FF-86C4-4CE0E7609802}</a:tableStyleId>
              </a:tblPr>
              <a:tblGrid>
                <a:gridCol w="21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010399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5028789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420988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9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2023 г.,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2023 г.,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финансирование,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2023 г., </a:t>
                      </a:r>
                      <a:r>
                        <a:rPr lang="ru-RU" sz="12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к уточненному плану, </a:t>
                      </a: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</a:t>
                      </a: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 (без строительства):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97 588,8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106 690,8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9 102,0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105 776,7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59 743,4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64 221,7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4 478,3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63 683,6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28 639,0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30 974,3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2 335,3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30 720,3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894,6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2 032,7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1 138,1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8771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3 847,6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4 950,9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4 464,2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4 511,2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СФЕРА (без строительства), 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24 123,5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40 233,6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16 110,1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39 114,0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Жилищно-коммунальные услуги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20 417,1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32 726,6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12 309,5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31 757,6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3783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Сельское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2 026,3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5 341,8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3 315,5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Транспорт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1 052,7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1 372,7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ОБЩЕГОСУДАРСТВЕННАЯ ДЕЯТЕЛЬНОСТЬ, 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15 242,8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15 762,4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519,6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15 301,0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в областной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5 930,1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5 930,1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5 930,1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БЮДЖЕТА, </a:t>
                      </a:r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528,9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270,9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0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251,4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406,4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696" marR="6696" marT="6696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696" marR="6696" marT="6696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ОБЪЕКТОВ, ВКЛЮЧЕННЫХ в ИНВЕСТПРОГРАММУ РАЙОНА</a:t>
                      </a:r>
                    </a:p>
                  </a:txBody>
                  <a:tcPr marL="6696" marR="6696" marT="6696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25 839,0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17 428,2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-8 410,8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9 829,9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20029"/>
                  </a:ext>
                </a:extLst>
              </a:tr>
              <a:tr h="26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163 052,1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180 643,9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17 591,8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170 533,7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96" marR="6696" marT="669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73714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2842</TotalTime>
  <Words>777</Words>
  <Application>Microsoft Office PowerPoint</Application>
  <PresentationFormat>Экран (4:3)</PresentationFormat>
  <Paragraphs>359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Palatino Linotype</vt:lpstr>
      <vt:lpstr>Times New Roman</vt:lpstr>
      <vt:lpstr>Соседство</vt:lpstr>
      <vt:lpstr>Исполнение бюджета Дзержинского района за 2023 год</vt:lpstr>
      <vt:lpstr>Доходы бюджета  Дзержинского района</vt:lpstr>
      <vt:lpstr>Налоговые поступления</vt:lpstr>
      <vt:lpstr>Неналоговые поступления</vt:lpstr>
      <vt:lpstr>Информация об аукционах по Дзержинскому району</vt:lpstr>
      <vt:lpstr>Собственные доходы  бюджетов первичного уровня</vt:lpstr>
      <vt:lpstr>Внебюджетная деятельность</vt:lpstr>
      <vt:lpstr> Расходы бюджета Дзержинского района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А.А.Минько  8-01716 5 25 08</dc:creator>
  <cp:lastModifiedBy>Рудковская Ольга Ивановна</cp:lastModifiedBy>
  <cp:revision>266</cp:revision>
  <cp:lastPrinted>2024-02-27T11:26:37Z</cp:lastPrinted>
  <dcterms:created xsi:type="dcterms:W3CDTF">2019-02-19T08:19:57Z</dcterms:created>
  <dcterms:modified xsi:type="dcterms:W3CDTF">2024-02-27T11:28:28Z</dcterms:modified>
  <cp:contentStatus/>
</cp:coreProperties>
</file>